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43.xml" ContentType="application/vnd.openxmlformats-officedocument.presentationml.slide+xml"/>
  <Override PartName="/ppt/presentation.xml" ContentType="application/vnd.openxmlformats-officedocument.presentationml.presentation.main+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3.xml" ContentType="application/vnd.openxmlformats-officedocument.presentationml.notesSlide+xml"/>
  <Override PartName="/ppt/slideLayouts/slideLayout3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5.xml" ContentType="application/vnd.openxmlformats-officedocument.presentationml.notesSl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1.xml" ContentType="application/vnd.openxmlformats-officedocument.theme+xml"/>
  <Override PartName="/ppt/theme/theme2.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handoutMasterIdLst>
    <p:handoutMasterId r:id="rId55"/>
  </p:handoutMasterIdLst>
  <p:sldIdLst>
    <p:sldId id="1145" r:id="rId5"/>
    <p:sldId id="262" r:id="rId6"/>
    <p:sldId id="1235" r:id="rId7"/>
    <p:sldId id="1236" r:id="rId8"/>
    <p:sldId id="1281" r:id="rId9"/>
    <p:sldId id="1245" r:id="rId10"/>
    <p:sldId id="1247" r:id="rId11"/>
    <p:sldId id="1237" r:id="rId12"/>
    <p:sldId id="1225" r:id="rId13"/>
    <p:sldId id="1221" r:id="rId14"/>
    <p:sldId id="1224" r:id="rId15"/>
    <p:sldId id="1238" r:id="rId16"/>
    <p:sldId id="1249" r:id="rId17"/>
    <p:sldId id="1239" r:id="rId18"/>
    <p:sldId id="1163" r:id="rId19"/>
    <p:sldId id="1049" r:id="rId20"/>
    <p:sldId id="1050" r:id="rId21"/>
    <p:sldId id="1051" r:id="rId22"/>
    <p:sldId id="1052" r:id="rId23"/>
    <p:sldId id="1125" r:id="rId24"/>
    <p:sldId id="1066" r:id="rId25"/>
    <p:sldId id="1284" r:id="rId26"/>
    <p:sldId id="1287" r:id="rId27"/>
    <p:sldId id="1208" r:id="rId28"/>
    <p:sldId id="1252" r:id="rId29"/>
    <p:sldId id="1210" r:id="rId30"/>
    <p:sldId id="1230" r:id="rId31"/>
    <p:sldId id="1173" r:id="rId32"/>
    <p:sldId id="1243" r:id="rId33"/>
    <p:sldId id="1233" r:id="rId34"/>
    <p:sldId id="1244" r:id="rId35"/>
    <p:sldId id="1192" r:id="rId36"/>
    <p:sldId id="1189" r:id="rId37"/>
    <p:sldId id="1082" r:id="rId38"/>
    <p:sldId id="1285" r:id="rId39"/>
    <p:sldId id="1286" r:id="rId40"/>
    <p:sldId id="1288" r:id="rId41"/>
    <p:sldId id="1260" r:id="rId42"/>
    <p:sldId id="1277" r:id="rId43"/>
    <p:sldId id="1291" r:id="rId44"/>
    <p:sldId id="1289" r:id="rId45"/>
    <p:sldId id="1290" r:id="rId46"/>
    <p:sldId id="1265" r:id="rId47"/>
    <p:sldId id="1266" r:id="rId48"/>
    <p:sldId id="1267" r:id="rId49"/>
    <p:sldId id="1268" r:id="rId50"/>
    <p:sldId id="1269" r:id="rId51"/>
    <p:sldId id="1270" r:id="rId52"/>
    <p:sldId id="1271" r:id="rId5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1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Brien, Tipper [COMRES/WR/STL]" initials="OT[" lastIdx="2" clrIdx="0">
    <p:extLst>
      <p:ext uri="{19B8F6BF-5375-455C-9EA6-DF929625EA0E}">
        <p15:presenceInfo xmlns:p15="http://schemas.microsoft.com/office/powerpoint/2012/main" userId="S::tipper.obrien@emerson.com::bfc7a648-22f9-4be1-aba9-655b182c88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9C1"/>
    <a:srgbClr val="006AAC"/>
    <a:srgbClr val="475866"/>
    <a:srgbClr val="006998"/>
    <a:srgbClr val="F4F4F4"/>
    <a:srgbClr val="E6E6E6"/>
    <a:srgbClr val="FFFFFF"/>
    <a:srgbClr val="64B1BB"/>
    <a:srgbClr val="E5EDF3"/>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53" autoAdjust="0"/>
    <p:restoredTop sz="95220" autoAdjust="0"/>
  </p:normalViewPr>
  <p:slideViewPr>
    <p:cSldViewPr snapToGrid="0">
      <p:cViewPr varScale="1">
        <p:scale>
          <a:sx n="105" d="100"/>
          <a:sy n="105" d="100"/>
        </p:scale>
        <p:origin x="712" y="200"/>
      </p:cViewPr>
      <p:guideLst>
        <p:guide orient="horz" pos="912"/>
        <p:guide pos="312"/>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D34D87C-21E3-46C2-AE0D-4B5588772928}" type="datetimeFigureOut">
              <a:rPr lang="en-US" smtClean="0"/>
              <a:t>10/2/20</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C082CDD-E417-4297-8DEA-DE2990865EFB}" type="slidenum">
              <a:rPr lang="en-US" smtClean="0"/>
              <a:t>‹#›</a:t>
            </a:fld>
            <a:endParaRPr lang="en-US" dirty="0"/>
          </a:p>
        </p:txBody>
      </p:sp>
    </p:spTree>
    <p:extLst>
      <p:ext uri="{BB962C8B-B14F-4D97-AF65-F5344CB8AC3E}">
        <p14:creationId xmlns:p14="http://schemas.microsoft.com/office/powerpoint/2010/main" val="4056557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5C37CA9-0E64-420B-BFD0-52EE7A8F9169}" type="datetimeFigureOut">
              <a:rPr lang="en-US" smtClean="0"/>
              <a:t>10/2/20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096EDBF-1E08-4C24-87E2-4227BC8E87AC}" type="slidenum">
              <a:rPr lang="en-US" smtClean="0"/>
              <a:t>‹#›</a:t>
            </a:fld>
            <a:endParaRPr lang="en-US" dirty="0"/>
          </a:p>
        </p:txBody>
      </p:sp>
    </p:spTree>
    <p:extLst>
      <p:ext uri="{BB962C8B-B14F-4D97-AF65-F5344CB8AC3E}">
        <p14:creationId xmlns:p14="http://schemas.microsoft.com/office/powerpoint/2010/main" val="100105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1</a:t>
            </a:fld>
            <a:endParaRPr lang="en-US" dirty="0"/>
          </a:p>
        </p:txBody>
      </p:sp>
    </p:spTree>
    <p:extLst>
      <p:ext uri="{BB962C8B-B14F-4D97-AF65-F5344CB8AC3E}">
        <p14:creationId xmlns:p14="http://schemas.microsoft.com/office/powerpoint/2010/main" val="1404698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096EDBF-1E08-4C24-87E2-4227BC8E87AC}" type="slidenum">
              <a:rPr lang="en-US" smtClean="0"/>
              <a:t>7</a:t>
            </a:fld>
            <a:endParaRPr lang="en-US" dirty="0"/>
          </a:p>
        </p:txBody>
      </p:sp>
    </p:spTree>
    <p:extLst>
      <p:ext uri="{BB962C8B-B14F-4D97-AF65-F5344CB8AC3E}">
        <p14:creationId xmlns:p14="http://schemas.microsoft.com/office/powerpoint/2010/main" val="2072024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8</a:t>
            </a:fld>
            <a:endParaRPr lang="en-US" dirty="0"/>
          </a:p>
        </p:txBody>
      </p:sp>
    </p:spTree>
    <p:extLst>
      <p:ext uri="{BB962C8B-B14F-4D97-AF65-F5344CB8AC3E}">
        <p14:creationId xmlns:p14="http://schemas.microsoft.com/office/powerpoint/2010/main" val="202115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12</a:t>
            </a:fld>
            <a:endParaRPr lang="en-US" dirty="0"/>
          </a:p>
        </p:txBody>
      </p:sp>
    </p:spTree>
    <p:extLst>
      <p:ext uri="{BB962C8B-B14F-4D97-AF65-F5344CB8AC3E}">
        <p14:creationId xmlns:p14="http://schemas.microsoft.com/office/powerpoint/2010/main" val="4133937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15</a:t>
            </a:fld>
            <a:endParaRPr lang="en-US" dirty="0"/>
          </a:p>
        </p:txBody>
      </p:sp>
    </p:spTree>
    <p:extLst>
      <p:ext uri="{BB962C8B-B14F-4D97-AF65-F5344CB8AC3E}">
        <p14:creationId xmlns:p14="http://schemas.microsoft.com/office/powerpoint/2010/main" val="1532307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36</a:t>
            </a:fld>
            <a:endParaRPr lang="en-US" dirty="0"/>
          </a:p>
        </p:txBody>
      </p:sp>
    </p:spTree>
    <p:extLst>
      <p:ext uri="{BB962C8B-B14F-4D97-AF65-F5344CB8AC3E}">
        <p14:creationId xmlns:p14="http://schemas.microsoft.com/office/powerpoint/2010/main" val="3346100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mall Angle 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dirty="0">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10" name="Text Placeholder 3"/>
          <p:cNvSpPr>
            <a:spLocks noGrp="1"/>
          </p:cNvSpPr>
          <p:nvPr>
            <p:ph type="body" sz="quarter" idx="10" hasCustomPrompt="1"/>
          </p:nvPr>
        </p:nvSpPr>
        <p:spPr>
          <a:xfrm>
            <a:off x="2772120" y="1295400"/>
            <a:ext cx="5686080" cy="1726800"/>
          </a:xfrm>
        </p:spPr>
        <p:txBody>
          <a:bodyPr anchor="b"/>
          <a:lstStyle>
            <a:lvl1pPr marL="0" indent="0">
              <a:buFontTx/>
              <a:buNone/>
              <a:defRPr sz="28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0" y="3146807"/>
            <a:ext cx="5716484" cy="1348993"/>
          </a:xfrm>
        </p:spPr>
        <p:txBody>
          <a:bodyPr/>
          <a:lstStyle>
            <a:lvl1pPr marL="0" indent="0">
              <a:buNone/>
              <a:defRPr sz="1800">
                <a:solidFill>
                  <a:schemeClr val="accent1"/>
                </a:solidFill>
              </a:defRPr>
            </a:lvl1pPr>
          </a:lstStyle>
          <a:p>
            <a:r>
              <a:rPr lang="en-US"/>
              <a:t>Insert Subtitle Here</a:t>
            </a:r>
          </a:p>
        </p:txBody>
      </p:sp>
      <p:sp>
        <p:nvSpPr>
          <p:cNvPr id="13" name="Rectangle 18"/>
          <p:cNvSpPr/>
          <p:nvPr userDrawn="1"/>
        </p:nvSpPr>
        <p:spPr bwMode="auto">
          <a:xfrm>
            <a:off x="0" y="2581663"/>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Tree>
    <p:extLst>
      <p:ext uri="{BB962C8B-B14F-4D97-AF65-F5344CB8AC3E}">
        <p14:creationId xmlns:p14="http://schemas.microsoft.com/office/powerpoint/2010/main" val="6790913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Sky Blu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7E5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4278357082"/>
      </p:ext>
    </p:extLst>
  </p:cSld>
  <p:clrMapOvr>
    <a:overrideClrMapping bg1="lt1" tx1="dk1" bg2="lt2" tx2="dk2" accent1="accent1" accent2="accent2" accent3="accent3" accent4="accent4" accent5="accent5" accent6="accent6" hlink="hlink" folHlink="folHlink"/>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Crims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D312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1447526383"/>
      </p:ext>
    </p:extLst>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Blue/Gree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AA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924229505"/>
      </p:ext>
    </p:extLst>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Brow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A4B0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2190982017"/>
      </p:ext>
    </p:extLst>
  </p:cSld>
  <p:clrMapOvr>
    <a:overrideClrMapping bg1="lt1" tx1="dk1" bg2="lt2" tx2="dk2" accent1="accent1" accent2="accent2" accent3="accent3" accent4="accent4" accent5="accent5" accent6="accent6" hlink="hlink" folHlink="folHlink"/>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9" name="Straight Connector 8"/>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5231772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1"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9617145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1" name="Title 9"/>
          <p:cNvSpPr>
            <a:spLocks noGrp="1"/>
          </p:cNvSpPr>
          <p:nvPr>
            <p:ph type="title"/>
          </p:nvPr>
        </p:nvSpPr>
        <p:spPr bwMode="white">
          <a:xfrm>
            <a:off x="533400" y="4492585"/>
            <a:ext cx="4876800" cy="900825"/>
          </a:xfrm>
          <a:effectLst/>
        </p:spPr>
        <p:txBody>
          <a:bodyPr anchor="t"/>
          <a:lstStyle>
            <a:lvl1pPr>
              <a:defRPr sz="2600" b="0">
                <a:solidFill>
                  <a:schemeClr val="tx1"/>
                </a:solidFill>
              </a:defRPr>
            </a:lvl1pPr>
          </a:lstStyle>
          <a:p>
            <a:r>
              <a:rPr lang="en-US"/>
              <a:t>Click to edit Master title style</a:t>
            </a:r>
          </a:p>
        </p:txBody>
      </p:sp>
      <p:sp>
        <p:nvSpPr>
          <p:cNvPr id="12"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tx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700815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547414"/>
      </p:ext>
    </p:extLst>
  </p:cSld>
  <p:clrMapOvr>
    <a:masterClrMapping/>
  </p:clrMapOvr>
  <p:transition/>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61212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umn 1 Line External Tombstone">
    <p:spTree>
      <p:nvGrpSpPr>
        <p:cNvPr id="1" name=""/>
        <p:cNvGrpSpPr/>
        <p:nvPr/>
      </p:nvGrpSpPr>
      <p:grpSpPr>
        <a:xfrm>
          <a:off x="0" y="0"/>
          <a:ext cx="0" cy="0"/>
          <a:chOff x="0" y="0"/>
          <a:chExt cx="0" cy="0"/>
        </a:xfrm>
      </p:grpSpPr>
      <p:grpSp>
        <p:nvGrpSpPr>
          <p:cNvPr id="6" name="Group 5"/>
          <p:cNvGrpSpPr/>
          <p:nvPr userDrawn="1"/>
        </p:nvGrpSpPr>
        <p:grpSpPr>
          <a:xfrm>
            <a:off x="0" y="6138806"/>
            <a:ext cx="9144000" cy="723258"/>
            <a:chOff x="0" y="5686691"/>
            <a:chExt cx="8306602" cy="731521"/>
          </a:xfrm>
        </p:grpSpPr>
        <p:sp>
          <p:nvSpPr>
            <p:cNvPr id="7" name="Rectangle 6"/>
            <p:cNvSpPr/>
            <p:nvPr userDrawn="1"/>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7"/>
          </p:nvPr>
        </p:nvSpPr>
        <p:spPr>
          <a:xfrm>
            <a:off x="112712" y="6248400"/>
            <a:ext cx="8934451"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sp>
        <p:nvSpPr>
          <p:cNvPr id="13" name="Rectangle 6">
            <a:extLst>
              <a:ext uri="{FF2B5EF4-FFF2-40B4-BE49-F238E27FC236}">
                <a16:creationId xmlns:a16="http://schemas.microsoft.com/office/drawing/2014/main" id="{2085EEA2-51CA-4E15-98BF-7F7D9F04E1B6}"/>
              </a:ext>
            </a:extLst>
          </p:cNvPr>
          <p:cNvSpPr>
            <a:spLocks noChangeArrowheads="1"/>
          </p:cNvSpPr>
          <p:nvPr userDrawn="1"/>
        </p:nvSpPr>
        <p:spPr bwMode="auto">
          <a:xfrm>
            <a:off x="3248207" y="6638276"/>
            <a:ext cx="2647586" cy="191476"/>
          </a:xfrm>
          <a:prstGeom prst="rect">
            <a:avLst/>
          </a:prstGeom>
          <a:noFill/>
          <a:ln w="9525">
            <a:noFill/>
            <a:miter lim="800000"/>
            <a:headEnd/>
            <a:tailEnd/>
          </a:ln>
        </p:spPr>
        <p:txBody>
          <a:bodyPr anchor="ctr"/>
          <a:lstStyle/>
          <a:p>
            <a:pPr lvl="0" algn="ctr">
              <a:buClr>
                <a:srgbClr val="FFFFFF">
                  <a:lumMod val="50000"/>
                </a:srgbClr>
              </a:buClr>
            </a:pPr>
            <a:r>
              <a:rPr lang="en-US" sz="900" b="0" i="0" u="none" strike="noStrike" kern="1200" dirty="0">
                <a:solidFill>
                  <a:schemeClr val="bg1"/>
                </a:solidFill>
                <a:effectLst/>
                <a:latin typeface="+mn-lt"/>
                <a:ea typeface="+mn-ea"/>
                <a:cs typeface="+mn-cs"/>
              </a:rPr>
              <a:t>49P11-843 SureSwitch</a:t>
            </a:r>
            <a:endParaRPr lang="en-US" sz="900" dirty="0">
              <a:solidFill>
                <a:schemeClr val="bg1"/>
              </a:solidFill>
            </a:endParaRPr>
          </a:p>
        </p:txBody>
      </p:sp>
    </p:spTree>
    <p:extLst>
      <p:ext uri="{BB962C8B-B14F-4D97-AF65-F5344CB8AC3E}">
        <p14:creationId xmlns:p14="http://schemas.microsoft.com/office/powerpoint/2010/main" val="23771677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Angle White Title Slide">
    <p:spTree>
      <p:nvGrpSpPr>
        <p:cNvPr id="1" name=""/>
        <p:cNvGrpSpPr/>
        <p:nvPr/>
      </p:nvGrpSpPr>
      <p:grpSpPr>
        <a:xfrm>
          <a:off x="0" y="0"/>
          <a:ext cx="0" cy="0"/>
          <a:chOff x="0" y="0"/>
          <a:chExt cx="0" cy="0"/>
        </a:xfrm>
      </p:grpSpPr>
      <p:sp>
        <p:nvSpPr>
          <p:cNvPr id="14" name="Rectangle 13"/>
          <p:cNvSpPr/>
          <p:nvPr userDrawn="1"/>
        </p:nvSpPr>
        <p:spPr bwMode="auto">
          <a:xfrm>
            <a:off x="0" y="0"/>
            <a:ext cx="9144000" cy="6858000"/>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rgbClr val="FFFFFF"/>
              </a:solidFill>
            </a:endParaRPr>
          </a:p>
        </p:txBody>
      </p:sp>
      <p:sp>
        <p:nvSpPr>
          <p:cNvPr id="15"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7"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8"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0" name="Line 1037"/>
          <p:cNvSpPr>
            <a:spLocks noChangeShapeType="1"/>
          </p:cNvSpPr>
          <p:nvPr userDrawn="1"/>
        </p:nvSpPr>
        <p:spPr bwMode="white">
          <a:xfrm>
            <a:off x="-1" y="5386166"/>
            <a:ext cx="48463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22021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chemeClr val="bg1"/>
                </a:solidFill>
              </a:rPr>
              <a:t>Presentation name (update in Slide Master)</a:t>
            </a:r>
          </a:p>
        </p:txBody>
      </p:sp>
    </p:spTree>
    <p:extLst>
      <p:ext uri="{BB962C8B-B14F-4D97-AF65-F5344CB8AC3E}">
        <p14:creationId xmlns:p14="http://schemas.microsoft.com/office/powerpoint/2010/main" val="428535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5"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sp>
        <p:nvSpPr>
          <p:cNvPr id="11"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chemeClr val="bg1"/>
                </a:solidFill>
              </a:rPr>
              <a:t>Presentation name (update in Slide Master)</a:t>
            </a:r>
          </a:p>
        </p:txBody>
      </p:sp>
    </p:spTree>
    <p:extLst>
      <p:ext uri="{BB962C8B-B14F-4D97-AF65-F5344CB8AC3E}">
        <p14:creationId xmlns:p14="http://schemas.microsoft.com/office/powerpoint/2010/main" val="2313047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6" name="Text Placeholder 15"/>
          <p:cNvSpPr>
            <a:spLocks noGrp="1"/>
          </p:cNvSpPr>
          <p:nvPr>
            <p:ph type="body" sz="quarter" idx="17"/>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sp>
        <p:nvSpPr>
          <p:cNvPr id="11"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rgbClr val="004B8D"/>
                </a:solidFill>
              </a:rPr>
              <a:t>Presentation name (update in Slide Master)</a:t>
            </a:r>
          </a:p>
        </p:txBody>
      </p:sp>
    </p:spTree>
    <p:extLst>
      <p:ext uri="{BB962C8B-B14F-4D97-AF65-F5344CB8AC3E}">
        <p14:creationId xmlns:p14="http://schemas.microsoft.com/office/powerpoint/2010/main" val="38828406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1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rgbClr val="004B8D"/>
                </a:solidFill>
              </a:rPr>
              <a:t>Presentation name (update in Slide Master)</a:t>
            </a:r>
          </a:p>
        </p:txBody>
      </p:sp>
    </p:spTree>
    <p:extLst>
      <p:ext uri="{BB962C8B-B14F-4D97-AF65-F5344CB8AC3E}">
        <p14:creationId xmlns:p14="http://schemas.microsoft.com/office/powerpoint/2010/main" val="11998763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rgbClr val="004B8D"/>
                </a:solidFill>
              </a:rPr>
              <a:t>Presentation name (update in Slide Master)</a:t>
            </a:r>
          </a:p>
        </p:txBody>
      </p:sp>
    </p:spTree>
    <p:extLst>
      <p:ext uri="{BB962C8B-B14F-4D97-AF65-F5344CB8AC3E}">
        <p14:creationId xmlns:p14="http://schemas.microsoft.com/office/powerpoint/2010/main" val="23358388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92919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39351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Heading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12576618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Heading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3" name="Straight Connector 1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43346546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138806"/>
            <a:ext cx="9144000" cy="723258"/>
            <a:chOff x="0" y="5686691"/>
            <a:chExt cx="8306602" cy="731521"/>
          </a:xfrm>
        </p:grpSpPr>
        <p:sp>
          <p:nvSpPr>
            <p:cNvPr id="13" name="Rectangle 12"/>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14" name="Straight Connector 13"/>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18" name="Text Placeholder 15"/>
          <p:cNvSpPr>
            <a:spLocks noGrp="1"/>
          </p:cNvSpPr>
          <p:nvPr>
            <p:ph type="body" sz="quarter" idx="21"/>
          </p:nvPr>
        </p:nvSpPr>
        <p:spPr>
          <a:xfrm>
            <a:off x="112713" y="6248400"/>
            <a:ext cx="8934450"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6"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chemeClr val="bg1"/>
                </a:solidFill>
              </a:rPr>
              <a:t>Presentation name (update in Slide Master)</a:t>
            </a:r>
          </a:p>
        </p:txBody>
      </p:sp>
    </p:spTree>
    <p:extLst>
      <p:ext uri="{BB962C8B-B14F-4D97-AF65-F5344CB8AC3E}">
        <p14:creationId xmlns:p14="http://schemas.microsoft.com/office/powerpoint/2010/main" val="38446382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Image Title Slide">
    <p:spTree>
      <p:nvGrpSpPr>
        <p:cNvPr id="1" name=""/>
        <p:cNvGrpSpPr/>
        <p:nvPr/>
      </p:nvGrpSpPr>
      <p:grpSpPr>
        <a:xfrm>
          <a:off x="0" y="0"/>
          <a:ext cx="0" cy="0"/>
          <a:chOff x="0" y="0"/>
          <a:chExt cx="0" cy="0"/>
        </a:xfrm>
      </p:grpSpPr>
      <p:sp>
        <p:nvSpPr>
          <p:cNvPr id="7"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alpha val="8470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5"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16"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7" name="Line 1037"/>
          <p:cNvSpPr>
            <a:spLocks noChangeShapeType="1"/>
          </p:cNvSpPr>
          <p:nvPr userDrawn="1"/>
        </p:nvSpPr>
        <p:spPr bwMode="white">
          <a:xfrm>
            <a:off x="-1" y="5386166"/>
            <a:ext cx="53035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Tree>
    <p:extLst>
      <p:ext uri="{BB962C8B-B14F-4D97-AF65-F5344CB8AC3E}">
        <p14:creationId xmlns:p14="http://schemas.microsoft.com/office/powerpoint/2010/main" val="5293413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4"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6"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3"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chemeClr val="bg1"/>
                </a:solidFill>
              </a:rPr>
              <a:t>Presentation name (update in Slide Master)</a:t>
            </a:r>
          </a:p>
        </p:txBody>
      </p:sp>
    </p:spTree>
    <p:extLst>
      <p:ext uri="{BB962C8B-B14F-4D97-AF65-F5344CB8AC3E}">
        <p14:creationId xmlns:p14="http://schemas.microsoft.com/office/powerpoint/2010/main" val="373276956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638800"/>
            <a:ext cx="9144000" cy="1219201"/>
            <a:chOff x="0" y="5686691"/>
            <a:chExt cx="8306602" cy="825501"/>
          </a:xfrm>
        </p:grpSpPr>
        <p:sp>
          <p:nvSpPr>
            <p:cNvPr id="15" name="Rectangle 14"/>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6"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7"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chemeClr val="bg1"/>
                </a:solidFill>
              </a:rPr>
              <a:t>Presentation name (update in Slide Master)</a:t>
            </a:r>
          </a:p>
        </p:txBody>
      </p:sp>
    </p:spTree>
    <p:extLst>
      <p:ext uri="{BB962C8B-B14F-4D97-AF65-F5344CB8AC3E}">
        <p14:creationId xmlns:p14="http://schemas.microsoft.com/office/powerpoint/2010/main" val="4300276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0" y="6138806"/>
            <a:ext cx="9144000" cy="723258"/>
            <a:chOff x="0" y="5686691"/>
            <a:chExt cx="8306602" cy="731521"/>
          </a:xfrm>
        </p:grpSpPr>
        <p:sp>
          <p:nvSpPr>
            <p:cNvPr id="19" name="Rectangle 18"/>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1" name="Text Placeholder 15"/>
          <p:cNvSpPr>
            <a:spLocks noGrp="1"/>
          </p:cNvSpPr>
          <p:nvPr>
            <p:ph type="body" sz="quarter" idx="18"/>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6"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rgbClr val="004B8D"/>
                </a:solidFill>
              </a:rPr>
              <a:t>Presentation name (update in Slide Master)</a:t>
            </a:r>
          </a:p>
        </p:txBody>
      </p:sp>
    </p:spTree>
    <p:extLst>
      <p:ext uri="{BB962C8B-B14F-4D97-AF65-F5344CB8AC3E}">
        <p14:creationId xmlns:p14="http://schemas.microsoft.com/office/powerpoint/2010/main" val="355461978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867401"/>
            <a:ext cx="9144000" cy="990600"/>
            <a:chOff x="0" y="5686691"/>
            <a:chExt cx="8306602" cy="825501"/>
          </a:xfrm>
        </p:grpSpPr>
        <p:sp>
          <p:nvSpPr>
            <p:cNvPr id="15" name="Rectangle 14"/>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7"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20"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8"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rgbClr val="004B8D"/>
                </a:solidFill>
              </a:rPr>
              <a:t>Presentation name (update in Slide Master)</a:t>
            </a:r>
          </a:p>
        </p:txBody>
      </p:sp>
    </p:spTree>
    <p:extLst>
      <p:ext uri="{BB962C8B-B14F-4D97-AF65-F5344CB8AC3E}">
        <p14:creationId xmlns:p14="http://schemas.microsoft.com/office/powerpoint/2010/main" val="302961117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p:nvPr userDrawn="1"/>
        </p:nvGrpSpPr>
        <p:grpSpPr>
          <a:xfrm>
            <a:off x="0" y="5638800"/>
            <a:ext cx="9144000" cy="1219201"/>
            <a:chOff x="0" y="5686691"/>
            <a:chExt cx="8306602" cy="825501"/>
          </a:xfrm>
        </p:grpSpPr>
        <p:sp>
          <p:nvSpPr>
            <p:cNvPr id="18" name="Rectangle 17"/>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19" name="Straight Connector 18"/>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0"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6"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cxnSp>
        <p:nvCxnSpPr>
          <p:cNvPr id="23" name="Straight Connector 22"/>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dirty="0">
                <a:solidFill>
                  <a:srgbClr val="004B8D"/>
                </a:solidFill>
              </a:rPr>
              <a:t>Presentation name (update in Slide Master)</a:t>
            </a:r>
          </a:p>
        </p:txBody>
      </p:sp>
    </p:spTree>
    <p:extLst>
      <p:ext uri="{BB962C8B-B14F-4D97-AF65-F5344CB8AC3E}">
        <p14:creationId xmlns:p14="http://schemas.microsoft.com/office/powerpoint/2010/main" val="181923403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95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5" name="Text Placeholder 10"/>
          <p:cNvSpPr>
            <a:spLocks noGrp="1"/>
          </p:cNvSpPr>
          <p:nvPr>
            <p:ph type="body" sz="quarter" idx="14"/>
          </p:nvPr>
        </p:nvSpPr>
        <p:spPr>
          <a:xfrm>
            <a:off x="32289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610933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6" name="Content Placeholder 5"/>
          <p:cNvSpPr>
            <a:spLocks noGrp="1"/>
          </p:cNvSpPr>
          <p:nvPr>
            <p:ph sz="quarter" idx="19"/>
          </p:nvPr>
        </p:nvSpPr>
        <p:spPr>
          <a:xfrm>
            <a:off x="4095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p:cNvSpPr>
            <a:spLocks noGrp="1"/>
          </p:cNvSpPr>
          <p:nvPr>
            <p:ph sz="quarter" idx="20"/>
          </p:nvPr>
        </p:nvSpPr>
        <p:spPr>
          <a:xfrm>
            <a:off x="32289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21"/>
          </p:nvPr>
        </p:nvSpPr>
        <p:spPr>
          <a:xfrm>
            <a:off x="610933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bwMode="auto">
          <a:xfrm>
            <a:off x="409575" y="1818640"/>
            <a:ext cx="26426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0" name="Straight Connector 9"/>
          <p:cNvCxnSpPr/>
          <p:nvPr userDrawn="1"/>
        </p:nvCxnSpPr>
        <p:spPr bwMode="auto">
          <a:xfrm>
            <a:off x="3228975" y="1818640"/>
            <a:ext cx="26426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2" name="Straight Connector 11"/>
          <p:cNvCxnSpPr/>
          <p:nvPr userDrawn="1"/>
        </p:nvCxnSpPr>
        <p:spPr bwMode="auto">
          <a:xfrm>
            <a:off x="6109335" y="1818640"/>
            <a:ext cx="26426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316973531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11" name="Content Placeholder 10"/>
          <p:cNvSpPr>
            <a:spLocks noGrp="1"/>
          </p:cNvSpPr>
          <p:nvPr>
            <p:ph sz="quarter" idx="21"/>
          </p:nvPr>
        </p:nvSpPr>
        <p:spPr>
          <a:xfrm>
            <a:off x="381000" y="1371600"/>
            <a:ext cx="2667000" cy="2286000"/>
          </a:xfrm>
        </p:spPr>
        <p:txBody>
          <a:bodyPr/>
          <a:lstStyle/>
          <a:p>
            <a:pPr lvl="0"/>
            <a:endParaRPr lang="en-US"/>
          </a:p>
        </p:txBody>
      </p:sp>
      <p:sp>
        <p:nvSpPr>
          <p:cNvPr id="20" name="Content Placeholder 10"/>
          <p:cNvSpPr>
            <a:spLocks noGrp="1"/>
          </p:cNvSpPr>
          <p:nvPr>
            <p:ph sz="quarter" idx="22"/>
          </p:nvPr>
        </p:nvSpPr>
        <p:spPr>
          <a:xfrm>
            <a:off x="6096000" y="1371600"/>
            <a:ext cx="2667000" cy="2286000"/>
          </a:xfrm>
        </p:spPr>
        <p:txBody>
          <a:bodyPr/>
          <a:lstStyle/>
          <a:p>
            <a:pPr lvl="0"/>
            <a:endParaRPr lang="en-US"/>
          </a:p>
        </p:txBody>
      </p:sp>
      <p:sp>
        <p:nvSpPr>
          <p:cNvPr id="21" name="Content Placeholder 10"/>
          <p:cNvSpPr>
            <a:spLocks noGrp="1"/>
          </p:cNvSpPr>
          <p:nvPr>
            <p:ph sz="quarter" idx="23"/>
          </p:nvPr>
        </p:nvSpPr>
        <p:spPr>
          <a:xfrm>
            <a:off x="3238500" y="1371600"/>
            <a:ext cx="2667000" cy="2286000"/>
          </a:xfrm>
        </p:spPr>
        <p:txBody>
          <a:bodyPr/>
          <a:lstStyle/>
          <a:p>
            <a:pPr lvl="0"/>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6" name="Content Placeholder 73"/>
          <p:cNvGraphicFramePr>
            <a:graphicFrameLocks/>
          </p:cNvGraphicFramePr>
          <p:nvPr userDrawn="1">
            <p:extLst>
              <p:ext uri="{D42A27DB-BD31-4B8C-83A1-F6EECF244321}">
                <p14:modId xmlns:p14="http://schemas.microsoft.com/office/powerpoint/2010/main" val="3321352820"/>
              </p:ext>
            </p:extLst>
          </p:nvPr>
        </p:nvGraphicFramePr>
        <p:xfrm>
          <a:off x="6096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7" name="Content Placeholder 73"/>
          <p:cNvGraphicFramePr>
            <a:graphicFrameLocks/>
          </p:cNvGraphicFramePr>
          <p:nvPr userDrawn="1">
            <p:extLst>
              <p:ext uri="{D42A27DB-BD31-4B8C-83A1-F6EECF244321}">
                <p14:modId xmlns:p14="http://schemas.microsoft.com/office/powerpoint/2010/main" val="877258272"/>
              </p:ext>
            </p:extLst>
          </p:nvPr>
        </p:nvGraphicFramePr>
        <p:xfrm>
          <a:off x="32385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extLst>
              <p:ext uri="{D42A27DB-BD31-4B8C-83A1-F6EECF244321}">
                <p14:modId xmlns:p14="http://schemas.microsoft.com/office/powerpoint/2010/main" val="2434997684"/>
              </p:ext>
            </p:extLst>
          </p:nvPr>
        </p:nvGraphicFramePr>
        <p:xfrm>
          <a:off x="381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9" name="Text Placeholder 3"/>
          <p:cNvSpPr>
            <a:spLocks noGrp="1"/>
          </p:cNvSpPr>
          <p:nvPr>
            <p:ph type="body" sz="quarter" idx="31" hasCustomPrompt="1"/>
          </p:nvPr>
        </p:nvSpPr>
        <p:spPr>
          <a:xfrm>
            <a:off x="4572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0" name="Text Placeholder 3"/>
          <p:cNvSpPr>
            <a:spLocks noGrp="1"/>
          </p:cNvSpPr>
          <p:nvPr>
            <p:ph type="body" sz="quarter" idx="32" hasCustomPrompt="1"/>
          </p:nvPr>
        </p:nvSpPr>
        <p:spPr>
          <a:xfrm>
            <a:off x="33274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2" name="Text Placeholder 3"/>
          <p:cNvSpPr>
            <a:spLocks noGrp="1"/>
          </p:cNvSpPr>
          <p:nvPr>
            <p:ph type="body" sz="quarter" idx="33" hasCustomPrompt="1"/>
          </p:nvPr>
        </p:nvSpPr>
        <p:spPr>
          <a:xfrm>
            <a:off x="61722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3" name="Straight Connector 12"/>
          <p:cNvCxnSpPr/>
          <p:nvPr userDrawn="1"/>
        </p:nvCxnSpPr>
        <p:spPr bwMode="auto">
          <a:xfrm>
            <a:off x="409575" y="3660140"/>
            <a:ext cx="26426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4" name="Straight Connector 13"/>
          <p:cNvCxnSpPr/>
          <p:nvPr userDrawn="1"/>
        </p:nvCxnSpPr>
        <p:spPr bwMode="auto">
          <a:xfrm>
            <a:off x="3228975" y="3660140"/>
            <a:ext cx="2642616" cy="0"/>
          </a:xfrm>
          <a:prstGeom prst="line">
            <a:avLst/>
          </a:prstGeom>
          <a:solidFill>
            <a:schemeClr val="accent1"/>
          </a:solidFill>
          <a:ln w="57150" cap="flat" cmpd="sng" algn="ctr">
            <a:solidFill>
              <a:srgbClr val="00B050"/>
            </a:solidFill>
            <a:prstDash val="solid"/>
            <a:round/>
            <a:headEnd type="none" w="med" len="med"/>
            <a:tailEnd type="none" w="med" len="med"/>
          </a:ln>
          <a:effectLst/>
        </p:spPr>
      </p:cxnSp>
      <p:cxnSp>
        <p:nvCxnSpPr>
          <p:cNvPr id="15" name="Straight Connector 14"/>
          <p:cNvCxnSpPr/>
          <p:nvPr userDrawn="1"/>
        </p:nvCxnSpPr>
        <p:spPr bwMode="auto">
          <a:xfrm>
            <a:off x="6109335" y="3660140"/>
            <a:ext cx="2642616" cy="0"/>
          </a:xfrm>
          <a:prstGeom prst="line">
            <a:avLst/>
          </a:prstGeom>
          <a:solidFill>
            <a:schemeClr val="accent1"/>
          </a:solidFill>
          <a:ln w="57150" cap="flat" cmpd="sng" algn="ctr">
            <a:solidFill>
              <a:srgbClr val="00BBEE"/>
            </a:solidFill>
            <a:prstDash val="solid"/>
            <a:round/>
            <a:headEnd type="none" w="med" len="med"/>
            <a:tailEnd type="none" w="med" len="med"/>
          </a:ln>
          <a:effectLst/>
        </p:spPr>
      </p:cxnSp>
    </p:spTree>
    <p:extLst>
      <p:ext uri="{BB962C8B-B14F-4D97-AF65-F5344CB8AC3E}">
        <p14:creationId xmlns:p14="http://schemas.microsoft.com/office/powerpoint/2010/main" val="42737061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253809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66661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679513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253809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66661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679513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16" name="Straight Connector 15"/>
          <p:cNvCxnSpPr/>
          <p:nvPr userDrawn="1"/>
        </p:nvCxnSpPr>
        <p:spPr bwMode="auto">
          <a:xfrm>
            <a:off x="393192" y="18237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8" name="Straight Connector 17"/>
          <p:cNvCxnSpPr/>
          <p:nvPr userDrawn="1"/>
        </p:nvCxnSpPr>
        <p:spPr bwMode="auto">
          <a:xfrm>
            <a:off x="2540339" y="18237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687486" y="18237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23" name="Straight Connector 22"/>
          <p:cNvCxnSpPr/>
          <p:nvPr userDrawn="1"/>
        </p:nvCxnSpPr>
        <p:spPr bwMode="auto">
          <a:xfrm>
            <a:off x="6834632" y="18237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110332647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12" name="Picture Placeholder 11"/>
          <p:cNvSpPr>
            <a:spLocks noGrp="1"/>
          </p:cNvSpPr>
          <p:nvPr>
            <p:ph type="pic" sz="quarter" idx="27"/>
          </p:nvPr>
        </p:nvSpPr>
        <p:spPr>
          <a:xfrm>
            <a:off x="409575" y="1295400"/>
            <a:ext cx="1900238" cy="1277938"/>
          </a:xfrm>
        </p:spPr>
        <p:txBody>
          <a:bodyPr/>
          <a:lstStyle/>
          <a:p>
            <a:endParaRPr lang="en-US" dirty="0"/>
          </a:p>
        </p:txBody>
      </p:sp>
      <p:sp>
        <p:nvSpPr>
          <p:cNvPr id="29" name="Picture Placeholder 11"/>
          <p:cNvSpPr>
            <a:spLocks noGrp="1"/>
          </p:cNvSpPr>
          <p:nvPr>
            <p:ph type="pic" sz="quarter" idx="28"/>
          </p:nvPr>
        </p:nvSpPr>
        <p:spPr>
          <a:xfrm>
            <a:off x="6858000" y="1295400"/>
            <a:ext cx="1900238" cy="1277938"/>
          </a:xfrm>
        </p:spPr>
        <p:txBody>
          <a:bodyPr/>
          <a:lstStyle/>
          <a:p>
            <a:endParaRPr lang="en-US" dirty="0"/>
          </a:p>
        </p:txBody>
      </p:sp>
      <p:sp>
        <p:nvSpPr>
          <p:cNvPr id="31" name="Picture Placeholder 11"/>
          <p:cNvSpPr>
            <a:spLocks noGrp="1"/>
          </p:cNvSpPr>
          <p:nvPr>
            <p:ph type="pic" sz="quarter" idx="29"/>
          </p:nvPr>
        </p:nvSpPr>
        <p:spPr>
          <a:xfrm>
            <a:off x="2559050" y="1295400"/>
            <a:ext cx="1900238" cy="1277938"/>
          </a:xfrm>
        </p:spPr>
        <p:txBody>
          <a:bodyPr/>
          <a:lstStyle/>
          <a:p>
            <a:endParaRPr lang="en-US" dirty="0"/>
          </a:p>
        </p:txBody>
      </p:sp>
      <p:sp>
        <p:nvSpPr>
          <p:cNvPr id="36" name="Picture Placeholder 11"/>
          <p:cNvSpPr>
            <a:spLocks noGrp="1"/>
          </p:cNvSpPr>
          <p:nvPr>
            <p:ph type="pic" sz="quarter" idx="30"/>
          </p:nvPr>
        </p:nvSpPr>
        <p:spPr>
          <a:xfrm>
            <a:off x="4708525" y="1295400"/>
            <a:ext cx="1900238" cy="1277938"/>
          </a:xfrm>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graphicFrame>
        <p:nvGraphicFramePr>
          <p:cNvPr id="7" name="Content Placeholder 73"/>
          <p:cNvGraphicFramePr>
            <a:graphicFrameLocks/>
          </p:cNvGraphicFramePr>
          <p:nvPr userDrawn="1">
            <p:extLst>
              <p:ext uri="{D42A27DB-BD31-4B8C-83A1-F6EECF244321}">
                <p14:modId xmlns:p14="http://schemas.microsoft.com/office/powerpoint/2010/main" val="604608810"/>
              </p:ext>
            </p:extLst>
          </p:nvPr>
        </p:nvGraphicFramePr>
        <p:xfrm>
          <a:off x="6858000"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600" b="1" i="0" u="none" strike="noStrike" kern="0" cap="none" spc="0" normalizeH="0" baseline="0" noProof="0" dirty="0">
                          <a:ln>
                            <a:noFill/>
                          </a:ln>
                          <a:solidFill>
                            <a:srgbClr val="3F4040"/>
                          </a:solidFill>
                          <a:effectLst/>
                          <a:uLnTx/>
                          <a:uFillTx/>
                          <a:latin typeface="+mn-lt"/>
                          <a:ea typeface="+mn-ea"/>
                          <a:cs typeface="+mn-cs"/>
                        </a:rPr>
                        <a:t> </a:t>
                      </a: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extLst>
              <p:ext uri="{D42A27DB-BD31-4B8C-83A1-F6EECF244321}">
                <p14:modId xmlns:p14="http://schemas.microsoft.com/office/powerpoint/2010/main" val="2056418329"/>
              </p:ext>
            </p:extLst>
          </p:nvPr>
        </p:nvGraphicFramePr>
        <p:xfrm>
          <a:off x="4708525"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dirty="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9" name="Content Placeholder 73"/>
          <p:cNvGraphicFramePr>
            <a:graphicFrameLocks/>
          </p:cNvGraphicFramePr>
          <p:nvPr userDrawn="1">
            <p:extLst>
              <p:ext uri="{D42A27DB-BD31-4B8C-83A1-F6EECF244321}">
                <p14:modId xmlns:p14="http://schemas.microsoft.com/office/powerpoint/2010/main" val="4074208987"/>
              </p:ext>
            </p:extLst>
          </p:nvPr>
        </p:nvGraphicFramePr>
        <p:xfrm>
          <a:off x="2559050"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dirty="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10" name="Content Placeholder 73"/>
          <p:cNvGraphicFramePr>
            <a:graphicFrameLocks/>
          </p:cNvGraphicFramePr>
          <p:nvPr userDrawn="1">
            <p:extLst>
              <p:ext uri="{D42A27DB-BD31-4B8C-83A1-F6EECF244321}">
                <p14:modId xmlns:p14="http://schemas.microsoft.com/office/powerpoint/2010/main" val="2797060057"/>
              </p:ext>
            </p:extLst>
          </p:nvPr>
        </p:nvGraphicFramePr>
        <p:xfrm>
          <a:off x="409575"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dirty="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4" name="Text Placeholder 3"/>
          <p:cNvSpPr>
            <a:spLocks noGrp="1"/>
          </p:cNvSpPr>
          <p:nvPr>
            <p:ph type="body" sz="quarter" idx="31" hasCustomPrompt="1"/>
          </p:nvPr>
        </p:nvSpPr>
        <p:spPr>
          <a:xfrm>
            <a:off x="4445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3" name="Text Placeholder 3"/>
          <p:cNvSpPr>
            <a:spLocks noGrp="1"/>
          </p:cNvSpPr>
          <p:nvPr>
            <p:ph type="body" sz="quarter" idx="32" hasCustomPrompt="1"/>
          </p:nvPr>
        </p:nvSpPr>
        <p:spPr>
          <a:xfrm>
            <a:off x="26162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4" name="Text Placeholder 3"/>
          <p:cNvSpPr>
            <a:spLocks noGrp="1"/>
          </p:cNvSpPr>
          <p:nvPr>
            <p:ph type="body" sz="quarter" idx="33" hasCustomPrompt="1"/>
          </p:nvPr>
        </p:nvSpPr>
        <p:spPr>
          <a:xfrm>
            <a:off x="47498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5" name="Text Placeholder 3"/>
          <p:cNvSpPr>
            <a:spLocks noGrp="1"/>
          </p:cNvSpPr>
          <p:nvPr>
            <p:ph type="body" sz="quarter" idx="34" hasCustomPrompt="1"/>
          </p:nvPr>
        </p:nvSpPr>
        <p:spPr>
          <a:xfrm>
            <a:off x="69088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6" name="Straight Connector 15"/>
          <p:cNvCxnSpPr/>
          <p:nvPr userDrawn="1"/>
        </p:nvCxnSpPr>
        <p:spPr bwMode="auto">
          <a:xfrm>
            <a:off x="393192" y="26238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7" name="Straight Connector 16"/>
          <p:cNvCxnSpPr/>
          <p:nvPr userDrawn="1"/>
        </p:nvCxnSpPr>
        <p:spPr bwMode="auto">
          <a:xfrm>
            <a:off x="2540339" y="26238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8" name="Straight Connector 17"/>
          <p:cNvCxnSpPr/>
          <p:nvPr userDrawn="1"/>
        </p:nvCxnSpPr>
        <p:spPr bwMode="auto">
          <a:xfrm>
            <a:off x="4687486" y="26238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9" name="Straight Connector 18"/>
          <p:cNvCxnSpPr/>
          <p:nvPr userDrawn="1"/>
        </p:nvCxnSpPr>
        <p:spPr bwMode="auto">
          <a:xfrm>
            <a:off x="6834632" y="26238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5738684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2 Column with Headings">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4715256"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24815"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4730496"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4" y="190500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4715256" y="190500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24814" y="457708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4730496" y="457708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cxnSp>
        <p:nvCxnSpPr>
          <p:cNvPr id="11" name="Straight Connector 10"/>
          <p:cNvCxnSpPr/>
          <p:nvPr userDrawn="1"/>
        </p:nvCxnSpPr>
        <p:spPr bwMode="auto">
          <a:xfrm>
            <a:off x="393192" y="1823720"/>
            <a:ext cx="4032504"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15256" y="1823720"/>
            <a:ext cx="4032504"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4" name="Straight Connector 13"/>
          <p:cNvCxnSpPr/>
          <p:nvPr userDrawn="1"/>
        </p:nvCxnSpPr>
        <p:spPr bwMode="auto">
          <a:xfrm>
            <a:off x="393193" y="4495800"/>
            <a:ext cx="4032504"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cxnSp>
        <p:nvCxnSpPr>
          <p:cNvPr id="16" name="Straight Connector 15"/>
          <p:cNvCxnSpPr/>
          <p:nvPr userDrawn="1"/>
        </p:nvCxnSpPr>
        <p:spPr bwMode="auto">
          <a:xfrm>
            <a:off x="4715256" y="4495800"/>
            <a:ext cx="4032504" cy="0"/>
          </a:xfrm>
          <a:prstGeom prst="line">
            <a:avLst/>
          </a:prstGeom>
          <a:solidFill>
            <a:schemeClr val="accent1"/>
          </a:solidFill>
          <a:ln w="5715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19267863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12557059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Content Placeholder 73"/>
          <p:cNvGraphicFramePr>
            <a:graphicFrameLocks/>
          </p:cNvGraphicFramePr>
          <p:nvPr userDrawn="1">
            <p:extLst>
              <p:ext uri="{D42A27DB-BD31-4B8C-83A1-F6EECF244321}">
                <p14:modId xmlns:p14="http://schemas.microsoft.com/office/powerpoint/2010/main" val="3395949819"/>
              </p:ext>
            </p:extLst>
          </p:nvPr>
        </p:nvGraphicFramePr>
        <p:xfrm>
          <a:off x="409575"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dirty="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3" name="Text Placeholder 2"/>
          <p:cNvSpPr>
            <a:spLocks noGrp="1"/>
          </p:cNvSpPr>
          <p:nvPr>
            <p:ph type="body" sz="quarter" idx="17" hasCustomPrompt="1"/>
          </p:nvPr>
        </p:nvSpPr>
        <p:spPr>
          <a:xfrm>
            <a:off x="431800" y="1346200"/>
            <a:ext cx="2730500" cy="622300"/>
          </a:xfrm>
        </p:spPr>
        <p:txBody>
          <a:bodyPr/>
          <a:lstStyle>
            <a:lvl1pPr marL="0" indent="0" algn="l">
              <a:buNone/>
              <a:defRPr b="1" baseline="0">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10" name="Text Placeholder 9"/>
          <p:cNvSpPr>
            <a:spLocks noGrp="1"/>
          </p:cNvSpPr>
          <p:nvPr>
            <p:ph type="body" sz="quarter" idx="18" hasCustomPrompt="1"/>
          </p:nvPr>
        </p:nvSpPr>
        <p:spPr>
          <a:xfrm>
            <a:off x="431800" y="2006600"/>
            <a:ext cx="2743200" cy="4622800"/>
          </a:xfrm>
        </p:spPr>
        <p:txBody>
          <a:bodyPr/>
          <a:lstStyle>
            <a:lvl1pPr marL="0" indent="0">
              <a:buFont typeface="Arial" panose="020B0604020202020204" pitchFamily="34" charse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7" name="Straight Connector 6"/>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9441789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409575"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Content Placeholder 73"/>
          <p:cNvGraphicFramePr>
            <a:graphicFrameLocks/>
          </p:cNvGraphicFramePr>
          <p:nvPr userDrawn="1">
            <p:extLst>
              <p:ext uri="{D42A27DB-BD31-4B8C-83A1-F6EECF244321}">
                <p14:modId xmlns:p14="http://schemas.microsoft.com/office/powerpoint/2010/main" val="2057470661"/>
              </p:ext>
            </p:extLst>
          </p:nvPr>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dirty="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10" name="Text Placeholder 9"/>
          <p:cNvSpPr>
            <a:spLocks noGrp="1"/>
          </p:cNvSpPr>
          <p:nvPr>
            <p:ph type="body" sz="quarter" idx="18" hasCustomPrompt="1"/>
          </p:nvPr>
        </p:nvSpPr>
        <p:spPr>
          <a:xfrm>
            <a:off x="5994400" y="2006600"/>
            <a:ext cx="2743200" cy="4622800"/>
          </a:xfrm>
        </p:spPr>
        <p:txBody>
          <a:bodyPr/>
          <a:lstStyle>
            <a:lvl1pPr marL="0" indent="0">
              <a:buFont typeface="Arial" panose="020B0604020202020204" pitchFamily="34" charse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8" name="Straight Connector 7"/>
          <p:cNvCxnSpPr/>
          <p:nvPr userDrawn="1"/>
        </p:nvCxnSpPr>
        <p:spPr bwMode="auto">
          <a:xfrm>
            <a:off x="59557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859758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Ful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8"/>
          </p:nvPr>
        </p:nvSpPr>
        <p:spPr>
          <a:xfrm>
            <a:off x="409575" y="1704814"/>
            <a:ext cx="8353425" cy="4417017"/>
          </a:xfrm>
        </p:spPr>
        <p:txBody>
          <a:bodyPr/>
          <a:lstStyle/>
          <a:p>
            <a:endParaRPr lang="en-US" dirty="0"/>
          </a:p>
        </p:txBody>
      </p:sp>
      <p:sp>
        <p:nvSpPr>
          <p:cNvPr id="9" name="Text Placeholder 8"/>
          <p:cNvSpPr>
            <a:spLocks noGrp="1"/>
          </p:cNvSpPr>
          <p:nvPr>
            <p:ph type="body" sz="quarter" idx="19"/>
          </p:nvPr>
        </p:nvSpPr>
        <p:spPr>
          <a:xfrm>
            <a:off x="409575" y="6214902"/>
            <a:ext cx="8353425" cy="204152"/>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835342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10897383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Lef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3307866" y="1735810"/>
            <a:ext cx="5440363" cy="4417018"/>
          </a:xfrm>
        </p:spPr>
        <p:txBody>
          <a:bodyPr/>
          <a:lstStyle/>
          <a:p>
            <a:endParaRPr lang="en-US" dirty="0"/>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3314216"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3314215"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graphicFrame>
        <p:nvGraphicFramePr>
          <p:cNvPr id="6" name="Table 5"/>
          <p:cNvGraphicFramePr>
            <a:graphicFrameLocks noGrp="1"/>
          </p:cNvGraphicFramePr>
          <p:nvPr userDrawn="1">
            <p:extLst>
              <p:ext uri="{D42A27DB-BD31-4B8C-83A1-F6EECF244321}">
                <p14:modId xmlns:p14="http://schemas.microsoft.com/office/powerpoint/2010/main" val="1123533343"/>
              </p:ext>
            </p:extLst>
          </p:nvPr>
        </p:nvGraphicFramePr>
        <p:xfrm>
          <a:off x="409575" y="133985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dirty="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431800" y="1346200"/>
            <a:ext cx="2730500" cy="622300"/>
          </a:xfrm>
        </p:spPr>
        <p:txBody>
          <a:bodyPr/>
          <a:lstStyle>
            <a:lvl1pPr marL="0" indent="0" algn="l">
              <a:buNone/>
              <a:defRPr b="1">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8" name="Text Placeholder 9"/>
          <p:cNvSpPr>
            <a:spLocks noGrp="1"/>
          </p:cNvSpPr>
          <p:nvPr>
            <p:ph type="body" sz="quarter" idx="18" hasCustomPrompt="1"/>
          </p:nvPr>
        </p:nvSpPr>
        <p:spPr>
          <a:xfrm>
            <a:off x="431800" y="2006600"/>
            <a:ext cx="2743200" cy="4622800"/>
          </a:xfrm>
        </p:spPr>
        <p:txBody>
          <a:bodyPr/>
          <a:lstStyle>
            <a:lvl1pPr marL="0" inden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07263072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Righ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35810"/>
            <a:ext cx="5440363" cy="4417018"/>
          </a:xfrm>
        </p:spPr>
        <p:txBody>
          <a:bodyPr/>
          <a:lstStyle/>
          <a:p>
            <a:endParaRPr lang="en-US" dirty="0"/>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5"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graphicFrame>
        <p:nvGraphicFramePr>
          <p:cNvPr id="6" name="Content Placeholder 73"/>
          <p:cNvGraphicFramePr>
            <a:graphicFrameLocks/>
          </p:cNvGraphicFramePr>
          <p:nvPr userDrawn="1">
            <p:extLst>
              <p:ext uri="{D42A27DB-BD31-4B8C-83A1-F6EECF244321}">
                <p14:modId xmlns:p14="http://schemas.microsoft.com/office/powerpoint/2010/main" val="1668250580"/>
              </p:ext>
            </p:extLst>
          </p:nvPr>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dirty="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dirty="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baseline="0">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8" name="Text Placeholder 9"/>
          <p:cNvSpPr>
            <a:spLocks noGrp="1"/>
          </p:cNvSpPr>
          <p:nvPr>
            <p:ph type="body" sz="quarter" idx="18" hasCustomPrompt="1"/>
          </p:nvPr>
        </p:nvSpPr>
        <p:spPr>
          <a:xfrm>
            <a:off x="5994400" y="2006600"/>
            <a:ext cx="2743200" cy="4622800"/>
          </a:xfrm>
        </p:spPr>
        <p:txBody>
          <a:bodyPr/>
          <a:lstStyle>
            <a:lvl1pPr marL="0" inden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59557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71999235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889760"/>
            <a:ext cx="4046854" cy="4263068"/>
          </a:xfrm>
        </p:spPr>
        <p:txBody>
          <a:bodyPr/>
          <a:lstStyle/>
          <a:p>
            <a:endParaRPr lang="en-US" dirty="0"/>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889760"/>
            <a:ext cx="4021391" cy="4263068"/>
          </a:xfrm>
        </p:spPr>
        <p:txBody>
          <a:bodyPr/>
          <a:lstStyle/>
          <a:p>
            <a:endParaRPr lang="en-US" dirty="0"/>
          </a:p>
        </p:txBody>
      </p:sp>
      <p:sp>
        <p:nvSpPr>
          <p:cNvPr id="13" name="Text Placeholder 8"/>
          <p:cNvSpPr>
            <a:spLocks noGrp="1"/>
          </p:cNvSpPr>
          <p:nvPr>
            <p:ph type="body" sz="quarter" idx="23"/>
          </p:nvPr>
        </p:nvSpPr>
        <p:spPr>
          <a:xfrm>
            <a:off x="4800601"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72337015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52600"/>
            <a:ext cx="2572449" cy="4400228"/>
          </a:xfrm>
        </p:spPr>
        <p:txBody>
          <a:bodyPr/>
          <a:lstStyle/>
          <a:p>
            <a:endParaRPr lang="en-US" dirty="0"/>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0" name="Chart Placeholder 3"/>
          <p:cNvSpPr>
            <a:spLocks noGrp="1"/>
          </p:cNvSpPr>
          <p:nvPr>
            <p:ph type="chart" sz="quarter" idx="22"/>
          </p:nvPr>
        </p:nvSpPr>
        <p:spPr>
          <a:xfrm>
            <a:off x="3290807" y="1752600"/>
            <a:ext cx="2572449" cy="4400228"/>
          </a:xfrm>
        </p:spPr>
        <p:txBody>
          <a:bodyPr/>
          <a:lstStyle/>
          <a:p>
            <a:endParaRPr lang="en-US" dirty="0"/>
          </a:p>
        </p:txBody>
      </p:sp>
      <p:sp>
        <p:nvSpPr>
          <p:cNvPr id="15" name="Text Placeholder 8"/>
          <p:cNvSpPr>
            <a:spLocks noGrp="1"/>
          </p:cNvSpPr>
          <p:nvPr>
            <p:ph type="body" sz="quarter" idx="23"/>
          </p:nvPr>
        </p:nvSpPr>
        <p:spPr>
          <a:xfrm>
            <a:off x="3297158"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6" name="Text Placeholder 7"/>
          <p:cNvSpPr>
            <a:spLocks noGrp="1"/>
          </p:cNvSpPr>
          <p:nvPr>
            <p:ph type="body" sz="quarter" idx="24"/>
          </p:nvPr>
        </p:nvSpPr>
        <p:spPr>
          <a:xfrm>
            <a:off x="3297157"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7" name="Chart Placeholder 3"/>
          <p:cNvSpPr>
            <a:spLocks noGrp="1"/>
          </p:cNvSpPr>
          <p:nvPr>
            <p:ph type="chart" sz="quarter" idx="25"/>
          </p:nvPr>
        </p:nvSpPr>
        <p:spPr>
          <a:xfrm>
            <a:off x="6216111" y="1752600"/>
            <a:ext cx="2572449" cy="4400228"/>
          </a:xfrm>
        </p:spPr>
        <p:txBody>
          <a:bodyPr/>
          <a:lstStyle/>
          <a:p>
            <a:endParaRPr lang="en-US" dirty="0"/>
          </a:p>
        </p:txBody>
      </p:sp>
      <p:sp>
        <p:nvSpPr>
          <p:cNvPr id="18" name="Text Placeholder 8"/>
          <p:cNvSpPr>
            <a:spLocks noGrp="1"/>
          </p:cNvSpPr>
          <p:nvPr>
            <p:ph type="body" sz="quarter" idx="26"/>
          </p:nvPr>
        </p:nvSpPr>
        <p:spPr>
          <a:xfrm>
            <a:off x="6222462"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9" name="Text Placeholder 7"/>
          <p:cNvSpPr>
            <a:spLocks noGrp="1"/>
          </p:cNvSpPr>
          <p:nvPr>
            <p:ph type="body" sz="quarter" idx="27"/>
          </p:nvPr>
        </p:nvSpPr>
        <p:spPr>
          <a:xfrm>
            <a:off x="6222461"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1249777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676010"/>
            <a:ext cx="4046854" cy="1862195"/>
          </a:xfrm>
        </p:spPr>
        <p:txBody>
          <a:bodyPr/>
          <a:lstStyle/>
          <a:p>
            <a:endParaRPr lang="en-US" dirty="0"/>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36024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676010"/>
            <a:ext cx="4021391" cy="1850967"/>
          </a:xfrm>
        </p:spPr>
        <p:txBody>
          <a:bodyPr/>
          <a:lstStyle/>
          <a:p>
            <a:endParaRPr lang="en-US" dirty="0"/>
          </a:p>
        </p:txBody>
      </p:sp>
      <p:sp>
        <p:nvSpPr>
          <p:cNvPr id="13" name="Text Placeholder 8"/>
          <p:cNvSpPr>
            <a:spLocks noGrp="1"/>
          </p:cNvSpPr>
          <p:nvPr>
            <p:ph type="body" sz="quarter" idx="23"/>
          </p:nvPr>
        </p:nvSpPr>
        <p:spPr>
          <a:xfrm>
            <a:off x="4800601" y="36024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20" name="Chart Placeholder 3"/>
          <p:cNvSpPr>
            <a:spLocks noGrp="1"/>
          </p:cNvSpPr>
          <p:nvPr>
            <p:ph type="chart" sz="quarter" idx="25"/>
          </p:nvPr>
        </p:nvSpPr>
        <p:spPr>
          <a:xfrm>
            <a:off x="413126" y="4405285"/>
            <a:ext cx="4046854" cy="1862195"/>
          </a:xfrm>
        </p:spPr>
        <p:txBody>
          <a:bodyPr/>
          <a:lstStyle/>
          <a:p>
            <a:endParaRPr lang="en-US" dirty="0"/>
          </a:p>
        </p:txBody>
      </p:sp>
      <p:sp>
        <p:nvSpPr>
          <p:cNvPr id="21" name="Text Placeholder 8"/>
          <p:cNvSpPr>
            <a:spLocks noGrp="1"/>
          </p:cNvSpPr>
          <p:nvPr>
            <p:ph type="body" sz="quarter" idx="26"/>
          </p:nvPr>
        </p:nvSpPr>
        <p:spPr>
          <a:xfrm>
            <a:off x="419476" y="6331676"/>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22" name="Text Placeholder 7"/>
          <p:cNvSpPr>
            <a:spLocks noGrp="1"/>
          </p:cNvSpPr>
          <p:nvPr>
            <p:ph type="body" sz="quarter" idx="27"/>
          </p:nvPr>
        </p:nvSpPr>
        <p:spPr>
          <a:xfrm>
            <a:off x="419475" y="3947184"/>
            <a:ext cx="4040691"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23" name="Chart Placeholder 3"/>
          <p:cNvSpPr>
            <a:spLocks noGrp="1"/>
          </p:cNvSpPr>
          <p:nvPr>
            <p:ph type="chart" sz="quarter" idx="28"/>
          </p:nvPr>
        </p:nvSpPr>
        <p:spPr>
          <a:xfrm>
            <a:off x="4719060" y="4405285"/>
            <a:ext cx="4021391" cy="1850967"/>
          </a:xfrm>
        </p:spPr>
        <p:txBody>
          <a:bodyPr/>
          <a:lstStyle/>
          <a:p>
            <a:endParaRPr lang="en-US" dirty="0"/>
          </a:p>
        </p:txBody>
      </p:sp>
      <p:sp>
        <p:nvSpPr>
          <p:cNvPr id="24" name="Text Placeholder 8"/>
          <p:cNvSpPr>
            <a:spLocks noGrp="1"/>
          </p:cNvSpPr>
          <p:nvPr>
            <p:ph type="body" sz="quarter" idx="29"/>
          </p:nvPr>
        </p:nvSpPr>
        <p:spPr>
          <a:xfrm>
            <a:off x="4810501" y="6331676"/>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25" name="Text Placeholder 7"/>
          <p:cNvSpPr>
            <a:spLocks noGrp="1"/>
          </p:cNvSpPr>
          <p:nvPr>
            <p:ph type="body" sz="quarter" idx="30"/>
          </p:nvPr>
        </p:nvSpPr>
        <p:spPr>
          <a:xfrm>
            <a:off x="4725540" y="3947184"/>
            <a:ext cx="4015266"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2514355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7110733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9898340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13637168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32729031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reaker Turquois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21548965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Gold">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FFCF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216335894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chemeClr val="tx1"/>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26357871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Purpl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6E29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396074557"/>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192" y="123986"/>
            <a:ext cx="8356600" cy="951665"/>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409575" y="1339850"/>
            <a:ext cx="8328025" cy="508793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8" name="Rectangle 6"/>
          <p:cNvSpPr>
            <a:spLocks noChangeArrowheads="1"/>
          </p:cNvSpPr>
          <p:nvPr userDrawn="1"/>
        </p:nvSpPr>
        <p:spPr bwMode="auto">
          <a:xfrm>
            <a:off x="3248207" y="6638276"/>
            <a:ext cx="2647586" cy="191476"/>
          </a:xfrm>
          <a:prstGeom prst="rect">
            <a:avLst/>
          </a:prstGeom>
          <a:noFill/>
          <a:ln w="9525">
            <a:noFill/>
            <a:miter lim="800000"/>
            <a:headEnd/>
            <a:tailEnd/>
          </a:ln>
        </p:spPr>
        <p:txBody>
          <a:bodyPr anchor="ctr"/>
          <a:lstStyle/>
          <a:p>
            <a:pPr lvl="0" algn="ctr">
              <a:buClr>
                <a:srgbClr val="FFFFFF">
                  <a:lumMod val="50000"/>
                </a:srgbClr>
              </a:buClr>
            </a:pPr>
            <a:r>
              <a:rPr lang="en-US" sz="900" b="0" i="0" u="none" strike="noStrike" kern="1200" dirty="0">
                <a:solidFill>
                  <a:srgbClr val="006998"/>
                </a:solidFill>
                <a:effectLst/>
                <a:latin typeface="Fira Sans Light" panose="020B0604020202020204" charset="0"/>
                <a:ea typeface="Fira Sans Light" panose="020B0604020202020204" charset="0"/>
                <a:cs typeface="+mn-cs"/>
              </a:rPr>
              <a:t>Sensi™ Smart Thermostat</a:t>
            </a:r>
            <a:endParaRPr lang="en-US" sz="900" dirty="0">
              <a:solidFill>
                <a:srgbClr val="006998"/>
              </a:solidFill>
              <a:latin typeface="Fira Sans Light" panose="020B0604020202020204" charset="0"/>
              <a:ea typeface="Fira Sans Light" panose="020B0604020202020204" charset="0"/>
            </a:endParaRPr>
          </a:p>
        </p:txBody>
      </p:sp>
      <p:sp>
        <p:nvSpPr>
          <p:cNvPr id="10"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dirty="0">
              <a:solidFill>
                <a:srgbClr val="004B8D"/>
              </a:solidFill>
            </a:endParaRPr>
          </a:p>
        </p:txBody>
      </p:sp>
    </p:spTree>
    <p:extLst>
      <p:ext uri="{BB962C8B-B14F-4D97-AF65-F5344CB8AC3E}">
        <p14:creationId xmlns:p14="http://schemas.microsoft.com/office/powerpoint/2010/main" val="28567669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716" r:id="rId7"/>
    <p:sldLayoutId id="2147483697" r:id="rId8"/>
    <p:sldLayoutId id="2147483717" r:id="rId9"/>
    <p:sldLayoutId id="2147483718" r:id="rId10"/>
    <p:sldLayoutId id="2147483719" r:id="rId11"/>
    <p:sldLayoutId id="2147483698" r:id="rId12"/>
    <p:sldLayoutId id="2147483720" r:id="rId13"/>
    <p:sldLayoutId id="2147483699" r:id="rId14"/>
    <p:sldLayoutId id="2147483700" r:id="rId15"/>
    <p:sldLayoutId id="2147483701" r:id="rId16"/>
    <p:sldLayoutId id="2147483713" r:id="rId17"/>
    <p:sldLayoutId id="2147483722" r:id="rId18"/>
    <p:sldLayoutId id="2147483662" r:id="rId19"/>
    <p:sldLayoutId id="2147483663" r:id="rId20"/>
    <p:sldLayoutId id="2147483664" r:id="rId21"/>
    <p:sldLayoutId id="2147483665" r:id="rId22"/>
    <p:sldLayoutId id="2147483666" r:id="rId23"/>
    <p:sldLayoutId id="2147483667" r:id="rId24"/>
    <p:sldLayoutId id="2147483714" r:id="rId25"/>
    <p:sldLayoutId id="2147483712" r:id="rId26"/>
    <p:sldLayoutId id="2147483715" r:id="rId27"/>
    <p:sldLayoutId id="2147483711" r:id="rId28"/>
    <p:sldLayoutId id="2147483670" r:id="rId29"/>
    <p:sldLayoutId id="2147483671" r:id="rId30"/>
    <p:sldLayoutId id="2147483672" r:id="rId31"/>
    <p:sldLayoutId id="2147483673" r:id="rId32"/>
    <p:sldLayoutId id="2147483674" r:id="rId33"/>
    <p:sldLayoutId id="2147483675" r:id="rId34"/>
    <p:sldLayoutId id="2147483676" r:id="rId35"/>
    <p:sldLayoutId id="2147483677" r:id="rId36"/>
    <p:sldLayoutId id="2147483678" r:id="rId37"/>
    <p:sldLayoutId id="2147483679" r:id="rId38"/>
    <p:sldLayoutId id="2147483680" r:id="rId39"/>
    <p:sldLayoutId id="2147483681" r:id="rId40"/>
    <p:sldLayoutId id="2147483682" r:id="rId41"/>
    <p:sldLayoutId id="2147483683" r:id="rId42"/>
    <p:sldLayoutId id="2147483685" r:id="rId43"/>
    <p:sldLayoutId id="2147483684" r:id="rId44"/>
    <p:sldLayoutId id="2147483686" r:id="rId45"/>
    <p:sldLayoutId id="2147483687" r:id="rId46"/>
    <p:sldLayoutId id="2147483724" r:id="rId47"/>
    <p:sldLayoutId id="2147483688" r:id="rId48"/>
    <p:sldLayoutId id="2147483689" r:id="rId49"/>
    <p:sldLayoutId id="2147483690" r:id="rId50"/>
  </p:sldLayoutIdLst>
  <p:transition/>
  <p:hf sldNum="0" hdr="0" dt="0"/>
  <p:txStyles>
    <p:title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p:titleStyle>
    <p:body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7.png"/><Relationship Id="rId18" Type="http://schemas.openxmlformats.org/officeDocument/2006/relationships/image" Target="../media/image27.png"/><Relationship Id="rId26" Type="http://schemas.openxmlformats.org/officeDocument/2006/relationships/hyperlink" Target="http://emerson.com/sensipartner" TargetMode="External"/><Relationship Id="rId3" Type="http://schemas.openxmlformats.org/officeDocument/2006/relationships/image" Target="../media/image52.png"/><Relationship Id="rId21" Type="http://schemas.openxmlformats.org/officeDocument/2006/relationships/image" Target="../media/image51.svg"/><Relationship Id="rId7" Type="http://schemas.openxmlformats.org/officeDocument/2006/relationships/image" Target="../media/image36.png"/><Relationship Id="rId12" Type="http://schemas.openxmlformats.org/officeDocument/2006/relationships/image" Target="../media/image24.svg"/><Relationship Id="rId17" Type="http://schemas.openxmlformats.org/officeDocument/2006/relationships/image" Target="../media/image26.svg"/><Relationship Id="rId25" Type="http://schemas.openxmlformats.org/officeDocument/2006/relationships/image" Target="../media/image67.svg"/><Relationship Id="rId2" Type="http://schemas.openxmlformats.org/officeDocument/2006/relationships/image" Target="../media/image5.png"/><Relationship Id="rId16" Type="http://schemas.openxmlformats.org/officeDocument/2006/relationships/image" Target="../media/image25.png"/><Relationship Id="rId20"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image" Target="../media/image63.svg"/><Relationship Id="rId11" Type="http://schemas.openxmlformats.org/officeDocument/2006/relationships/image" Target="../media/image23.png"/><Relationship Id="rId24"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39.svg"/><Relationship Id="rId23" Type="http://schemas.openxmlformats.org/officeDocument/2006/relationships/image" Target="../media/image65.svg"/><Relationship Id="rId10" Type="http://schemas.openxmlformats.org/officeDocument/2006/relationships/image" Target="../media/image22.svg"/><Relationship Id="rId19" Type="http://schemas.openxmlformats.org/officeDocument/2006/relationships/image" Target="../media/image28.svg"/><Relationship Id="rId4" Type="http://schemas.openxmlformats.org/officeDocument/2006/relationships/image" Target="../media/image53.svg"/><Relationship Id="rId9" Type="http://schemas.openxmlformats.org/officeDocument/2006/relationships/image" Target="../media/image21.png"/><Relationship Id="rId14" Type="http://schemas.openxmlformats.org/officeDocument/2006/relationships/image" Target="../media/image38.png"/><Relationship Id="rId22"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0.svg"/><Relationship Id="rId2" Type="http://schemas.openxmlformats.org/officeDocument/2006/relationships/image" Target="../media/image68.png"/><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5.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hyperlink" Target="https://climate.emerson.com/documents/wr-0889-visorcard-divide-en-3599656.pdf"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7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25.xml"/><Relationship Id="rId6" Type="http://schemas.openxmlformats.org/officeDocument/2006/relationships/image" Target="../media/image75.jpeg"/><Relationship Id="rId5" Type="http://schemas.microsoft.com/office/2007/relationships/hdphoto" Target="../media/hdphoto1.wdp"/><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5.xml"/><Relationship Id="rId5" Type="http://schemas.openxmlformats.org/officeDocument/2006/relationships/image" Target="../media/image76.pn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whiterodgers.com/" TargetMode="Externa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0.svg"/><Relationship Id="rId2" Type="http://schemas.openxmlformats.org/officeDocument/2006/relationships/image" Target="../media/image68.png"/><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5.pn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8.xml"/><Relationship Id="rId4" Type="http://schemas.openxmlformats.org/officeDocument/2006/relationships/image" Target="../media/image86.sv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png"/><Relationship Id="rId1" Type="http://schemas.openxmlformats.org/officeDocument/2006/relationships/slideLayout" Target="../slideLayouts/slideLayout1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6.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0.png"/><Relationship Id="rId1" Type="http://schemas.openxmlformats.org/officeDocument/2006/relationships/slideLayout" Target="../slideLayouts/slideLayout17.xml"/><Relationship Id="rId4" Type="http://schemas.openxmlformats.org/officeDocument/2006/relationships/image" Target="../media/image89.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7.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5.svg"/><Relationship Id="rId3" Type="http://schemas.openxmlformats.org/officeDocument/2006/relationships/image" Target="../media/image95.svg"/><Relationship Id="rId7" Type="http://schemas.openxmlformats.org/officeDocument/2006/relationships/image" Target="../media/image49.svg"/><Relationship Id="rId12" Type="http://schemas.openxmlformats.org/officeDocument/2006/relationships/image" Target="../media/image44.png"/><Relationship Id="rId2" Type="http://schemas.openxmlformats.org/officeDocument/2006/relationships/image" Target="../media/image94.png"/><Relationship Id="rId16" Type="http://schemas.openxmlformats.org/officeDocument/2006/relationships/image" Target="../media/image96.png"/><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43.svg"/><Relationship Id="rId5" Type="http://schemas.openxmlformats.org/officeDocument/2006/relationships/image" Target="../media/image47.svg"/><Relationship Id="rId15" Type="http://schemas.openxmlformats.org/officeDocument/2006/relationships/image" Target="../media/image53.svg"/><Relationship Id="rId10" Type="http://schemas.openxmlformats.org/officeDocument/2006/relationships/image" Target="../media/image42.png"/><Relationship Id="rId4" Type="http://schemas.openxmlformats.org/officeDocument/2006/relationships/image" Target="../media/image46.png"/><Relationship Id="rId9" Type="http://schemas.openxmlformats.org/officeDocument/2006/relationships/image" Target="../media/image39.svg"/><Relationship Id="rId1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png"/><Relationship Id="rId1" Type="http://schemas.openxmlformats.org/officeDocument/2006/relationships/slideLayout" Target="../slideLayouts/slideLayout1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6.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7.xml"/><Relationship Id="rId5" Type="http://schemas.openxmlformats.org/officeDocument/2006/relationships/image" Target="../media/image110.png"/><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5.png"/><Relationship Id="rId16"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7.xml"/><Relationship Id="rId5" Type="http://schemas.openxmlformats.org/officeDocument/2006/relationships/image" Target="../media/image33.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image" Target="../media/image34.jpeg"/><Relationship Id="rId21" Type="http://schemas.openxmlformats.org/officeDocument/2006/relationships/image" Target="../media/image51.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notesSlide" Target="../notesSlides/notesSlide2.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image" Target="../media/image36.png"/><Relationship Id="rId11" Type="http://schemas.openxmlformats.org/officeDocument/2006/relationships/image" Target="../media/image41.svg"/><Relationship Id="rId24" Type="http://schemas.openxmlformats.org/officeDocument/2006/relationships/image" Target="../media/image53.svg"/><Relationship Id="rId5" Type="http://schemas.openxmlformats.org/officeDocument/2006/relationships/image" Target="../media/image5.png"/><Relationship Id="rId15" Type="http://schemas.openxmlformats.org/officeDocument/2006/relationships/image" Target="../media/image45.svg"/><Relationship Id="rId23" Type="http://schemas.openxmlformats.org/officeDocument/2006/relationships/image" Target="../media/image52.png"/><Relationship Id="rId10" Type="http://schemas.openxmlformats.org/officeDocument/2006/relationships/image" Target="../media/image40.png"/><Relationship Id="rId19" Type="http://schemas.openxmlformats.org/officeDocument/2006/relationships/image" Target="../media/image49.svg"/><Relationship Id="rId4" Type="http://schemas.openxmlformats.org/officeDocument/2006/relationships/image" Target="../media/image35.jpeg"/><Relationship Id="rId9" Type="http://schemas.openxmlformats.org/officeDocument/2006/relationships/image" Target="../media/image39.svg"/><Relationship Id="rId14" Type="http://schemas.openxmlformats.org/officeDocument/2006/relationships/image" Target="../media/image44.png"/><Relationship Id="rId22"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2119" y="1295400"/>
            <a:ext cx="7570366" cy="1726800"/>
          </a:xfrm>
        </p:spPr>
        <p:txBody>
          <a:bodyPr/>
          <a:lstStyle/>
          <a:p>
            <a:endParaRPr lang="en-US" b="0" dirty="0"/>
          </a:p>
          <a:p>
            <a:r>
              <a:rPr lang="en-US" dirty="0">
                <a:ea typeface="Fira Sans Light" panose="020B0604020202020204" charset="0"/>
              </a:rPr>
              <a:t>Sensi™ Smart Thermostat</a:t>
            </a:r>
          </a:p>
        </p:txBody>
      </p:sp>
      <p:pic>
        <p:nvPicPr>
          <p:cNvPr id="4" name="Picture 3" descr="A close up of a sign&#10;&#10;Description automatically generated">
            <a:extLst>
              <a:ext uri="{FF2B5EF4-FFF2-40B4-BE49-F238E27FC236}">
                <a16:creationId xmlns:a16="http://schemas.microsoft.com/office/drawing/2014/main" id="{C3CD13B3-DAA1-2643-ABB5-CE7E66780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02" y="453477"/>
            <a:ext cx="2190277" cy="790933"/>
          </a:xfrm>
          <a:prstGeom prst="rect">
            <a:avLst/>
          </a:prstGeom>
        </p:spPr>
      </p:pic>
    </p:spTree>
    <p:extLst>
      <p:ext uri="{BB962C8B-B14F-4D97-AF65-F5344CB8AC3E}">
        <p14:creationId xmlns:p14="http://schemas.microsoft.com/office/powerpoint/2010/main" val="201322235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DF61-29DF-43A9-8CDB-23D2D57CE7C9}"/>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What Professionals Say</a:t>
            </a:r>
          </a:p>
        </p:txBody>
      </p:sp>
      <p:sp>
        <p:nvSpPr>
          <p:cNvPr id="3" name="Rectangle 2">
            <a:extLst>
              <a:ext uri="{FF2B5EF4-FFF2-40B4-BE49-F238E27FC236}">
                <a16:creationId xmlns:a16="http://schemas.microsoft.com/office/drawing/2014/main" id="{2B8CA160-87C6-4700-A12A-F26480F94728}"/>
              </a:ext>
            </a:extLst>
          </p:cNvPr>
          <p:cNvSpPr/>
          <p:nvPr/>
        </p:nvSpPr>
        <p:spPr>
          <a:xfrm>
            <a:off x="349647" y="958262"/>
            <a:ext cx="3699839" cy="5047536"/>
          </a:xfrm>
          <a:prstGeom prst="rect">
            <a:avLst/>
          </a:prstGeom>
        </p:spPr>
        <p:txBody>
          <a:bodyPr wrap="square">
            <a:spAutoFit/>
          </a:bodyPr>
          <a:lstStyle/>
          <a:p>
            <a:r>
              <a:rPr lang="en-US" dirty="0">
                <a:ea typeface="Fira Sans Light" panose="020B0403050000020004" charset="0"/>
                <a:cs typeface="Arial Unicode MS"/>
              </a:rPr>
              <a:t> </a:t>
            </a:r>
          </a:p>
          <a:p>
            <a:r>
              <a:rPr lang="en-US" sz="1600" i="1" dirty="0">
                <a:ea typeface="Fira Sans Light" panose="020B0403050000020004" charset="0"/>
                <a:cs typeface="Arial Unicode MS"/>
              </a:rPr>
              <a:t>"Emerson is a leader in our industry. They created the Wi-Fi thermostat for the contractor that is going to work for the homeowner.”</a:t>
            </a:r>
          </a:p>
          <a:p>
            <a:endParaRPr lang="en-US" sz="1600" i="1" dirty="0">
              <a:ea typeface="Fira Sans Light" panose="020B0403050000020004" charset="0"/>
              <a:cs typeface="Arial Unicode MS"/>
            </a:endParaRPr>
          </a:p>
          <a:p>
            <a:endParaRPr lang="en-US" sz="1600" i="1" dirty="0">
              <a:ea typeface="Fira Sans Light" panose="020B0403050000020004" charset="0"/>
              <a:cs typeface="Arial Unicode MS"/>
            </a:endParaRPr>
          </a:p>
          <a:p>
            <a:endParaRPr lang="en-US" sz="1600" i="1" dirty="0">
              <a:ea typeface="Fira Sans Light" panose="020B0403050000020004" charset="0"/>
              <a:cs typeface="Arial Unicode MS"/>
            </a:endParaRPr>
          </a:p>
          <a:p>
            <a:r>
              <a:rPr lang="en-US" sz="1600" dirty="0">
                <a:ea typeface="Fira Sans Light" panose="020B0403050000020004" charset="0"/>
                <a:cs typeface="Arial Unicode MS"/>
              </a:rPr>
              <a:t> </a:t>
            </a:r>
          </a:p>
          <a:p>
            <a:r>
              <a:rPr lang="en-US" sz="1600" i="1" dirty="0">
                <a:ea typeface="Fira Sans Light" panose="020B0403050000020004" charset="0"/>
                <a:cs typeface="Arial Unicode MS"/>
              </a:rPr>
              <a:t>"Sensi is the go-to product you can recommend easily and know it's going to go well for that customer.”</a:t>
            </a:r>
          </a:p>
          <a:p>
            <a:endParaRPr lang="en-US" sz="1600" i="1" dirty="0">
              <a:ea typeface="Fira Sans Light" panose="020B0403050000020004" charset="0"/>
              <a:cs typeface="Arial Unicode MS"/>
            </a:endParaRPr>
          </a:p>
          <a:p>
            <a:endParaRPr lang="en-US" sz="1600" i="1" dirty="0">
              <a:ea typeface="Fira Sans Light" panose="020B0403050000020004" charset="0"/>
              <a:cs typeface="Arial Unicode MS"/>
            </a:endParaRPr>
          </a:p>
          <a:p>
            <a:r>
              <a:rPr lang="en-US" sz="1600" dirty="0">
                <a:ea typeface="Fira Sans Light" panose="020B0403050000020004" charset="0"/>
                <a:cs typeface="Arial Unicode MS"/>
              </a:rPr>
              <a:t> </a:t>
            </a:r>
          </a:p>
          <a:p>
            <a:endParaRPr lang="en-US" sz="1600" dirty="0">
              <a:ea typeface="Fira Sans Light" panose="020B0403050000020004" charset="0"/>
              <a:cs typeface="Arial Unicode MS"/>
            </a:endParaRPr>
          </a:p>
          <a:p>
            <a:r>
              <a:rPr lang="en-US" sz="1600" i="1" dirty="0">
                <a:ea typeface="Fira Sans Light" panose="020B0403050000020004" charset="0"/>
                <a:cs typeface="Arial Unicode MS"/>
              </a:rPr>
              <a:t>"Homeowners love having that access and ability to get on the phone and put their thermostat to whatever temperature they want it to be.”</a:t>
            </a:r>
          </a:p>
        </p:txBody>
      </p:sp>
      <p:sp>
        <p:nvSpPr>
          <p:cNvPr id="5" name="Rectangle 4">
            <a:extLst>
              <a:ext uri="{FF2B5EF4-FFF2-40B4-BE49-F238E27FC236}">
                <a16:creationId xmlns:a16="http://schemas.microsoft.com/office/drawing/2014/main" id="{9EC6F006-4B8E-4107-BC0E-6148CE1405B2}"/>
              </a:ext>
            </a:extLst>
          </p:cNvPr>
          <p:cNvSpPr/>
          <p:nvPr/>
        </p:nvSpPr>
        <p:spPr>
          <a:xfrm>
            <a:off x="-1075299" y="2383913"/>
            <a:ext cx="5560423" cy="646331"/>
          </a:xfrm>
          <a:prstGeom prst="rect">
            <a:avLst/>
          </a:prstGeom>
        </p:spPr>
        <p:txBody>
          <a:bodyPr wrap="square">
            <a:spAutoFit/>
          </a:bodyPr>
          <a:lstStyle/>
          <a:p>
            <a:pPr lvl="3"/>
            <a:r>
              <a:rPr lang="en-US" sz="1200" dirty="0">
                <a:solidFill>
                  <a:srgbClr val="475866"/>
                </a:solidFill>
                <a:ea typeface="Fira Sans Light" panose="020B0403050000020004" charset="0"/>
              </a:rPr>
              <a:t>–  </a:t>
            </a:r>
            <a:r>
              <a:rPr lang="en-US" sz="1200" dirty="0">
                <a:solidFill>
                  <a:srgbClr val="475866"/>
                </a:solidFill>
                <a:ea typeface="Fira Sans Light" panose="020B0403050000020004" charset="0"/>
                <a:cs typeface="Arial Unicode MS"/>
              </a:rPr>
              <a:t>Jane Molina and Joy Williams</a:t>
            </a:r>
          </a:p>
          <a:p>
            <a:pPr lvl="3"/>
            <a:r>
              <a:rPr lang="en-US" sz="1200" i="1" dirty="0">
                <a:solidFill>
                  <a:srgbClr val="475866"/>
                </a:solidFill>
                <a:ea typeface="Fira Sans Light" panose="020B0403050000020004" charset="0"/>
                <a:cs typeface="Arial Unicode MS"/>
              </a:rPr>
              <a:t>    Owners</a:t>
            </a:r>
            <a:br>
              <a:rPr lang="en-US" sz="1200" i="1" dirty="0">
                <a:solidFill>
                  <a:srgbClr val="475866"/>
                </a:solidFill>
                <a:ea typeface="Fira Sans Light" panose="020B0403050000020004" charset="0"/>
                <a:cs typeface="Arial Unicode MS"/>
              </a:rPr>
            </a:br>
            <a:r>
              <a:rPr lang="en-US" sz="1200" i="1" dirty="0">
                <a:solidFill>
                  <a:srgbClr val="475866"/>
                </a:solidFill>
                <a:ea typeface="Fira Sans Light" panose="020B0403050000020004" charset="0"/>
                <a:cs typeface="Arial Unicode MS"/>
              </a:rPr>
              <a:t>     Williams Heating &amp; Cooling</a:t>
            </a:r>
          </a:p>
        </p:txBody>
      </p:sp>
      <p:sp>
        <p:nvSpPr>
          <p:cNvPr id="6" name="Rectangle 5">
            <a:extLst>
              <a:ext uri="{FF2B5EF4-FFF2-40B4-BE49-F238E27FC236}">
                <a16:creationId xmlns:a16="http://schemas.microsoft.com/office/drawing/2014/main" id="{88B418CC-F385-4F97-89BD-8AA277123D1F}"/>
              </a:ext>
            </a:extLst>
          </p:cNvPr>
          <p:cNvSpPr/>
          <p:nvPr/>
        </p:nvSpPr>
        <p:spPr>
          <a:xfrm>
            <a:off x="-1022833" y="4051205"/>
            <a:ext cx="5934070" cy="646331"/>
          </a:xfrm>
          <a:prstGeom prst="rect">
            <a:avLst/>
          </a:prstGeom>
        </p:spPr>
        <p:txBody>
          <a:bodyPr wrap="square">
            <a:spAutoFit/>
          </a:bodyPr>
          <a:lstStyle/>
          <a:p>
            <a:pPr lvl="3"/>
            <a:r>
              <a:rPr lang="en-US" sz="1200" dirty="0">
                <a:solidFill>
                  <a:srgbClr val="475866"/>
                </a:solidFill>
                <a:ea typeface="Fira Sans Light" panose="020B0403050000020004" charset="0"/>
              </a:rPr>
              <a:t>–  </a:t>
            </a:r>
            <a:r>
              <a:rPr lang="en-US" sz="1200" dirty="0">
                <a:solidFill>
                  <a:srgbClr val="475866"/>
                </a:solidFill>
                <a:ea typeface="Fira Sans Light" panose="020B0403050000020004" charset="0"/>
                <a:cs typeface="Arial Unicode MS"/>
              </a:rPr>
              <a:t>Ted </a:t>
            </a:r>
            <a:r>
              <a:rPr lang="en-US" sz="1200" dirty="0" err="1">
                <a:solidFill>
                  <a:srgbClr val="475866"/>
                </a:solidFill>
                <a:ea typeface="Fira Sans Light" panose="020B0403050000020004" charset="0"/>
                <a:cs typeface="Arial Unicode MS"/>
              </a:rPr>
              <a:t>Konechne</a:t>
            </a:r>
            <a:endParaRPr lang="en-US" sz="1200" dirty="0">
              <a:solidFill>
                <a:srgbClr val="475866"/>
              </a:solidFill>
              <a:ea typeface="Fira Sans Light" panose="020B0403050000020004" charset="0"/>
              <a:cs typeface="Arial Unicode MS"/>
            </a:endParaRPr>
          </a:p>
          <a:p>
            <a:pPr lvl="3"/>
            <a:r>
              <a:rPr lang="en-US" sz="1200" i="1" dirty="0">
                <a:solidFill>
                  <a:srgbClr val="475866"/>
                </a:solidFill>
                <a:ea typeface="Fira Sans Light" panose="020B0403050000020004" charset="0"/>
                <a:cs typeface="Arial Unicode MS"/>
              </a:rPr>
              <a:t>     VP of HVAC Support</a:t>
            </a:r>
          </a:p>
          <a:p>
            <a:pPr lvl="3"/>
            <a:r>
              <a:rPr lang="en-US" sz="1200" i="1" dirty="0">
                <a:solidFill>
                  <a:srgbClr val="475866"/>
                </a:solidFill>
                <a:ea typeface="Fira Sans Light" panose="020B0403050000020004" charset="0"/>
                <a:cs typeface="Arial Unicode MS"/>
              </a:rPr>
              <a:t>     L&amp;S Mechanical</a:t>
            </a:r>
          </a:p>
        </p:txBody>
      </p:sp>
      <p:sp>
        <p:nvSpPr>
          <p:cNvPr id="7" name="Rectangle 6">
            <a:extLst>
              <a:ext uri="{FF2B5EF4-FFF2-40B4-BE49-F238E27FC236}">
                <a16:creationId xmlns:a16="http://schemas.microsoft.com/office/drawing/2014/main" id="{EC964A46-1808-473A-8CB1-5609DA9FB6FE}"/>
              </a:ext>
            </a:extLst>
          </p:cNvPr>
          <p:cNvSpPr/>
          <p:nvPr/>
        </p:nvSpPr>
        <p:spPr>
          <a:xfrm>
            <a:off x="-1022833" y="6005798"/>
            <a:ext cx="7023464" cy="646331"/>
          </a:xfrm>
          <a:prstGeom prst="rect">
            <a:avLst/>
          </a:prstGeom>
        </p:spPr>
        <p:txBody>
          <a:bodyPr wrap="square">
            <a:spAutoFit/>
          </a:bodyPr>
          <a:lstStyle/>
          <a:p>
            <a:pPr lvl="3"/>
            <a:r>
              <a:rPr lang="en-US" sz="1200" dirty="0">
                <a:solidFill>
                  <a:srgbClr val="475866"/>
                </a:solidFill>
                <a:ea typeface="Fira Sans Light" panose="020B0403050000020004" charset="0"/>
              </a:rPr>
              <a:t>–  </a:t>
            </a:r>
            <a:r>
              <a:rPr lang="de-DE" sz="1200" dirty="0">
                <a:solidFill>
                  <a:srgbClr val="475866"/>
                </a:solidFill>
                <a:ea typeface="Fira Sans Light" panose="020B0403050000020004" charset="0"/>
                <a:cs typeface="Arial Unicode MS"/>
              </a:rPr>
              <a:t>Justin Morgan</a:t>
            </a:r>
            <a:endParaRPr lang="en-US" sz="1200" dirty="0">
              <a:solidFill>
                <a:srgbClr val="475866"/>
              </a:solidFill>
              <a:ea typeface="Fira Sans Light" panose="020B0403050000020004" charset="0"/>
              <a:cs typeface="Arial Unicode MS"/>
            </a:endParaRPr>
          </a:p>
          <a:p>
            <a:pPr lvl="3"/>
            <a:r>
              <a:rPr lang="en-US" sz="1200" dirty="0">
                <a:solidFill>
                  <a:srgbClr val="475866"/>
                </a:solidFill>
                <a:ea typeface="Fira Sans Light" panose="020B0403050000020004" charset="0"/>
                <a:cs typeface="Arial Unicode MS"/>
              </a:rPr>
              <a:t>     </a:t>
            </a:r>
            <a:r>
              <a:rPr lang="en-US" sz="1200" i="1" dirty="0">
                <a:solidFill>
                  <a:srgbClr val="475866"/>
                </a:solidFill>
                <a:ea typeface="Fira Sans Light" panose="020B0403050000020004" charset="0"/>
                <a:cs typeface="Arial Unicode MS"/>
              </a:rPr>
              <a:t>Lead HVAC Technician</a:t>
            </a:r>
          </a:p>
          <a:p>
            <a:pPr lvl="3"/>
            <a:r>
              <a:rPr lang="en-US" sz="1200" i="1" dirty="0">
                <a:solidFill>
                  <a:srgbClr val="475866"/>
                </a:solidFill>
                <a:ea typeface="Fira Sans Light" panose="020B0403050000020004" charset="0"/>
                <a:cs typeface="Arial Unicode MS"/>
              </a:rPr>
              <a:t>     Williams Heating &amp; Cooling</a:t>
            </a:r>
          </a:p>
        </p:txBody>
      </p:sp>
      <p:pic>
        <p:nvPicPr>
          <p:cNvPr id="18" name="Picture 17" descr="A picture containing meter, light&#10;&#10;Description automatically generated">
            <a:extLst>
              <a:ext uri="{FF2B5EF4-FFF2-40B4-BE49-F238E27FC236}">
                <a16:creationId xmlns:a16="http://schemas.microsoft.com/office/drawing/2014/main" id="{77009610-ECB9-41C7-8A5D-0FE219D288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sp>
        <p:nvSpPr>
          <p:cNvPr id="21" name="Rectangle 20">
            <a:extLst>
              <a:ext uri="{FF2B5EF4-FFF2-40B4-BE49-F238E27FC236}">
                <a16:creationId xmlns:a16="http://schemas.microsoft.com/office/drawing/2014/main" id="{F0269892-2110-4140-AE87-A2FC078980A8}"/>
              </a:ext>
            </a:extLst>
          </p:cNvPr>
          <p:cNvSpPr/>
          <p:nvPr/>
        </p:nvSpPr>
        <p:spPr bwMode="auto">
          <a:xfrm>
            <a:off x="3371850" y="6388100"/>
            <a:ext cx="1701800" cy="469898"/>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16" name="Picture 15" descr="A person standing next to a car&#10;&#10;Description automatically generated">
            <a:extLst>
              <a:ext uri="{FF2B5EF4-FFF2-40B4-BE49-F238E27FC236}">
                <a16:creationId xmlns:a16="http://schemas.microsoft.com/office/drawing/2014/main" id="{830FF46C-19A0-8542-8FEE-BE1D3B682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156" y="1191718"/>
            <a:ext cx="5013844" cy="5666282"/>
          </a:xfrm>
          <a:prstGeom prst="rect">
            <a:avLst/>
          </a:prstGeom>
        </p:spPr>
      </p:pic>
    </p:spTree>
    <p:extLst>
      <p:ext uri="{BB962C8B-B14F-4D97-AF65-F5344CB8AC3E}">
        <p14:creationId xmlns:p14="http://schemas.microsoft.com/office/powerpoint/2010/main" val="23174872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C0B3-12DB-487C-9F0D-D56DDED57E46}"/>
              </a:ext>
            </a:extLst>
          </p:cNvPr>
          <p:cNvSpPr>
            <a:spLocks noGrp="1"/>
          </p:cNvSpPr>
          <p:nvPr>
            <p:ph type="title"/>
          </p:nvPr>
        </p:nvSpPr>
        <p:spPr/>
        <p:txBody>
          <a:bodyPr/>
          <a:lstStyle/>
          <a:p>
            <a:r>
              <a:rPr lang="en-US" dirty="0">
                <a:highlight>
                  <a:srgbClr val="FFFF00"/>
                </a:highlight>
                <a:latin typeface="+mn-lt"/>
              </a:rPr>
              <a:t>Business case (Drives Business Opportunity)</a:t>
            </a:r>
          </a:p>
        </p:txBody>
      </p:sp>
      <p:sp>
        <p:nvSpPr>
          <p:cNvPr id="3" name="Content Placeholder 2">
            <a:extLst>
              <a:ext uri="{FF2B5EF4-FFF2-40B4-BE49-F238E27FC236}">
                <a16:creationId xmlns:a16="http://schemas.microsoft.com/office/drawing/2014/main" id="{5AA938BB-426C-4F13-8458-19C7061EC8F0}"/>
              </a:ext>
            </a:extLst>
          </p:cNvPr>
          <p:cNvSpPr>
            <a:spLocks noGrp="1"/>
          </p:cNvSpPr>
          <p:nvPr>
            <p:ph sz="quarter" idx="10"/>
          </p:nvPr>
        </p:nvSpPr>
        <p:spPr/>
        <p:txBody>
          <a:bodyPr/>
          <a:lstStyle/>
          <a:p>
            <a:r>
              <a:rPr lang="en-US" dirty="0"/>
              <a:t>Placeholder for contractor’s comments on how it drives their business, increases their sales etc opens up other opportunity - Digital Branding??? Case Studies</a:t>
            </a:r>
          </a:p>
        </p:txBody>
      </p:sp>
    </p:spTree>
    <p:extLst>
      <p:ext uri="{BB962C8B-B14F-4D97-AF65-F5344CB8AC3E}">
        <p14:creationId xmlns:p14="http://schemas.microsoft.com/office/powerpoint/2010/main" val="203809108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2" descr="Emerson Sensi Smart Thermostat - White">
            <a:extLst>
              <a:ext uri="{FF2B5EF4-FFF2-40B4-BE49-F238E27FC236}">
                <a16:creationId xmlns:a16="http://schemas.microsoft.com/office/drawing/2014/main" id="{DF5A0708-56D8-4AF1-8FD8-2B3DCB7E22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705" b="10066"/>
          <a:stretch/>
        </p:blipFill>
        <p:spPr bwMode="auto">
          <a:xfrm>
            <a:off x="5175498" y="4051804"/>
            <a:ext cx="3574802" cy="2331826"/>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2E36DB83-C6E8-4D0A-B41F-A0681507D956}"/>
              </a:ext>
            </a:extLst>
          </p:cNvPr>
          <p:cNvSpPr txBox="1">
            <a:spLocks/>
          </p:cNvSpPr>
          <p:nvPr/>
        </p:nvSpPr>
        <p:spPr bwMode="auto">
          <a:xfrm>
            <a:off x="393700" y="123986"/>
            <a:ext cx="7737288" cy="951665"/>
          </a:xfrm>
          <a:prstGeom prst="rect">
            <a:avLst/>
          </a:prstGeom>
          <a:noFill/>
          <a:ln w="9525">
            <a:noFill/>
            <a:miter lim="800000"/>
            <a:headEnd/>
            <a:tailEnd/>
          </a:ln>
          <a:effectLst/>
        </p:spPr>
        <p:txBody>
          <a:bodyPr vert="horz" wrap="square" lIns="91440" tIns="45720" rIns="91440" bIns="45720" numCol="1" anchor="b" anchorCtr="0" compatLnSpc="1"/>
          <a:lst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r>
              <a:rPr lang="en-US" b="1" dirty="0">
                <a:solidFill>
                  <a:srgbClr val="006998"/>
                </a:solidFill>
                <a:latin typeface="+mn-lt"/>
                <a:ea typeface="Fira Sans Light" panose="020B0403050000020004" charset="0"/>
              </a:rPr>
              <a:t>Sensi Smart Thermostat at a Glance</a:t>
            </a:r>
            <a:endParaRPr lang="en-US" b="1" kern="0" dirty="0">
              <a:solidFill>
                <a:srgbClr val="006998"/>
              </a:solidFill>
              <a:latin typeface="+mn-lt"/>
              <a:ea typeface="Fira Sans Light" panose="020B0403050000020004" charset="0"/>
            </a:endParaRPr>
          </a:p>
        </p:txBody>
      </p:sp>
      <p:sp>
        <p:nvSpPr>
          <p:cNvPr id="11" name="TextBox 10">
            <a:extLst>
              <a:ext uri="{FF2B5EF4-FFF2-40B4-BE49-F238E27FC236}">
                <a16:creationId xmlns:a16="http://schemas.microsoft.com/office/drawing/2014/main" id="{254DCEEA-713C-4379-B9C8-F8EF878EA292}"/>
              </a:ext>
            </a:extLst>
          </p:cNvPr>
          <p:cNvSpPr txBox="1"/>
          <p:nvPr/>
        </p:nvSpPr>
        <p:spPr bwMode="auto">
          <a:xfrm>
            <a:off x="393700" y="1358771"/>
            <a:ext cx="8030391" cy="402674"/>
          </a:xfrm>
          <a:prstGeom prst="rect">
            <a:avLst/>
          </a:prstGeom>
          <a:noFill/>
          <a:ln w="9525">
            <a:noFill/>
            <a:miter lim="800000"/>
            <a:headEnd/>
            <a:tailEnd/>
          </a:ln>
        </p:spPr>
        <p:txBody>
          <a:bodyPr wrap="square" rtlCol="0">
            <a:spAutoFit/>
          </a:bodyPr>
          <a:lstStyle/>
          <a:p>
            <a:pPr eaLnBrk="0" hangingPunct="0">
              <a:lnSpc>
                <a:spcPct val="105000"/>
              </a:lnSpc>
            </a:pPr>
            <a:r>
              <a:rPr lang="en-US" sz="2000" dirty="0">
                <a:solidFill>
                  <a:srgbClr val="475866"/>
                </a:solidFill>
                <a:ea typeface="Fira Sans Light" panose="020B0403050000020004" charset="0"/>
              </a:rPr>
              <a:t>Sensi Smart Thermostat Universal – 4 Heat/2 Cool</a:t>
            </a:r>
          </a:p>
        </p:txBody>
      </p:sp>
      <p:graphicFrame>
        <p:nvGraphicFramePr>
          <p:cNvPr id="25" name="Table 25">
            <a:extLst>
              <a:ext uri="{FF2B5EF4-FFF2-40B4-BE49-F238E27FC236}">
                <a16:creationId xmlns:a16="http://schemas.microsoft.com/office/drawing/2014/main" id="{9A5FBE0C-0EE0-43FE-A267-81C4119A4609}"/>
              </a:ext>
            </a:extLst>
          </p:cNvPr>
          <p:cNvGraphicFramePr>
            <a:graphicFrameLocks noGrp="1"/>
          </p:cNvGraphicFramePr>
          <p:nvPr>
            <p:extLst>
              <p:ext uri="{D42A27DB-BD31-4B8C-83A1-F6EECF244321}">
                <p14:modId xmlns:p14="http://schemas.microsoft.com/office/powerpoint/2010/main" val="4133215832"/>
              </p:ext>
            </p:extLst>
          </p:nvPr>
        </p:nvGraphicFramePr>
        <p:xfrm>
          <a:off x="495300" y="1839363"/>
          <a:ext cx="8254999" cy="1508760"/>
        </p:xfrm>
        <a:graphic>
          <a:graphicData uri="http://schemas.openxmlformats.org/drawingml/2006/table">
            <a:tbl>
              <a:tblPr firstRow="1" bandRow="1">
                <a:tableStyleId>{5C22544A-7EE6-4342-B048-85BDC9FD1C3A}</a:tableStyleId>
              </a:tblPr>
              <a:tblGrid>
                <a:gridCol w="808300">
                  <a:extLst>
                    <a:ext uri="{9D8B030D-6E8A-4147-A177-3AD203B41FA5}">
                      <a16:colId xmlns:a16="http://schemas.microsoft.com/office/drawing/2014/main" val="1857750875"/>
                    </a:ext>
                  </a:extLst>
                </a:gridCol>
                <a:gridCol w="666044">
                  <a:extLst>
                    <a:ext uri="{9D8B030D-6E8A-4147-A177-3AD203B41FA5}">
                      <a16:colId xmlns:a16="http://schemas.microsoft.com/office/drawing/2014/main" val="581795343"/>
                    </a:ext>
                  </a:extLst>
                </a:gridCol>
                <a:gridCol w="618846">
                  <a:extLst>
                    <a:ext uri="{9D8B030D-6E8A-4147-A177-3AD203B41FA5}">
                      <a16:colId xmlns:a16="http://schemas.microsoft.com/office/drawing/2014/main" val="2701180202"/>
                    </a:ext>
                  </a:extLst>
                </a:gridCol>
                <a:gridCol w="572296">
                  <a:extLst>
                    <a:ext uri="{9D8B030D-6E8A-4147-A177-3AD203B41FA5}">
                      <a16:colId xmlns:a16="http://schemas.microsoft.com/office/drawing/2014/main" val="485431385"/>
                    </a:ext>
                  </a:extLst>
                </a:gridCol>
                <a:gridCol w="577230">
                  <a:extLst>
                    <a:ext uri="{9D8B030D-6E8A-4147-A177-3AD203B41FA5}">
                      <a16:colId xmlns:a16="http://schemas.microsoft.com/office/drawing/2014/main" val="1460164886"/>
                    </a:ext>
                  </a:extLst>
                </a:gridCol>
                <a:gridCol w="985578">
                  <a:extLst>
                    <a:ext uri="{9D8B030D-6E8A-4147-A177-3AD203B41FA5}">
                      <a16:colId xmlns:a16="http://schemas.microsoft.com/office/drawing/2014/main" val="3844876635"/>
                    </a:ext>
                  </a:extLst>
                </a:gridCol>
                <a:gridCol w="766360">
                  <a:extLst>
                    <a:ext uri="{9D8B030D-6E8A-4147-A177-3AD203B41FA5}">
                      <a16:colId xmlns:a16="http://schemas.microsoft.com/office/drawing/2014/main" val="202171373"/>
                    </a:ext>
                  </a:extLst>
                </a:gridCol>
                <a:gridCol w="923104">
                  <a:extLst>
                    <a:ext uri="{9D8B030D-6E8A-4147-A177-3AD203B41FA5}">
                      <a16:colId xmlns:a16="http://schemas.microsoft.com/office/drawing/2014/main" val="4227066033"/>
                    </a:ext>
                  </a:extLst>
                </a:gridCol>
                <a:gridCol w="1201887">
                  <a:extLst>
                    <a:ext uri="{9D8B030D-6E8A-4147-A177-3AD203B41FA5}">
                      <a16:colId xmlns:a16="http://schemas.microsoft.com/office/drawing/2014/main" val="3036391703"/>
                    </a:ext>
                  </a:extLst>
                </a:gridCol>
                <a:gridCol w="1135354">
                  <a:extLst>
                    <a:ext uri="{9D8B030D-6E8A-4147-A177-3AD203B41FA5}">
                      <a16:colId xmlns:a16="http://schemas.microsoft.com/office/drawing/2014/main" val="3018791111"/>
                    </a:ext>
                  </a:extLst>
                </a:gridCol>
              </a:tblGrid>
              <a:tr h="370840">
                <a:tc gridSpan="2">
                  <a:txBody>
                    <a:bodyPr/>
                    <a:lstStyle/>
                    <a:p>
                      <a:pPr algn="ctr"/>
                      <a:r>
                        <a:rPr lang="en-US" sz="1000" b="1" dirty="0">
                          <a:latin typeface="Fira Sans Light" panose="020B0403050000020004" pitchFamily="34" charset="0"/>
                          <a:ea typeface="Fira Sans Light" panose="020B0403050000020004" pitchFamily="34" charset="0"/>
                        </a:rPr>
                        <a:t>PROGRAMS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gridSpan="3">
                  <a:txBody>
                    <a:bodyPr/>
                    <a:lstStyle/>
                    <a:p>
                      <a:pPr algn="ctr"/>
                      <a:r>
                        <a:rPr lang="en-US" sz="1000" b="1" dirty="0">
                          <a:latin typeface="Fira Sans Light" panose="020B0403050000020004" pitchFamily="34" charset="0"/>
                          <a:ea typeface="Fira Sans Light" panose="020B0403050000020004" pitchFamily="34" charset="0"/>
                        </a:rPr>
                        <a:t>STAGES BY SYSTEM</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hMerge="1">
                  <a:txBody>
                    <a:bodyPr/>
                    <a:lstStyle/>
                    <a:p>
                      <a:endParaRPr lang="en-US"/>
                    </a:p>
                  </a:txBody>
                  <a:tcPr/>
                </a:tc>
                <a:tc>
                  <a:txBody>
                    <a:bodyPr/>
                    <a:lstStyle/>
                    <a:p>
                      <a:pPr algn="ctr"/>
                      <a:r>
                        <a:rPr lang="en-US" sz="1000" b="1" dirty="0">
                          <a:latin typeface="Fira Sans Light" panose="020B0403050000020004" pitchFamily="34" charset="0"/>
                          <a:ea typeface="Fira Sans Light" panose="020B0403050000020004" pitchFamily="34" charset="0"/>
                        </a:rPr>
                        <a:t>MODEL NUMBER</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gridSpan="3">
                  <a:txBody>
                    <a:bodyPr/>
                    <a:lstStyle/>
                    <a:p>
                      <a:pPr algn="ctr"/>
                      <a:r>
                        <a:rPr lang="en-US" sz="1000" b="1" dirty="0">
                          <a:latin typeface="Fira Sans Light" panose="020B0403050000020004" pitchFamily="34" charset="0"/>
                          <a:ea typeface="Fira Sans Light" panose="020B0403050000020004" pitchFamily="34" charset="0"/>
                        </a:rPr>
                        <a:t>APPLICATIONS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hMerge="1">
                  <a:txBody>
                    <a:bodyPr/>
                    <a:lstStyle/>
                    <a:p>
                      <a:endParaRPr lang="en-US"/>
                    </a:p>
                  </a:txBody>
                  <a:tcPr/>
                </a:tc>
                <a:tc>
                  <a:txBody>
                    <a:bodyPr/>
                    <a:lstStyle/>
                    <a:p>
                      <a:pPr algn="ctr"/>
                      <a:r>
                        <a:rPr lang="en-US" sz="1000" b="1" dirty="0">
                          <a:latin typeface="Fira Sans Light" panose="020B0403050000020004" pitchFamily="34" charset="0"/>
                          <a:ea typeface="Fira Sans Light" panose="020B0403050000020004" pitchFamily="34" charset="0"/>
                        </a:rPr>
                        <a:t>POWER</a:t>
                      </a:r>
                    </a:p>
                    <a:p>
                      <a:pPr algn="ctr"/>
                      <a:r>
                        <a:rPr lang="en-US" sz="1000" b="1" dirty="0">
                          <a:latin typeface="Fira Sans Light" panose="020B0403050000020004" pitchFamily="34" charset="0"/>
                          <a:ea typeface="Fira Sans Light" panose="020B0403050000020004" pitchFamily="34" charset="0"/>
                        </a:rPr>
                        <a:t>SOURCE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3822429084"/>
                  </a:ext>
                </a:extLst>
              </a:tr>
              <a:tr h="370840">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Program Options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Periods Per Day</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Single Stage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Multi Stage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Heat Pump</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3">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1F87U-42W</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Gas/Oil/</a:t>
                      </a:r>
                    </a:p>
                    <a:p>
                      <a:pPr algn="ctr"/>
                      <a:r>
                        <a:rPr lang="en-US" sz="900" b="1" dirty="0">
                          <a:solidFill>
                            <a:srgbClr val="006998"/>
                          </a:solidFill>
                          <a:latin typeface="Fira Sans Light" panose="020B0403050000020004" pitchFamily="34" charset="0"/>
                          <a:ea typeface="Fira Sans Light" panose="020B0403050000020004" pitchFamily="34" charset="0"/>
                        </a:rPr>
                        <a:t>Electric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3 Wire Zone Valve (requires common)</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Humidity Control (Humidifier/</a:t>
                      </a:r>
                    </a:p>
                    <a:p>
                      <a:pPr algn="ctr"/>
                      <a:r>
                        <a:rPr lang="en-US" sz="900" b="1" dirty="0">
                          <a:solidFill>
                            <a:srgbClr val="006998"/>
                          </a:solidFill>
                          <a:latin typeface="Fira Sans Light" panose="020B0403050000020004" pitchFamily="34" charset="0"/>
                          <a:ea typeface="Fira Sans Light" panose="020B0403050000020004" pitchFamily="34" charset="0"/>
                        </a:rPr>
                        <a:t>Dehumidifier)</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Power</a:t>
                      </a:r>
                    </a:p>
                    <a:p>
                      <a:pPr algn="ctr"/>
                      <a:r>
                        <a:rPr lang="en-US" sz="900" b="1" dirty="0">
                          <a:solidFill>
                            <a:srgbClr val="006998"/>
                          </a:solidFill>
                          <a:latin typeface="Fira Sans Light" panose="020B0403050000020004" pitchFamily="34" charset="0"/>
                          <a:ea typeface="Fira Sans Light" panose="020B0403050000020004" pitchFamily="34" charset="0"/>
                        </a:rPr>
                        <a:t>Methods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65454556"/>
                  </a:ext>
                </a:extLst>
              </a:tr>
              <a:tr h="0">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7, NP, Geofencing</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8 Max</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1H/1C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2H/2C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4H/2C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vMerge="1">
                  <a:txBody>
                    <a:bodyPr/>
                    <a:lstStyle/>
                    <a:p>
                      <a:pPr algn="ctr"/>
                      <a:endParaRPr lang="en-US" sz="1000" dirty="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61929818"/>
                  </a:ext>
                </a:extLst>
              </a:tr>
              <a:tr h="47244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endParaRPr lang="en-US" sz="900" dirty="0">
                        <a:solidFill>
                          <a:srgbClr val="006998"/>
                        </a:solidFill>
                        <a:latin typeface="Fira Sans Light" panose="020B04030500000200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endParaRPr lang="en-US" sz="900" dirty="0">
                        <a:solidFill>
                          <a:srgbClr val="006998"/>
                        </a:solidFill>
                        <a:latin typeface="Fira Sans Light" panose="020B04030500000200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endParaRPr lang="en-US" sz="900" dirty="0">
                        <a:solidFill>
                          <a:srgbClr val="006998"/>
                        </a:solidFill>
                        <a:latin typeface="Fira Sans Light" panose="020B04030500000200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Hardwire, Battery &amp; Power Sharing</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3230190"/>
                  </a:ext>
                </a:extLst>
              </a:tr>
            </a:tbl>
          </a:graphicData>
        </a:graphic>
      </p:graphicFrame>
      <p:pic>
        <p:nvPicPr>
          <p:cNvPr id="27" name="Graphic 26" descr="Checkmark">
            <a:extLst>
              <a:ext uri="{FF2B5EF4-FFF2-40B4-BE49-F238E27FC236}">
                <a16:creationId xmlns:a16="http://schemas.microsoft.com/office/drawing/2014/main" id="{D304911E-7EBE-4BDF-8A02-1A04AD284B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6940" y="3039293"/>
            <a:ext cx="193308" cy="193308"/>
          </a:xfrm>
          <a:prstGeom prst="rect">
            <a:avLst/>
          </a:prstGeom>
        </p:spPr>
      </p:pic>
      <p:pic>
        <p:nvPicPr>
          <p:cNvPr id="30" name="Graphic 29" descr="Checkmark">
            <a:extLst>
              <a:ext uri="{FF2B5EF4-FFF2-40B4-BE49-F238E27FC236}">
                <a16:creationId xmlns:a16="http://schemas.microsoft.com/office/drawing/2014/main" id="{8179D6C8-4059-4F6D-BD1D-27305DDC922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74447" y="3039293"/>
            <a:ext cx="193308" cy="193308"/>
          </a:xfrm>
          <a:prstGeom prst="rect">
            <a:avLst/>
          </a:prstGeom>
        </p:spPr>
      </p:pic>
      <p:pic>
        <p:nvPicPr>
          <p:cNvPr id="31" name="Graphic 30" descr="Checkmark">
            <a:extLst>
              <a:ext uri="{FF2B5EF4-FFF2-40B4-BE49-F238E27FC236}">
                <a16:creationId xmlns:a16="http://schemas.microsoft.com/office/drawing/2014/main" id="{A7DF2158-F6B3-4C64-AA8E-0A3CBB9E1F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4148" y="3039293"/>
            <a:ext cx="193308" cy="193308"/>
          </a:xfrm>
          <a:prstGeom prst="rect">
            <a:avLst/>
          </a:prstGeom>
        </p:spPr>
      </p:pic>
      <p:sp>
        <p:nvSpPr>
          <p:cNvPr id="32" name="TextBox 31">
            <a:extLst>
              <a:ext uri="{FF2B5EF4-FFF2-40B4-BE49-F238E27FC236}">
                <a16:creationId xmlns:a16="http://schemas.microsoft.com/office/drawing/2014/main" id="{0EAEC59B-7F1B-442C-84AF-F0D8BE3B8F11}"/>
              </a:ext>
            </a:extLst>
          </p:cNvPr>
          <p:cNvSpPr txBox="1"/>
          <p:nvPr/>
        </p:nvSpPr>
        <p:spPr bwMode="auto">
          <a:xfrm>
            <a:off x="393699" y="3466641"/>
            <a:ext cx="5401619" cy="755271"/>
          </a:xfrm>
          <a:prstGeom prst="rect">
            <a:avLst/>
          </a:prstGeom>
          <a:noFill/>
          <a:ln w="9525">
            <a:noFill/>
            <a:miter lim="800000"/>
            <a:headEnd/>
            <a:tailEnd/>
          </a:ln>
        </p:spPr>
        <p:txBody>
          <a:bodyPr wrap="square" rtlCol="0">
            <a:spAutoFit/>
          </a:bodyPr>
          <a:lstStyle/>
          <a:p>
            <a:pPr marL="285750" indent="-285750" eaLnBrk="0" hangingPunct="0">
              <a:lnSpc>
                <a:spcPct val="105000"/>
              </a:lnSpc>
              <a:buFont typeface="Arial" panose="020B0604020202020204" pitchFamily="34" charset="0"/>
              <a:buChar char="•"/>
            </a:pPr>
            <a:r>
              <a:rPr lang="en-US" sz="1400" dirty="0">
                <a:solidFill>
                  <a:srgbClr val="475866"/>
                </a:solidFill>
                <a:ea typeface="Fira Sans Light" panose="020B0403050000020004" charset="0"/>
              </a:rPr>
              <a:t>Universal (Single Stage, Multi-Stage, Heat Pump compatible)</a:t>
            </a:r>
          </a:p>
          <a:p>
            <a:pPr marL="285750" indent="-285750" eaLnBrk="0" hangingPunct="0">
              <a:lnSpc>
                <a:spcPct val="105000"/>
              </a:lnSpc>
              <a:buFont typeface="Arial" panose="020B0604020202020204" pitchFamily="34" charset="0"/>
              <a:buChar char="•"/>
            </a:pPr>
            <a:r>
              <a:rPr lang="en-US" sz="1400" dirty="0">
                <a:solidFill>
                  <a:srgbClr val="475866"/>
                </a:solidFill>
                <a:ea typeface="Fira Sans Light" panose="020B0403050000020004" charset="0"/>
              </a:rPr>
              <a:t>Dual Fuel – No outdoor sensor required</a:t>
            </a:r>
          </a:p>
          <a:p>
            <a:pPr marL="285750" indent="-285750" eaLnBrk="0" hangingPunct="0">
              <a:lnSpc>
                <a:spcPct val="105000"/>
              </a:lnSpc>
              <a:buFont typeface="Arial" panose="020B0604020202020204" pitchFamily="34" charset="0"/>
              <a:buChar char="•"/>
            </a:pPr>
            <a:r>
              <a:rPr lang="en-US" sz="1400" dirty="0">
                <a:solidFill>
                  <a:srgbClr val="475866"/>
                </a:solidFill>
                <a:ea typeface="Fira Sans Light" panose="020B0403050000020004" charset="0"/>
              </a:rPr>
              <a:t>Professional 5 year warranty</a:t>
            </a:r>
          </a:p>
        </p:txBody>
      </p:sp>
      <p:pic>
        <p:nvPicPr>
          <p:cNvPr id="33" name="Picture 32">
            <a:extLst>
              <a:ext uri="{FF2B5EF4-FFF2-40B4-BE49-F238E27FC236}">
                <a16:creationId xmlns:a16="http://schemas.microsoft.com/office/drawing/2014/main" id="{48A504FA-3C0C-4DEB-BC20-EC927B704E19}"/>
              </a:ext>
            </a:extLst>
          </p:cNvPr>
          <p:cNvPicPr>
            <a:picLocks noChangeAspect="1"/>
          </p:cNvPicPr>
          <p:nvPr/>
        </p:nvPicPr>
        <p:blipFill>
          <a:blip r:embed="rId6"/>
          <a:stretch>
            <a:fillRect/>
          </a:stretch>
        </p:blipFill>
        <p:spPr>
          <a:xfrm>
            <a:off x="443046" y="4701266"/>
            <a:ext cx="1047896" cy="704948"/>
          </a:xfrm>
          <a:prstGeom prst="rect">
            <a:avLst/>
          </a:prstGeom>
        </p:spPr>
      </p:pic>
      <p:sp>
        <p:nvSpPr>
          <p:cNvPr id="34" name="TextBox 33">
            <a:extLst>
              <a:ext uri="{FF2B5EF4-FFF2-40B4-BE49-F238E27FC236}">
                <a16:creationId xmlns:a16="http://schemas.microsoft.com/office/drawing/2014/main" id="{79590200-6EB2-4D7C-8285-7902B363F160}"/>
              </a:ext>
            </a:extLst>
          </p:cNvPr>
          <p:cNvSpPr txBox="1"/>
          <p:nvPr/>
        </p:nvSpPr>
        <p:spPr bwMode="auto">
          <a:xfrm>
            <a:off x="408210" y="5499229"/>
            <a:ext cx="8030391" cy="402674"/>
          </a:xfrm>
          <a:prstGeom prst="rect">
            <a:avLst/>
          </a:prstGeom>
          <a:noFill/>
          <a:ln w="9525">
            <a:noFill/>
            <a:miter lim="800000"/>
            <a:headEnd/>
            <a:tailEnd/>
          </a:ln>
        </p:spPr>
        <p:txBody>
          <a:bodyPr wrap="square" rtlCol="0">
            <a:spAutoFit/>
          </a:bodyPr>
          <a:lstStyle/>
          <a:p>
            <a:pPr eaLnBrk="0" hangingPunct="0">
              <a:lnSpc>
                <a:spcPct val="105000"/>
              </a:lnSpc>
            </a:pPr>
            <a:r>
              <a:rPr lang="en-US" sz="2000" dirty="0">
                <a:solidFill>
                  <a:srgbClr val="475866"/>
                </a:solidFill>
                <a:ea typeface="Fira Sans Light" panose="020B0403050000020004" charset="0"/>
              </a:rPr>
              <a:t>Terminal Designations</a:t>
            </a:r>
          </a:p>
        </p:txBody>
      </p:sp>
      <p:grpSp>
        <p:nvGrpSpPr>
          <p:cNvPr id="36" name="Group 35">
            <a:extLst>
              <a:ext uri="{FF2B5EF4-FFF2-40B4-BE49-F238E27FC236}">
                <a16:creationId xmlns:a16="http://schemas.microsoft.com/office/drawing/2014/main" id="{5C79243E-4C99-4025-9990-C7D15344EE05}"/>
              </a:ext>
            </a:extLst>
          </p:cNvPr>
          <p:cNvGrpSpPr/>
          <p:nvPr/>
        </p:nvGrpSpPr>
        <p:grpSpPr>
          <a:xfrm>
            <a:off x="496860" y="5949203"/>
            <a:ext cx="4249302" cy="610973"/>
            <a:chOff x="720306" y="5854336"/>
            <a:chExt cx="4249302" cy="610973"/>
          </a:xfrm>
        </p:grpSpPr>
        <p:sp>
          <p:nvSpPr>
            <p:cNvPr id="37" name="Arc 36">
              <a:extLst>
                <a:ext uri="{FF2B5EF4-FFF2-40B4-BE49-F238E27FC236}">
                  <a16:creationId xmlns:a16="http://schemas.microsoft.com/office/drawing/2014/main" id="{D222B840-B7E3-4C80-B958-BC17151A868C}"/>
                </a:ext>
              </a:extLst>
            </p:cNvPr>
            <p:cNvSpPr/>
            <p:nvPr/>
          </p:nvSpPr>
          <p:spPr bwMode="auto">
            <a:xfrm rot="19034658">
              <a:off x="802421" y="5854336"/>
              <a:ext cx="639556" cy="610973"/>
            </a:xfrm>
            <a:prstGeom prst="arc">
              <a:avLst/>
            </a:prstGeom>
            <a:noFill/>
            <a:ln w="76200"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38" name="Group 37">
              <a:extLst>
                <a:ext uri="{FF2B5EF4-FFF2-40B4-BE49-F238E27FC236}">
                  <a16:creationId xmlns:a16="http://schemas.microsoft.com/office/drawing/2014/main" id="{EEA234BB-E90F-47B5-8480-5B083415CC46}"/>
                </a:ext>
              </a:extLst>
            </p:cNvPr>
            <p:cNvGrpSpPr/>
            <p:nvPr/>
          </p:nvGrpSpPr>
          <p:grpSpPr>
            <a:xfrm>
              <a:off x="720306" y="5899620"/>
              <a:ext cx="4249302" cy="412687"/>
              <a:chOff x="720306" y="5899620"/>
              <a:chExt cx="4249302" cy="412687"/>
            </a:xfrm>
          </p:grpSpPr>
          <p:grpSp>
            <p:nvGrpSpPr>
              <p:cNvPr id="39" name="Group 38">
                <a:extLst>
                  <a:ext uri="{FF2B5EF4-FFF2-40B4-BE49-F238E27FC236}">
                    <a16:creationId xmlns:a16="http://schemas.microsoft.com/office/drawing/2014/main" id="{BD63A88D-D158-43F1-A1D4-B1DC18AAEC20}"/>
                  </a:ext>
                </a:extLst>
              </p:cNvPr>
              <p:cNvGrpSpPr/>
              <p:nvPr/>
            </p:nvGrpSpPr>
            <p:grpSpPr>
              <a:xfrm>
                <a:off x="720306" y="5910624"/>
                <a:ext cx="459557" cy="401683"/>
                <a:chOff x="720306" y="5910624"/>
                <a:chExt cx="459557" cy="401683"/>
              </a:xfrm>
            </p:grpSpPr>
            <p:sp>
              <p:nvSpPr>
                <p:cNvPr id="67" name="Oval 66">
                  <a:extLst>
                    <a:ext uri="{FF2B5EF4-FFF2-40B4-BE49-F238E27FC236}">
                      <a16:creationId xmlns:a16="http://schemas.microsoft.com/office/drawing/2014/main" id="{41F40C12-ACF4-4578-B062-8C9055A5A1AB}"/>
                    </a:ext>
                  </a:extLst>
                </p:cNvPr>
                <p:cNvSpPr/>
                <p:nvPr/>
              </p:nvSpPr>
              <p:spPr bwMode="auto">
                <a:xfrm>
                  <a:off x="720306" y="5910624"/>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8" name="TextBox 67">
                  <a:extLst>
                    <a:ext uri="{FF2B5EF4-FFF2-40B4-BE49-F238E27FC236}">
                      <a16:creationId xmlns:a16="http://schemas.microsoft.com/office/drawing/2014/main" id="{97D84717-20D0-44DC-A06D-4BD439FFFF23}"/>
                    </a:ext>
                  </a:extLst>
                </p:cNvPr>
                <p:cNvSpPr txBox="1"/>
                <p:nvPr/>
              </p:nvSpPr>
              <p:spPr bwMode="auto">
                <a:xfrm>
                  <a:off x="720472" y="5953663"/>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RC</a:t>
                  </a:r>
                </a:p>
              </p:txBody>
            </p:sp>
          </p:grpSp>
          <p:grpSp>
            <p:nvGrpSpPr>
              <p:cNvPr id="40" name="Group 39">
                <a:extLst>
                  <a:ext uri="{FF2B5EF4-FFF2-40B4-BE49-F238E27FC236}">
                    <a16:creationId xmlns:a16="http://schemas.microsoft.com/office/drawing/2014/main" id="{A9881F76-C478-4F33-AD9D-35302A7CB7DE}"/>
                  </a:ext>
                </a:extLst>
              </p:cNvPr>
              <p:cNvGrpSpPr/>
              <p:nvPr/>
            </p:nvGrpSpPr>
            <p:grpSpPr>
              <a:xfrm>
                <a:off x="1131434" y="5904880"/>
                <a:ext cx="459391" cy="401683"/>
                <a:chOff x="1131434" y="5904880"/>
                <a:chExt cx="459391" cy="401683"/>
              </a:xfrm>
            </p:grpSpPr>
            <p:sp>
              <p:nvSpPr>
                <p:cNvPr id="65" name="Oval 64">
                  <a:extLst>
                    <a:ext uri="{FF2B5EF4-FFF2-40B4-BE49-F238E27FC236}">
                      <a16:creationId xmlns:a16="http://schemas.microsoft.com/office/drawing/2014/main" id="{6CBCE5B8-924B-42C3-B971-1039F2E3E541}"/>
                    </a:ext>
                  </a:extLst>
                </p:cNvPr>
                <p:cNvSpPr/>
                <p:nvPr/>
              </p:nvSpPr>
              <p:spPr bwMode="auto">
                <a:xfrm>
                  <a:off x="1138135"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6" name="TextBox 65">
                  <a:extLst>
                    <a:ext uri="{FF2B5EF4-FFF2-40B4-BE49-F238E27FC236}">
                      <a16:creationId xmlns:a16="http://schemas.microsoft.com/office/drawing/2014/main" id="{002C2114-40F7-4400-9E39-26387A2DC20C}"/>
                    </a:ext>
                  </a:extLst>
                </p:cNvPr>
                <p:cNvSpPr txBox="1"/>
                <p:nvPr/>
              </p:nvSpPr>
              <p:spPr bwMode="auto">
                <a:xfrm>
                  <a:off x="1131434"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RH</a:t>
                  </a:r>
                </a:p>
              </p:txBody>
            </p:sp>
          </p:grpSp>
          <p:grpSp>
            <p:nvGrpSpPr>
              <p:cNvPr id="41" name="Group 40">
                <a:extLst>
                  <a:ext uri="{FF2B5EF4-FFF2-40B4-BE49-F238E27FC236}">
                    <a16:creationId xmlns:a16="http://schemas.microsoft.com/office/drawing/2014/main" id="{5CC27E37-0F83-4474-8595-D5E5E359ADEA}"/>
                  </a:ext>
                </a:extLst>
              </p:cNvPr>
              <p:cNvGrpSpPr/>
              <p:nvPr/>
            </p:nvGrpSpPr>
            <p:grpSpPr>
              <a:xfrm>
                <a:off x="1550674" y="5907168"/>
                <a:ext cx="507146" cy="401683"/>
                <a:chOff x="1550674" y="5907168"/>
                <a:chExt cx="507146" cy="401683"/>
              </a:xfrm>
            </p:grpSpPr>
            <p:sp>
              <p:nvSpPr>
                <p:cNvPr id="63" name="Oval 62">
                  <a:extLst>
                    <a:ext uri="{FF2B5EF4-FFF2-40B4-BE49-F238E27FC236}">
                      <a16:creationId xmlns:a16="http://schemas.microsoft.com/office/drawing/2014/main" id="{EC9B611D-56BD-4988-B8DD-1BF165648F05}"/>
                    </a:ext>
                  </a:extLst>
                </p:cNvPr>
                <p:cNvSpPr/>
                <p:nvPr/>
              </p:nvSpPr>
              <p:spPr bwMode="auto">
                <a:xfrm>
                  <a:off x="1550674" y="5907168"/>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4" name="TextBox 63">
                  <a:extLst>
                    <a:ext uri="{FF2B5EF4-FFF2-40B4-BE49-F238E27FC236}">
                      <a16:creationId xmlns:a16="http://schemas.microsoft.com/office/drawing/2014/main" id="{F0949A7E-FA3A-4F95-96ED-30AABA6E20D3}"/>
                    </a:ext>
                  </a:extLst>
                </p:cNvPr>
                <p:cNvSpPr txBox="1"/>
                <p:nvPr/>
              </p:nvSpPr>
              <p:spPr bwMode="auto">
                <a:xfrm>
                  <a:off x="1598429"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C</a:t>
                  </a:r>
                </a:p>
              </p:txBody>
            </p:sp>
          </p:grpSp>
          <p:grpSp>
            <p:nvGrpSpPr>
              <p:cNvPr id="42" name="Group 41">
                <a:extLst>
                  <a:ext uri="{FF2B5EF4-FFF2-40B4-BE49-F238E27FC236}">
                    <a16:creationId xmlns:a16="http://schemas.microsoft.com/office/drawing/2014/main" id="{638F7C38-59A9-48BF-B916-B9347F93CFD3}"/>
                  </a:ext>
                </a:extLst>
              </p:cNvPr>
              <p:cNvGrpSpPr/>
              <p:nvPr/>
            </p:nvGrpSpPr>
            <p:grpSpPr>
              <a:xfrm>
                <a:off x="1937870" y="5907949"/>
                <a:ext cx="526838" cy="401683"/>
                <a:chOff x="1937870" y="5907949"/>
                <a:chExt cx="526838" cy="401683"/>
              </a:xfrm>
            </p:grpSpPr>
            <p:sp>
              <p:nvSpPr>
                <p:cNvPr id="61" name="Oval 60">
                  <a:extLst>
                    <a:ext uri="{FF2B5EF4-FFF2-40B4-BE49-F238E27FC236}">
                      <a16:creationId xmlns:a16="http://schemas.microsoft.com/office/drawing/2014/main" id="{CD2B632B-67C8-4D49-8FF2-27A6283DF46E}"/>
                    </a:ext>
                  </a:extLst>
                </p:cNvPr>
                <p:cNvSpPr/>
                <p:nvPr/>
              </p:nvSpPr>
              <p:spPr bwMode="auto">
                <a:xfrm>
                  <a:off x="1961943" y="5907949"/>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2" name="TextBox 61">
                  <a:extLst>
                    <a:ext uri="{FF2B5EF4-FFF2-40B4-BE49-F238E27FC236}">
                      <a16:creationId xmlns:a16="http://schemas.microsoft.com/office/drawing/2014/main" id="{C2F8837D-7D00-4EEC-8E17-3F1CBEAC156D}"/>
                    </a:ext>
                  </a:extLst>
                </p:cNvPr>
                <p:cNvSpPr txBox="1"/>
                <p:nvPr/>
              </p:nvSpPr>
              <p:spPr bwMode="auto">
                <a:xfrm>
                  <a:off x="1937870" y="5956127"/>
                  <a:ext cx="52683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W/E</a:t>
                  </a:r>
                </a:p>
              </p:txBody>
            </p:sp>
          </p:grpSp>
          <p:grpSp>
            <p:nvGrpSpPr>
              <p:cNvPr id="43" name="Group 42">
                <a:extLst>
                  <a:ext uri="{FF2B5EF4-FFF2-40B4-BE49-F238E27FC236}">
                    <a16:creationId xmlns:a16="http://schemas.microsoft.com/office/drawing/2014/main" id="{A9B6290E-109F-4BCB-B2DD-04FCBBBCF320}"/>
                  </a:ext>
                </a:extLst>
              </p:cNvPr>
              <p:cNvGrpSpPr/>
              <p:nvPr/>
            </p:nvGrpSpPr>
            <p:grpSpPr>
              <a:xfrm>
                <a:off x="2344789" y="5910046"/>
                <a:ext cx="509269" cy="401683"/>
                <a:chOff x="2344789" y="5910046"/>
                <a:chExt cx="509269" cy="401683"/>
              </a:xfrm>
            </p:grpSpPr>
            <p:sp>
              <p:nvSpPr>
                <p:cNvPr id="59" name="Oval 58">
                  <a:extLst>
                    <a:ext uri="{FF2B5EF4-FFF2-40B4-BE49-F238E27FC236}">
                      <a16:creationId xmlns:a16="http://schemas.microsoft.com/office/drawing/2014/main" id="{A142CC6D-78AA-492F-9081-E6D9329E7620}"/>
                    </a:ext>
                  </a:extLst>
                </p:cNvPr>
                <p:cNvSpPr/>
                <p:nvPr/>
              </p:nvSpPr>
              <p:spPr bwMode="auto">
                <a:xfrm>
                  <a:off x="2376166" y="5910046"/>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0" name="TextBox 59">
                  <a:extLst>
                    <a:ext uri="{FF2B5EF4-FFF2-40B4-BE49-F238E27FC236}">
                      <a16:creationId xmlns:a16="http://schemas.microsoft.com/office/drawing/2014/main" id="{0070F444-A4BF-4C5C-AA95-1761173A26D6}"/>
                    </a:ext>
                  </a:extLst>
                </p:cNvPr>
                <p:cNvSpPr txBox="1"/>
                <p:nvPr/>
              </p:nvSpPr>
              <p:spPr bwMode="auto">
                <a:xfrm>
                  <a:off x="2344789" y="5953663"/>
                  <a:ext cx="509269"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W2/*</a:t>
                  </a:r>
                </a:p>
              </p:txBody>
            </p:sp>
          </p:grpSp>
          <p:grpSp>
            <p:nvGrpSpPr>
              <p:cNvPr id="44" name="Group 43">
                <a:extLst>
                  <a:ext uri="{FF2B5EF4-FFF2-40B4-BE49-F238E27FC236}">
                    <a16:creationId xmlns:a16="http://schemas.microsoft.com/office/drawing/2014/main" id="{FB2540F1-269D-4648-BA93-C956D00C6A61}"/>
                  </a:ext>
                </a:extLst>
              </p:cNvPr>
              <p:cNvGrpSpPr/>
              <p:nvPr/>
            </p:nvGrpSpPr>
            <p:grpSpPr>
              <a:xfrm>
                <a:off x="2787959" y="5903633"/>
                <a:ext cx="514952" cy="401683"/>
                <a:chOff x="2787959" y="5903633"/>
                <a:chExt cx="514952" cy="401683"/>
              </a:xfrm>
            </p:grpSpPr>
            <p:sp>
              <p:nvSpPr>
                <p:cNvPr id="57" name="Oval 56">
                  <a:extLst>
                    <a:ext uri="{FF2B5EF4-FFF2-40B4-BE49-F238E27FC236}">
                      <a16:creationId xmlns:a16="http://schemas.microsoft.com/office/drawing/2014/main" id="{5D93586F-10AF-48D4-BBF6-7F27E08ECA34}"/>
                    </a:ext>
                  </a:extLst>
                </p:cNvPr>
                <p:cNvSpPr/>
                <p:nvPr/>
              </p:nvSpPr>
              <p:spPr bwMode="auto">
                <a:xfrm>
                  <a:off x="2787959" y="5903633"/>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8" name="TextBox 57">
                  <a:extLst>
                    <a:ext uri="{FF2B5EF4-FFF2-40B4-BE49-F238E27FC236}">
                      <a16:creationId xmlns:a16="http://schemas.microsoft.com/office/drawing/2014/main" id="{0C5142BC-1F56-4544-AC26-FD81DC22CEE6}"/>
                    </a:ext>
                  </a:extLst>
                </p:cNvPr>
                <p:cNvSpPr txBox="1"/>
                <p:nvPr/>
              </p:nvSpPr>
              <p:spPr bwMode="auto">
                <a:xfrm>
                  <a:off x="2843520"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a:t>
                  </a:r>
                </a:p>
              </p:txBody>
            </p:sp>
          </p:grpSp>
          <p:grpSp>
            <p:nvGrpSpPr>
              <p:cNvPr id="45" name="Group 44">
                <a:extLst>
                  <a:ext uri="{FF2B5EF4-FFF2-40B4-BE49-F238E27FC236}">
                    <a16:creationId xmlns:a16="http://schemas.microsoft.com/office/drawing/2014/main" id="{D0BCBF75-1802-4F90-803C-0516125601FF}"/>
                  </a:ext>
                </a:extLst>
              </p:cNvPr>
              <p:cNvGrpSpPr/>
              <p:nvPr/>
            </p:nvGrpSpPr>
            <p:grpSpPr>
              <a:xfrm>
                <a:off x="3175323" y="5899620"/>
                <a:ext cx="582179" cy="401683"/>
                <a:chOff x="3175323" y="5899620"/>
                <a:chExt cx="582179" cy="401683"/>
              </a:xfrm>
            </p:grpSpPr>
            <p:sp>
              <p:nvSpPr>
                <p:cNvPr id="55" name="Oval 54">
                  <a:extLst>
                    <a:ext uri="{FF2B5EF4-FFF2-40B4-BE49-F238E27FC236}">
                      <a16:creationId xmlns:a16="http://schemas.microsoft.com/office/drawing/2014/main" id="{76194107-81A3-4DD8-8E81-686B8D9DB88D}"/>
                    </a:ext>
                  </a:extLst>
                </p:cNvPr>
                <p:cNvSpPr/>
                <p:nvPr/>
              </p:nvSpPr>
              <p:spPr bwMode="auto">
                <a:xfrm>
                  <a:off x="3196614" y="589962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6" name="TextBox 55">
                  <a:extLst>
                    <a:ext uri="{FF2B5EF4-FFF2-40B4-BE49-F238E27FC236}">
                      <a16:creationId xmlns:a16="http://schemas.microsoft.com/office/drawing/2014/main" id="{68B9B9FC-9F3B-4772-B80A-512FA132FED3}"/>
                    </a:ext>
                  </a:extLst>
                </p:cNvPr>
                <p:cNvSpPr txBox="1"/>
                <p:nvPr/>
              </p:nvSpPr>
              <p:spPr bwMode="auto">
                <a:xfrm>
                  <a:off x="3175323" y="5944960"/>
                  <a:ext cx="582179"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Y2/*</a:t>
                  </a:r>
                </a:p>
              </p:txBody>
            </p:sp>
          </p:grpSp>
          <p:grpSp>
            <p:nvGrpSpPr>
              <p:cNvPr id="46" name="Group 45">
                <a:extLst>
                  <a:ext uri="{FF2B5EF4-FFF2-40B4-BE49-F238E27FC236}">
                    <a16:creationId xmlns:a16="http://schemas.microsoft.com/office/drawing/2014/main" id="{51009C77-F6D8-4B5E-9063-BFC05847020E}"/>
                  </a:ext>
                </a:extLst>
              </p:cNvPr>
              <p:cNvGrpSpPr/>
              <p:nvPr/>
            </p:nvGrpSpPr>
            <p:grpSpPr>
              <a:xfrm>
                <a:off x="3584586" y="5910335"/>
                <a:ext cx="487248" cy="401683"/>
                <a:chOff x="3584586" y="5910335"/>
                <a:chExt cx="487248" cy="401683"/>
              </a:xfrm>
            </p:grpSpPr>
            <p:sp>
              <p:nvSpPr>
                <p:cNvPr id="53" name="Oval 52">
                  <a:extLst>
                    <a:ext uri="{FF2B5EF4-FFF2-40B4-BE49-F238E27FC236}">
                      <a16:creationId xmlns:a16="http://schemas.microsoft.com/office/drawing/2014/main" id="{9DF50346-9A3F-4058-9264-08046F574F79}"/>
                    </a:ext>
                  </a:extLst>
                </p:cNvPr>
                <p:cNvSpPr/>
                <p:nvPr/>
              </p:nvSpPr>
              <p:spPr bwMode="auto">
                <a:xfrm>
                  <a:off x="3612237" y="5910335"/>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4" name="TextBox 53">
                  <a:extLst>
                    <a:ext uri="{FF2B5EF4-FFF2-40B4-BE49-F238E27FC236}">
                      <a16:creationId xmlns:a16="http://schemas.microsoft.com/office/drawing/2014/main" id="{49B1CC55-CBCF-4D96-A880-CB55C460FDAA}"/>
                    </a:ext>
                  </a:extLst>
                </p:cNvPr>
                <p:cNvSpPr txBox="1"/>
                <p:nvPr/>
              </p:nvSpPr>
              <p:spPr bwMode="auto">
                <a:xfrm>
                  <a:off x="3584586" y="5953662"/>
                  <a:ext cx="48724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O/B</a:t>
                  </a:r>
                </a:p>
              </p:txBody>
            </p:sp>
          </p:grpSp>
          <p:grpSp>
            <p:nvGrpSpPr>
              <p:cNvPr id="47" name="Group 46">
                <a:extLst>
                  <a:ext uri="{FF2B5EF4-FFF2-40B4-BE49-F238E27FC236}">
                    <a16:creationId xmlns:a16="http://schemas.microsoft.com/office/drawing/2014/main" id="{ED52291F-7554-4A81-84A0-53FD0E57CADB}"/>
                  </a:ext>
                </a:extLst>
              </p:cNvPr>
              <p:cNvGrpSpPr/>
              <p:nvPr/>
            </p:nvGrpSpPr>
            <p:grpSpPr>
              <a:xfrm>
                <a:off x="4026059" y="5904880"/>
                <a:ext cx="504243" cy="401683"/>
                <a:chOff x="4026059" y="5904880"/>
                <a:chExt cx="504243" cy="401683"/>
              </a:xfrm>
            </p:grpSpPr>
            <p:sp>
              <p:nvSpPr>
                <p:cNvPr id="51" name="Oval 50">
                  <a:extLst>
                    <a:ext uri="{FF2B5EF4-FFF2-40B4-BE49-F238E27FC236}">
                      <a16:creationId xmlns:a16="http://schemas.microsoft.com/office/drawing/2014/main" id="{07A3070A-2BF4-46FD-980C-43E33002CE7D}"/>
                    </a:ext>
                  </a:extLst>
                </p:cNvPr>
                <p:cNvSpPr/>
                <p:nvPr/>
              </p:nvSpPr>
              <p:spPr bwMode="auto">
                <a:xfrm>
                  <a:off x="4026059"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2" name="TextBox 51">
                  <a:extLst>
                    <a:ext uri="{FF2B5EF4-FFF2-40B4-BE49-F238E27FC236}">
                      <a16:creationId xmlns:a16="http://schemas.microsoft.com/office/drawing/2014/main" id="{D25E5FE3-6497-4A74-8F4D-4EE616E8BD8C}"/>
                    </a:ext>
                  </a:extLst>
                </p:cNvPr>
                <p:cNvSpPr txBox="1"/>
                <p:nvPr/>
              </p:nvSpPr>
              <p:spPr bwMode="auto">
                <a:xfrm>
                  <a:off x="4070911" y="595081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G</a:t>
                  </a:r>
                </a:p>
              </p:txBody>
            </p:sp>
          </p:grpSp>
          <p:grpSp>
            <p:nvGrpSpPr>
              <p:cNvPr id="48" name="Group 47">
                <a:extLst>
                  <a:ext uri="{FF2B5EF4-FFF2-40B4-BE49-F238E27FC236}">
                    <a16:creationId xmlns:a16="http://schemas.microsoft.com/office/drawing/2014/main" id="{EB23BADF-36A6-406B-A214-3A55B39913E4}"/>
                  </a:ext>
                </a:extLst>
              </p:cNvPr>
              <p:cNvGrpSpPr/>
              <p:nvPr/>
            </p:nvGrpSpPr>
            <p:grpSpPr>
              <a:xfrm>
                <a:off x="4439634" y="5904880"/>
                <a:ext cx="529974" cy="401683"/>
                <a:chOff x="4439634" y="5904880"/>
                <a:chExt cx="529974" cy="401683"/>
              </a:xfrm>
            </p:grpSpPr>
            <p:sp>
              <p:nvSpPr>
                <p:cNvPr id="49" name="Oval 48">
                  <a:extLst>
                    <a:ext uri="{FF2B5EF4-FFF2-40B4-BE49-F238E27FC236}">
                      <a16:creationId xmlns:a16="http://schemas.microsoft.com/office/drawing/2014/main" id="{ECEDEFF7-208A-433B-A726-5372772FE64C}"/>
                    </a:ext>
                  </a:extLst>
                </p:cNvPr>
                <p:cNvSpPr/>
                <p:nvPr/>
              </p:nvSpPr>
              <p:spPr bwMode="auto">
                <a:xfrm>
                  <a:off x="4439634"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0" name="TextBox 49">
                  <a:extLst>
                    <a:ext uri="{FF2B5EF4-FFF2-40B4-BE49-F238E27FC236}">
                      <a16:creationId xmlns:a16="http://schemas.microsoft.com/office/drawing/2014/main" id="{7A2A28EB-FBE7-4A71-B346-3DECD069943C}"/>
                    </a:ext>
                  </a:extLst>
                </p:cNvPr>
                <p:cNvSpPr txBox="1"/>
                <p:nvPr/>
              </p:nvSpPr>
              <p:spPr bwMode="auto">
                <a:xfrm>
                  <a:off x="4510217" y="5952236"/>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L</a:t>
                  </a:r>
                </a:p>
              </p:txBody>
            </p:sp>
          </p:grpSp>
        </p:grpSp>
      </p:grpSp>
      <p:pic>
        <p:nvPicPr>
          <p:cNvPr id="79" name="Picture 78" descr="A picture containing meter, light&#10;&#10;Description automatically generated">
            <a:extLst>
              <a:ext uri="{FF2B5EF4-FFF2-40B4-BE49-F238E27FC236}">
                <a16:creationId xmlns:a16="http://schemas.microsoft.com/office/drawing/2014/main" id="{8B39DA3B-54C4-41DC-95DD-A2F7A028AF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0802" y="403412"/>
            <a:ext cx="1699498" cy="615940"/>
          </a:xfrm>
          <a:prstGeom prst="rect">
            <a:avLst/>
          </a:prstGeom>
        </p:spPr>
      </p:pic>
    </p:spTree>
    <p:extLst>
      <p:ext uri="{BB962C8B-B14F-4D97-AF65-F5344CB8AC3E}">
        <p14:creationId xmlns:p14="http://schemas.microsoft.com/office/powerpoint/2010/main" val="74659225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EBAB-FFA6-4C11-BB61-842EB5F5805F}"/>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Sensi Smart Thermostat Features</a:t>
            </a:r>
            <a:endParaRPr lang="en-US" sz="1100" dirty="0">
              <a:solidFill>
                <a:srgbClr val="006998"/>
              </a:solidFill>
              <a:highlight>
                <a:srgbClr val="FFFF00"/>
              </a:highlight>
              <a:latin typeface="+mn-lt"/>
              <a:ea typeface="Fira Sans Light" panose="020B0403050000020004" charset="0"/>
            </a:endParaRPr>
          </a:p>
        </p:txBody>
      </p:sp>
      <p:pic>
        <p:nvPicPr>
          <p:cNvPr id="8" name="Picture 7" descr="A picture containing meter, light&#10;&#10;Description automatically generated">
            <a:extLst>
              <a:ext uri="{FF2B5EF4-FFF2-40B4-BE49-F238E27FC236}">
                <a16:creationId xmlns:a16="http://schemas.microsoft.com/office/drawing/2014/main" id="{02956F81-B696-4265-9935-A769EDC02A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5" name="Group 4">
            <a:extLst>
              <a:ext uri="{FF2B5EF4-FFF2-40B4-BE49-F238E27FC236}">
                <a16:creationId xmlns:a16="http://schemas.microsoft.com/office/drawing/2014/main" id="{198BCFF8-EEC6-FF40-9360-0F11F1BBF6B8}"/>
              </a:ext>
            </a:extLst>
          </p:cNvPr>
          <p:cNvGrpSpPr/>
          <p:nvPr/>
        </p:nvGrpSpPr>
        <p:grpSpPr>
          <a:xfrm>
            <a:off x="393192" y="2065406"/>
            <a:ext cx="3961515" cy="4363117"/>
            <a:chOff x="559474" y="1429071"/>
            <a:chExt cx="3961515" cy="4363117"/>
          </a:xfrm>
        </p:grpSpPr>
        <p:sp>
          <p:nvSpPr>
            <p:cNvPr id="9" name="TextBox 8">
              <a:extLst>
                <a:ext uri="{FF2B5EF4-FFF2-40B4-BE49-F238E27FC236}">
                  <a16:creationId xmlns:a16="http://schemas.microsoft.com/office/drawing/2014/main" id="{1771E73F-5C72-4D57-8B32-395816CDE4F6}"/>
                </a:ext>
              </a:extLst>
            </p:cNvPr>
            <p:cNvSpPr txBox="1"/>
            <p:nvPr/>
          </p:nvSpPr>
          <p:spPr bwMode="auto">
            <a:xfrm>
              <a:off x="882726" y="1429071"/>
              <a:ext cx="3638263" cy="4363117"/>
            </a:xfrm>
            <a:prstGeom prst="rect">
              <a:avLst/>
            </a:prstGeom>
            <a:noFill/>
            <a:ln w="9525">
              <a:noFill/>
              <a:miter lim="800000"/>
              <a:headEnd/>
              <a:tailEnd/>
            </a:ln>
          </p:spPr>
          <p:txBody>
            <a:bodyPr wrap="square" rtlCol="0">
              <a:spAutoFit/>
            </a:bodyPr>
            <a:lstStyle/>
            <a:p>
              <a:pPr eaLnBrk="0" hangingPunct="0">
                <a:lnSpc>
                  <a:spcPct val="150000"/>
                </a:lnSpc>
              </a:pPr>
              <a:r>
                <a:rPr lang="en-US" sz="1200" b="1" dirty="0">
                  <a:solidFill>
                    <a:srgbClr val="475866"/>
                  </a:solidFill>
                  <a:ea typeface="Fira Sans Light" panose="020B0403050000020004" charset="0"/>
                </a:rPr>
                <a:t>EASY TO INSTALL &amp; CONNECT</a:t>
              </a:r>
            </a:p>
            <a:p>
              <a:pPr eaLnBrk="0" hangingPunct="0">
                <a:lnSpc>
                  <a:spcPct val="105000"/>
                </a:lnSpc>
              </a:pPr>
              <a:r>
                <a:rPr lang="en-US" sz="1200" dirty="0">
                  <a:solidFill>
                    <a:srgbClr val="475866"/>
                  </a:solidFill>
                  <a:ea typeface="Fira Sans Light" panose="020B0403050000020004" charset="0"/>
                </a:rPr>
                <a:t>No common wire (c-wire) required for most </a:t>
              </a:r>
            </a:p>
            <a:p>
              <a:pPr eaLnBrk="0" hangingPunct="0">
                <a:lnSpc>
                  <a:spcPct val="105000"/>
                </a:lnSpc>
              </a:pPr>
              <a:r>
                <a:rPr lang="en-US" sz="1200" dirty="0">
                  <a:solidFill>
                    <a:srgbClr val="475866"/>
                  </a:solidFill>
                  <a:ea typeface="Fira Sans Light" panose="020B0403050000020004" charset="0"/>
                </a:rPr>
                <a:t>installations. Step-by-step guide in the Sensi app.</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CONTRACTOR MODE</a:t>
              </a:r>
            </a:p>
            <a:p>
              <a:pPr eaLnBrk="0" hangingPunct="0">
                <a:lnSpc>
                  <a:spcPct val="105000"/>
                </a:lnSpc>
              </a:pPr>
              <a:r>
                <a:rPr lang="en-US" sz="1200" dirty="0">
                  <a:solidFill>
                    <a:srgbClr val="475866"/>
                  </a:solidFill>
                  <a:ea typeface="Fira Sans Light" panose="020B0403050000020004" charset="0"/>
                </a:rPr>
                <a:t>Use Contractor Mode to scan the barcode on any </a:t>
              </a:r>
            </a:p>
            <a:p>
              <a:pPr eaLnBrk="0" hangingPunct="0">
                <a:lnSpc>
                  <a:spcPct val="105000"/>
                </a:lnSpc>
              </a:pPr>
              <a:r>
                <a:rPr lang="en-US" sz="1200" dirty="0">
                  <a:solidFill>
                    <a:srgbClr val="475866"/>
                  </a:solidFill>
                  <a:ea typeface="Fira Sans Light" panose="020B0403050000020004" charset="0"/>
                </a:rPr>
                <a:t>Sensi thermostat and register it to your company.</a:t>
              </a:r>
            </a:p>
            <a:p>
              <a:pPr eaLnBrk="0" hangingPunct="0">
                <a:lnSpc>
                  <a:spcPct val="105000"/>
                </a:lnSpc>
              </a:pPr>
              <a:r>
                <a:rPr lang="en-US" sz="1200" dirty="0">
                  <a:solidFill>
                    <a:srgbClr val="475866"/>
                  </a:solidFill>
                  <a:ea typeface="Fira Sans Light" panose="020B0403050000020004" charset="0"/>
                </a:rPr>
                <a:t>No Wi-Fi required at installation.</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CONTRACTOR-ON-CALL</a:t>
              </a:r>
            </a:p>
            <a:p>
              <a:pPr eaLnBrk="0" hangingPunct="0">
                <a:lnSpc>
                  <a:spcPct val="105000"/>
                </a:lnSpc>
              </a:pPr>
              <a:r>
                <a:rPr lang="en-US" sz="1200" dirty="0">
                  <a:solidFill>
                    <a:srgbClr val="475866"/>
                  </a:solidFill>
                  <a:ea typeface="Fira Sans Light" panose="020B0403050000020004" charset="0"/>
                </a:rPr>
                <a:t>Be the contractor on call in customers monthly </a:t>
              </a:r>
            </a:p>
            <a:p>
              <a:pPr eaLnBrk="0" hangingPunct="0">
                <a:lnSpc>
                  <a:spcPct val="105000"/>
                </a:lnSpc>
              </a:pPr>
              <a:r>
                <a:rPr lang="en-US" sz="1200" dirty="0">
                  <a:solidFill>
                    <a:srgbClr val="475866"/>
                  </a:solidFill>
                  <a:ea typeface="Fira Sans Light" panose="020B0403050000020004" charset="0"/>
                </a:rPr>
                <a:t>usage reports, service reminders, smart alerts </a:t>
              </a:r>
            </a:p>
            <a:p>
              <a:pPr eaLnBrk="0" hangingPunct="0">
                <a:lnSpc>
                  <a:spcPct val="105000"/>
                </a:lnSpc>
              </a:pPr>
              <a:r>
                <a:rPr lang="en-US" sz="1200" dirty="0">
                  <a:solidFill>
                    <a:srgbClr val="475866"/>
                  </a:solidFill>
                  <a:ea typeface="Fira Sans Light" panose="020B0403050000020004" charset="0"/>
                </a:rPr>
                <a:t>and in-app. Register at </a:t>
              </a:r>
              <a:r>
                <a:rPr lang="en-US" sz="1200" dirty="0">
                  <a:solidFill>
                    <a:srgbClr val="006998"/>
                  </a:solidFill>
                  <a:ea typeface="Fira Sans Light" panose="020B0403050000020004" charset="0"/>
                </a:rPr>
                <a:t>sensiregistration.com.</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SMART ALERTS</a:t>
              </a:r>
            </a:p>
            <a:p>
              <a:pPr eaLnBrk="0" hangingPunct="0">
                <a:lnSpc>
                  <a:spcPct val="105000"/>
                </a:lnSpc>
              </a:pPr>
              <a:r>
                <a:rPr lang="en-US" sz="1200" dirty="0">
                  <a:solidFill>
                    <a:srgbClr val="475866"/>
                  </a:solidFill>
                  <a:ea typeface="Fira Sans Light" panose="020B0403050000020004" charset="0"/>
                </a:rPr>
                <a:t>Notifies customers of extreme temperature </a:t>
              </a:r>
            </a:p>
            <a:p>
              <a:pPr eaLnBrk="0" hangingPunct="0">
                <a:lnSpc>
                  <a:spcPct val="105000"/>
                </a:lnSpc>
              </a:pPr>
              <a:r>
                <a:rPr lang="en-US" sz="1200" dirty="0">
                  <a:solidFill>
                    <a:srgbClr val="475866"/>
                  </a:solidFill>
                  <a:ea typeface="Fira Sans Light" panose="020B0403050000020004" charset="0"/>
                </a:rPr>
                <a:t>and humidity levels.</a:t>
              </a:r>
            </a:p>
            <a:p>
              <a:pPr lvl="1" eaLnBrk="0" hangingPunct="0">
                <a:lnSpc>
                  <a:spcPct val="150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HUMIDITY CONTROL</a:t>
              </a:r>
            </a:p>
            <a:p>
              <a:pPr eaLnBrk="0" hangingPunct="0">
                <a:lnSpc>
                  <a:spcPct val="105000"/>
                </a:lnSpc>
              </a:pPr>
              <a:r>
                <a:rPr lang="en-US" sz="1200" dirty="0">
                  <a:solidFill>
                    <a:srgbClr val="475866"/>
                  </a:solidFill>
                  <a:ea typeface="Fira Sans Light" panose="020B0403050000020004" charset="0"/>
                </a:rPr>
                <a:t>Help homeowners stay comfortable with humidification/dehumidification control.</a:t>
              </a:r>
            </a:p>
          </p:txBody>
        </p:sp>
        <p:pic>
          <p:nvPicPr>
            <p:cNvPr id="13" name="Graphic 12">
              <a:extLst>
                <a:ext uri="{FF2B5EF4-FFF2-40B4-BE49-F238E27FC236}">
                  <a16:creationId xmlns:a16="http://schemas.microsoft.com/office/drawing/2014/main" id="{310ACF3C-B573-40BF-A24F-A98A22C078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958" y="1520756"/>
              <a:ext cx="239975" cy="239975"/>
            </a:xfrm>
            <a:prstGeom prst="rect">
              <a:avLst/>
            </a:prstGeom>
          </p:spPr>
        </p:pic>
        <p:pic>
          <p:nvPicPr>
            <p:cNvPr id="14" name="Graphic 13">
              <a:extLst>
                <a:ext uri="{FF2B5EF4-FFF2-40B4-BE49-F238E27FC236}">
                  <a16:creationId xmlns:a16="http://schemas.microsoft.com/office/drawing/2014/main" id="{1856C2AF-8D4B-4B7C-8C83-399B3DB344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0474" y="2267122"/>
              <a:ext cx="295402" cy="221552"/>
            </a:xfrm>
            <a:prstGeom prst="rect">
              <a:avLst/>
            </a:prstGeom>
          </p:spPr>
        </p:pic>
        <p:pic>
          <p:nvPicPr>
            <p:cNvPr id="15" name="Graphic 14">
              <a:extLst>
                <a:ext uri="{FF2B5EF4-FFF2-40B4-BE49-F238E27FC236}">
                  <a16:creationId xmlns:a16="http://schemas.microsoft.com/office/drawing/2014/main" id="{489BDB3B-DA83-4FB8-83BD-6E90C07F0A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1806" y="3215915"/>
              <a:ext cx="225208" cy="264951"/>
            </a:xfrm>
            <a:prstGeom prst="rect">
              <a:avLst/>
            </a:prstGeom>
          </p:spPr>
        </p:pic>
        <p:pic>
          <p:nvPicPr>
            <p:cNvPr id="16" name="Graphic 15">
              <a:extLst>
                <a:ext uri="{FF2B5EF4-FFF2-40B4-BE49-F238E27FC236}">
                  <a16:creationId xmlns:a16="http://schemas.microsoft.com/office/drawing/2014/main" id="{94976DC3-C90F-42A7-89D9-F77D7D9343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9474" y="4225599"/>
              <a:ext cx="276942" cy="221553"/>
            </a:xfrm>
            <a:prstGeom prst="rect">
              <a:avLst/>
            </a:prstGeom>
          </p:spPr>
        </p:pic>
        <p:pic>
          <p:nvPicPr>
            <p:cNvPr id="17" name="Graphic 16">
              <a:extLst>
                <a:ext uri="{FF2B5EF4-FFF2-40B4-BE49-F238E27FC236}">
                  <a16:creationId xmlns:a16="http://schemas.microsoft.com/office/drawing/2014/main" id="{40ADD78F-FC00-4A36-8DE6-9ECFA12745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9032" y="5082628"/>
              <a:ext cx="202744" cy="270325"/>
            </a:xfrm>
            <a:prstGeom prst="rect">
              <a:avLst/>
            </a:prstGeom>
          </p:spPr>
        </p:pic>
      </p:grpSp>
      <p:grpSp>
        <p:nvGrpSpPr>
          <p:cNvPr id="7" name="Group 6">
            <a:extLst>
              <a:ext uri="{FF2B5EF4-FFF2-40B4-BE49-F238E27FC236}">
                <a16:creationId xmlns:a16="http://schemas.microsoft.com/office/drawing/2014/main" id="{7CB2C76F-4C59-F745-B751-3E49EB1E0CF1}"/>
              </a:ext>
            </a:extLst>
          </p:cNvPr>
          <p:cNvGrpSpPr/>
          <p:nvPr/>
        </p:nvGrpSpPr>
        <p:grpSpPr>
          <a:xfrm>
            <a:off x="6167978" y="1209062"/>
            <a:ext cx="2546628" cy="763382"/>
            <a:chOff x="6134234" y="5970632"/>
            <a:chExt cx="2546628" cy="763382"/>
          </a:xfrm>
        </p:grpSpPr>
        <p:pic>
          <p:nvPicPr>
            <p:cNvPr id="19" name="Picture 18">
              <a:extLst>
                <a:ext uri="{FF2B5EF4-FFF2-40B4-BE49-F238E27FC236}">
                  <a16:creationId xmlns:a16="http://schemas.microsoft.com/office/drawing/2014/main" id="{0DC05A0D-6566-4C76-AAA9-3F2F454A1F24}"/>
                </a:ext>
              </a:extLst>
            </p:cNvPr>
            <p:cNvPicPr>
              <a:picLocks noChangeAspect="1"/>
            </p:cNvPicPr>
            <p:nvPr/>
          </p:nvPicPr>
          <p:blipFill>
            <a:blip r:embed="rId13"/>
            <a:stretch>
              <a:fillRect/>
            </a:stretch>
          </p:blipFill>
          <p:spPr>
            <a:xfrm>
              <a:off x="7917480" y="5970632"/>
              <a:ext cx="763382" cy="763382"/>
            </a:xfrm>
            <a:prstGeom prst="rect">
              <a:avLst/>
            </a:prstGeom>
          </p:spPr>
        </p:pic>
        <p:sp>
          <p:nvSpPr>
            <p:cNvPr id="3" name="TextBox 2">
              <a:extLst>
                <a:ext uri="{FF2B5EF4-FFF2-40B4-BE49-F238E27FC236}">
                  <a16:creationId xmlns:a16="http://schemas.microsoft.com/office/drawing/2014/main" id="{6907DB9C-0C7C-401F-AEE8-66393C555F0B}"/>
                </a:ext>
              </a:extLst>
            </p:cNvPr>
            <p:cNvSpPr txBox="1"/>
            <p:nvPr/>
          </p:nvSpPr>
          <p:spPr bwMode="auto">
            <a:xfrm>
              <a:off x="6134234" y="6161183"/>
              <a:ext cx="1975027" cy="466731"/>
            </a:xfrm>
            <a:prstGeom prst="rect">
              <a:avLst/>
            </a:prstGeom>
            <a:noFill/>
            <a:ln w="9525">
              <a:noFill/>
              <a:miter lim="800000"/>
              <a:headEnd/>
              <a:tailEnd/>
            </a:ln>
          </p:spPr>
          <p:txBody>
            <a:bodyPr wrap="square" rtlCol="0">
              <a:spAutoFit/>
            </a:bodyPr>
            <a:lstStyle/>
            <a:p>
              <a:pPr eaLnBrk="0" hangingPunct="0">
                <a:lnSpc>
                  <a:spcPct val="105000"/>
                </a:lnSpc>
              </a:pPr>
              <a:r>
                <a:rPr lang="en-US" sz="1200" b="1" dirty="0">
                  <a:solidFill>
                    <a:srgbClr val="475866"/>
                  </a:solidFill>
                </a:rPr>
                <a:t>ENERGY STAR AND TITLE 24 COMPLIANT</a:t>
              </a:r>
            </a:p>
          </p:txBody>
        </p:sp>
      </p:grpSp>
      <p:grpSp>
        <p:nvGrpSpPr>
          <p:cNvPr id="6" name="Group 5">
            <a:extLst>
              <a:ext uri="{FF2B5EF4-FFF2-40B4-BE49-F238E27FC236}">
                <a16:creationId xmlns:a16="http://schemas.microsoft.com/office/drawing/2014/main" id="{346EA18B-3149-3841-8562-97F67BAE971D}"/>
              </a:ext>
            </a:extLst>
          </p:cNvPr>
          <p:cNvGrpSpPr/>
          <p:nvPr/>
        </p:nvGrpSpPr>
        <p:grpSpPr>
          <a:xfrm>
            <a:off x="4518122" y="2065406"/>
            <a:ext cx="4196484" cy="4452998"/>
            <a:chOff x="4621007" y="1430044"/>
            <a:chExt cx="4196484" cy="4452998"/>
          </a:xfrm>
        </p:grpSpPr>
        <p:sp>
          <p:nvSpPr>
            <p:cNvPr id="18" name="TextBox 17">
              <a:extLst>
                <a:ext uri="{FF2B5EF4-FFF2-40B4-BE49-F238E27FC236}">
                  <a16:creationId xmlns:a16="http://schemas.microsoft.com/office/drawing/2014/main" id="{161343B1-4885-4775-B1D8-7889E3DAD72B}"/>
                </a:ext>
              </a:extLst>
            </p:cNvPr>
            <p:cNvSpPr txBox="1"/>
            <p:nvPr/>
          </p:nvSpPr>
          <p:spPr bwMode="auto">
            <a:xfrm>
              <a:off x="4852000" y="1430044"/>
              <a:ext cx="3965491" cy="4113883"/>
            </a:xfrm>
            <a:prstGeom prst="rect">
              <a:avLst/>
            </a:prstGeom>
            <a:noFill/>
            <a:ln w="9525">
              <a:noFill/>
              <a:miter lim="800000"/>
              <a:headEnd/>
              <a:tailEnd/>
            </a:ln>
          </p:spPr>
          <p:txBody>
            <a:bodyPr wrap="square" rtlCol="0">
              <a:spAutoFit/>
            </a:bodyPr>
            <a:lstStyle/>
            <a:p>
              <a:pPr eaLnBrk="0" hangingPunct="0">
                <a:lnSpc>
                  <a:spcPct val="150000"/>
                </a:lnSpc>
              </a:pPr>
              <a:r>
                <a:rPr lang="en-US" sz="1200" b="1" dirty="0">
                  <a:solidFill>
                    <a:srgbClr val="475866"/>
                  </a:solidFill>
                  <a:ea typeface="Fira Sans Light" panose="020B0403050000020004" charset="0"/>
                </a:rPr>
                <a:t>SAVE ABOUT 23% ON HVAC ENERGY</a:t>
              </a:r>
            </a:p>
            <a:p>
              <a:pPr eaLnBrk="0" hangingPunct="0">
                <a:lnSpc>
                  <a:spcPct val="105000"/>
                </a:lnSpc>
              </a:pPr>
              <a:r>
                <a:rPr lang="en-US" sz="1200" dirty="0">
                  <a:solidFill>
                    <a:srgbClr val="475866"/>
                  </a:solidFill>
                  <a:ea typeface="Fira Sans Light" panose="020B0403050000020004" charset="0"/>
                </a:rPr>
                <a:t>By adjusting the temperature using flexible </a:t>
              </a:r>
            </a:p>
            <a:p>
              <a:pPr eaLnBrk="0" hangingPunct="0">
                <a:lnSpc>
                  <a:spcPct val="105000"/>
                </a:lnSpc>
              </a:pPr>
              <a:r>
                <a:rPr lang="en-US" sz="1200" dirty="0">
                  <a:solidFill>
                    <a:srgbClr val="475866"/>
                  </a:solidFill>
                  <a:ea typeface="Fira Sans Light" panose="020B0403050000020004" charset="0"/>
                </a:rPr>
                <a:t>scheduling, remote access, and geofencing, </a:t>
              </a:r>
            </a:p>
            <a:p>
              <a:pPr eaLnBrk="0" hangingPunct="0">
                <a:lnSpc>
                  <a:spcPct val="105000"/>
                </a:lnSpc>
              </a:pPr>
              <a:r>
                <a:rPr lang="en-US" sz="1200" dirty="0">
                  <a:solidFill>
                    <a:srgbClr val="475866"/>
                  </a:solidFill>
                  <a:ea typeface="Fira Sans Light" panose="020B0403050000020004" charset="0"/>
                </a:rPr>
                <a:t>Sensi customers save about 23% on HVAC energy.</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USAGE REPORTS</a:t>
              </a:r>
            </a:p>
            <a:p>
              <a:pPr eaLnBrk="0" hangingPunct="0">
                <a:lnSpc>
                  <a:spcPct val="105000"/>
                </a:lnSpc>
              </a:pPr>
              <a:r>
                <a:rPr lang="en-US" sz="1200" dirty="0">
                  <a:solidFill>
                    <a:srgbClr val="475866"/>
                  </a:solidFill>
                  <a:ea typeface="Fira Sans Light" panose="020B0403050000020004" charset="0"/>
                </a:rPr>
                <a:t>Monitor current day and historical heating, </a:t>
              </a:r>
            </a:p>
            <a:p>
              <a:pPr eaLnBrk="0" hangingPunct="0">
                <a:lnSpc>
                  <a:spcPct val="105000"/>
                </a:lnSpc>
              </a:pPr>
              <a:r>
                <a:rPr lang="en-US" sz="1200" dirty="0">
                  <a:solidFill>
                    <a:srgbClr val="475866"/>
                  </a:solidFill>
                  <a:ea typeface="Fira Sans Light" panose="020B0403050000020004" charset="0"/>
                </a:rPr>
                <a:t>cooling and fan runtimes right in the app.</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CIRCULATING FAN</a:t>
              </a:r>
            </a:p>
            <a:p>
              <a:pPr eaLnBrk="0" hangingPunct="0">
                <a:lnSpc>
                  <a:spcPct val="105000"/>
                </a:lnSpc>
              </a:pPr>
              <a:r>
                <a:rPr lang="en-US" sz="1200" dirty="0">
                  <a:solidFill>
                    <a:srgbClr val="475866"/>
                  </a:solidFill>
                  <a:ea typeface="Fira Sans Light" panose="020B0403050000020004" charset="0"/>
                </a:rPr>
                <a:t>Select a minimum daily fan run time percent to help regulate temperature and improve indoor air quality.</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KEYPAD LOCKOUT &amp; TEMPERATURE LIMITS</a:t>
              </a:r>
            </a:p>
            <a:p>
              <a:pPr eaLnBrk="0" hangingPunct="0">
                <a:lnSpc>
                  <a:spcPct val="105000"/>
                </a:lnSpc>
              </a:pPr>
              <a:r>
                <a:rPr lang="en-US" sz="1200" dirty="0">
                  <a:solidFill>
                    <a:srgbClr val="475866"/>
                  </a:solidFill>
                  <a:ea typeface="Fira Sans Light" panose="020B0403050000020004" charset="0"/>
                </a:rPr>
                <a:t>Maintain total control by setting temperature limits and disabling changes by others at the thermostat.</a:t>
              </a:r>
            </a:p>
            <a:p>
              <a:pPr eaLnBrk="0" hangingPunct="0">
                <a:lnSpc>
                  <a:spcPct val="105000"/>
                </a:lnSpc>
              </a:pPr>
              <a:endParaRPr lang="en-US" sz="800" dirty="0">
                <a:solidFill>
                  <a:srgbClr val="475866"/>
                </a:solidFill>
                <a:ea typeface="Fira Sans Light" panose="020B0403050000020004" charset="0"/>
              </a:endParaRPr>
            </a:p>
            <a:p>
              <a:pPr eaLnBrk="0" hangingPunct="0">
                <a:lnSpc>
                  <a:spcPct val="150000"/>
                </a:lnSpc>
              </a:pPr>
              <a:r>
                <a:rPr lang="en-US" sz="1200" b="1" dirty="0">
                  <a:solidFill>
                    <a:srgbClr val="475866"/>
                  </a:solidFill>
                  <a:ea typeface="Fira Sans Light" panose="020B0403050000020004" charset="0"/>
                </a:rPr>
                <a:t>SMART HOME COMPATIBLE</a:t>
              </a:r>
            </a:p>
            <a:p>
              <a:pPr eaLnBrk="0" hangingPunct="0">
                <a:lnSpc>
                  <a:spcPct val="105000"/>
                </a:lnSpc>
              </a:pPr>
              <a:r>
                <a:rPr lang="en-US" sz="1200" dirty="0">
                  <a:solidFill>
                    <a:srgbClr val="475866"/>
                  </a:solidFill>
                  <a:ea typeface="Fira Sans Light" panose="020B0403050000020004" charset="0"/>
                </a:rPr>
                <a:t>Compatible with smart home platforms Amazon Alexa, </a:t>
              </a:r>
            </a:p>
            <a:p>
              <a:pPr eaLnBrk="0" hangingPunct="0">
                <a:lnSpc>
                  <a:spcPct val="105000"/>
                </a:lnSpc>
              </a:pPr>
              <a:r>
                <a:rPr lang="en-US" sz="1200" dirty="0">
                  <a:solidFill>
                    <a:srgbClr val="475866"/>
                  </a:solidFill>
                  <a:ea typeface="Fira Sans Light" panose="020B0403050000020004" charset="0"/>
                </a:rPr>
                <a:t>the Google Assistant, Apple </a:t>
              </a:r>
              <a:r>
                <a:rPr lang="en-US" sz="1200" dirty="0" err="1">
                  <a:solidFill>
                    <a:srgbClr val="475866"/>
                  </a:solidFill>
                  <a:ea typeface="Fira Sans Light" panose="020B0403050000020004" charset="0"/>
                </a:rPr>
                <a:t>HomeKit</a:t>
              </a:r>
              <a:r>
                <a:rPr lang="en-US" sz="1200" dirty="0">
                  <a:solidFill>
                    <a:srgbClr val="475866"/>
                  </a:solidFill>
                  <a:ea typeface="Fira Sans Light" panose="020B0403050000020004" charset="0"/>
                </a:rPr>
                <a:t> and SmartThings.</a:t>
              </a:r>
            </a:p>
          </p:txBody>
        </p:sp>
        <p:pic>
          <p:nvPicPr>
            <p:cNvPr id="20" name="Graphic 19">
              <a:extLst>
                <a:ext uri="{FF2B5EF4-FFF2-40B4-BE49-F238E27FC236}">
                  <a16:creationId xmlns:a16="http://schemas.microsoft.com/office/drawing/2014/main" id="{C51C8B15-3B35-49D1-A9FA-E4BB57074E6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23013" y="1496681"/>
              <a:ext cx="246388" cy="246388"/>
            </a:xfrm>
            <a:prstGeom prst="rect">
              <a:avLst/>
            </a:prstGeom>
          </p:spPr>
        </p:pic>
        <p:pic>
          <p:nvPicPr>
            <p:cNvPr id="21" name="Graphic 20">
              <a:extLst>
                <a:ext uri="{FF2B5EF4-FFF2-40B4-BE49-F238E27FC236}">
                  <a16:creationId xmlns:a16="http://schemas.microsoft.com/office/drawing/2014/main" id="{D48B5E08-6A52-40A9-8F74-663E830B974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21007" y="2451257"/>
              <a:ext cx="248394" cy="292229"/>
            </a:xfrm>
            <a:prstGeom prst="rect">
              <a:avLst/>
            </a:prstGeom>
          </p:spPr>
        </p:pic>
        <p:pic>
          <p:nvPicPr>
            <p:cNvPr id="22" name="Graphic 21">
              <a:extLst>
                <a:ext uri="{FF2B5EF4-FFF2-40B4-BE49-F238E27FC236}">
                  <a16:creationId xmlns:a16="http://schemas.microsoft.com/office/drawing/2014/main" id="{F111E2C9-4667-4528-8093-A764BEFDCB4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621007" y="3239714"/>
              <a:ext cx="246388" cy="246388"/>
            </a:xfrm>
            <a:prstGeom prst="rect">
              <a:avLst/>
            </a:prstGeom>
          </p:spPr>
        </p:pic>
        <p:pic>
          <p:nvPicPr>
            <p:cNvPr id="23" name="Graphic 22">
              <a:extLst>
                <a:ext uri="{FF2B5EF4-FFF2-40B4-BE49-F238E27FC236}">
                  <a16:creationId xmlns:a16="http://schemas.microsoft.com/office/drawing/2014/main" id="{66F00ED4-0709-474F-85E7-93AF844D35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665922" y="4007925"/>
              <a:ext cx="167968" cy="239955"/>
            </a:xfrm>
            <a:prstGeom prst="rect">
              <a:avLst/>
            </a:prstGeom>
          </p:spPr>
        </p:pic>
        <p:pic>
          <p:nvPicPr>
            <p:cNvPr id="24" name="Graphic 23">
              <a:extLst>
                <a:ext uri="{FF2B5EF4-FFF2-40B4-BE49-F238E27FC236}">
                  <a16:creationId xmlns:a16="http://schemas.microsoft.com/office/drawing/2014/main" id="{19517AF6-8079-4F65-BE74-11E25AFFF83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622889" y="4808418"/>
              <a:ext cx="244506" cy="271673"/>
            </a:xfrm>
            <a:prstGeom prst="rect">
              <a:avLst/>
            </a:prstGeom>
          </p:spPr>
        </p:pic>
        <p:pic>
          <p:nvPicPr>
            <p:cNvPr id="25" name="Graphic 24">
              <a:extLst>
                <a:ext uri="{FF2B5EF4-FFF2-40B4-BE49-F238E27FC236}">
                  <a16:creationId xmlns:a16="http://schemas.microsoft.com/office/drawing/2014/main" id="{C3F17750-5889-4828-9E4F-464495899F1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823833" y="5606664"/>
              <a:ext cx="3993658" cy="276378"/>
            </a:xfrm>
            <a:prstGeom prst="rect">
              <a:avLst/>
            </a:prstGeom>
          </p:spPr>
        </p:pic>
      </p:grpSp>
      <p:sp>
        <p:nvSpPr>
          <p:cNvPr id="4" name="TextBox 3">
            <a:extLst>
              <a:ext uri="{FF2B5EF4-FFF2-40B4-BE49-F238E27FC236}">
                <a16:creationId xmlns:a16="http://schemas.microsoft.com/office/drawing/2014/main" id="{06794F48-232F-4A40-A1C5-22324F2F12D6}"/>
              </a:ext>
            </a:extLst>
          </p:cNvPr>
          <p:cNvSpPr txBox="1"/>
          <p:nvPr/>
        </p:nvSpPr>
        <p:spPr bwMode="auto">
          <a:xfrm>
            <a:off x="393192" y="1275423"/>
            <a:ext cx="5258761" cy="660565"/>
          </a:xfrm>
          <a:prstGeom prst="rect">
            <a:avLst/>
          </a:prstGeom>
          <a:noFill/>
          <a:ln w="9525">
            <a:noFill/>
            <a:miter lim="800000"/>
            <a:headEnd/>
            <a:tailEnd/>
          </a:ln>
        </p:spPr>
        <p:txBody>
          <a:bodyPr wrap="square" rtlCol="0">
            <a:spAutoFit/>
          </a:bodyPr>
          <a:lstStyle/>
          <a:p>
            <a:pPr eaLnBrk="0" hangingPunct="0">
              <a:lnSpc>
                <a:spcPct val="105000"/>
              </a:lnSpc>
            </a:pPr>
            <a:r>
              <a:rPr lang="en-US" sz="1200" dirty="0"/>
              <a:t>Sensi Partners get access to program benefits including homeowner leads, contractor branding, custom literature and free online training. Learn more at </a:t>
            </a:r>
            <a:r>
              <a:rPr lang="en-US" sz="1200" u="sng" dirty="0">
                <a:hlinkClick r:id="rId26"/>
              </a:rPr>
              <a:t>emerson.com/sensipartner</a:t>
            </a:r>
            <a:endParaRPr lang="en-US" sz="1200" dirty="0"/>
          </a:p>
        </p:txBody>
      </p:sp>
    </p:spTree>
    <p:extLst>
      <p:ext uri="{BB962C8B-B14F-4D97-AF65-F5344CB8AC3E}">
        <p14:creationId xmlns:p14="http://schemas.microsoft.com/office/powerpoint/2010/main" val="247468109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47A56-166B-470E-957A-880CE52A05AC}"/>
              </a:ext>
            </a:extLst>
          </p:cNvPr>
          <p:cNvSpPr>
            <a:spLocks noGrp="1"/>
          </p:cNvSpPr>
          <p:nvPr>
            <p:ph type="title"/>
          </p:nvPr>
        </p:nvSpPr>
        <p:spPr>
          <a:xfrm>
            <a:off x="393193" y="123986"/>
            <a:ext cx="7165212" cy="951665"/>
          </a:xfrm>
        </p:spPr>
        <p:txBody>
          <a:bodyPr/>
          <a:lstStyle/>
          <a:p>
            <a:r>
              <a:rPr lang="en-US" b="1" dirty="0">
                <a:solidFill>
                  <a:srgbClr val="006998"/>
                </a:solidFill>
                <a:latin typeface="+mn-lt"/>
                <a:ea typeface="Fira Sans Light" panose="020B0403050000020004" charset="0"/>
              </a:rPr>
              <a:t>Packaging Design Aids Selection/Application</a:t>
            </a:r>
            <a:endParaRPr lang="en-US" dirty="0">
              <a:solidFill>
                <a:srgbClr val="006998"/>
              </a:solidFill>
              <a:highlight>
                <a:srgbClr val="FFFF00"/>
              </a:highlight>
              <a:latin typeface="+mn-lt"/>
              <a:ea typeface="Fira Sans Light" panose="020B0403050000020004" charset="0"/>
            </a:endParaRPr>
          </a:p>
        </p:txBody>
      </p:sp>
      <p:pic>
        <p:nvPicPr>
          <p:cNvPr id="13" name="Picture 12">
            <a:extLst>
              <a:ext uri="{FF2B5EF4-FFF2-40B4-BE49-F238E27FC236}">
                <a16:creationId xmlns:a16="http://schemas.microsoft.com/office/drawing/2014/main" id="{935E6583-9F89-4003-B88E-9960D409C2DE}"/>
              </a:ext>
            </a:extLst>
          </p:cNvPr>
          <p:cNvPicPr>
            <a:picLocks noChangeAspect="1"/>
          </p:cNvPicPr>
          <p:nvPr/>
        </p:nvPicPr>
        <p:blipFill>
          <a:blip r:embed="rId2"/>
          <a:stretch>
            <a:fillRect/>
          </a:stretch>
        </p:blipFill>
        <p:spPr>
          <a:xfrm>
            <a:off x="495300" y="1447801"/>
            <a:ext cx="3715029" cy="2877258"/>
          </a:xfrm>
          <a:prstGeom prst="rect">
            <a:avLst/>
          </a:prstGeom>
          <a:ln w="28575">
            <a:solidFill>
              <a:srgbClr val="64B1BB"/>
            </a:solidFill>
          </a:ln>
        </p:spPr>
      </p:pic>
      <p:sp>
        <p:nvSpPr>
          <p:cNvPr id="14" name="Content Placeholder 3">
            <a:extLst>
              <a:ext uri="{FF2B5EF4-FFF2-40B4-BE49-F238E27FC236}">
                <a16:creationId xmlns:a16="http://schemas.microsoft.com/office/drawing/2014/main" id="{BB4F7E1A-DEA8-4443-8366-96C62333E8B7}"/>
              </a:ext>
            </a:extLst>
          </p:cNvPr>
          <p:cNvSpPr txBox="1">
            <a:spLocks/>
          </p:cNvSpPr>
          <p:nvPr/>
        </p:nvSpPr>
        <p:spPr bwMode="auto">
          <a:xfrm>
            <a:off x="4933672" y="1363369"/>
            <a:ext cx="4011119" cy="31271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000" kern="1200">
                <a:solidFill>
                  <a:srgbClr val="000000"/>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000000"/>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1600" kern="1200">
                <a:solidFill>
                  <a:srgbClr val="000000"/>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1400" kern="1200">
                <a:solidFill>
                  <a:srgbClr val="000000"/>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1400" kern="120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rgbClr val="475866"/>
                </a:solidFill>
                <a:latin typeface="+mn-lt"/>
                <a:ea typeface="Fira Sans Light" panose="020B0403050000020004" charset="0"/>
              </a:rPr>
              <a:t>Applications:</a:t>
            </a:r>
          </a:p>
          <a:p>
            <a:pPr marL="0" indent="0">
              <a:buNone/>
            </a:pPr>
            <a:r>
              <a:rPr lang="en-US" sz="1800" dirty="0">
                <a:solidFill>
                  <a:srgbClr val="475866"/>
                </a:solidFill>
                <a:latin typeface="+mn-lt"/>
                <a:ea typeface="Fira Sans Light" panose="020B0403050000020004" charset="0"/>
              </a:rPr>
              <a:t>Universal for Heat Pump or Conventional Systems</a:t>
            </a:r>
          </a:p>
          <a:p>
            <a:pPr marL="0" indent="0">
              <a:buNone/>
            </a:pPr>
            <a:endParaRPr lang="en-US" sz="400" dirty="0">
              <a:solidFill>
                <a:srgbClr val="475866"/>
              </a:solidFill>
              <a:latin typeface="+mn-lt"/>
              <a:ea typeface="Fira Sans Light" panose="020B0403050000020004" charset="0"/>
            </a:endParaRPr>
          </a:p>
          <a:p>
            <a:r>
              <a:rPr lang="en-US" sz="1600" dirty="0">
                <a:solidFill>
                  <a:srgbClr val="475866"/>
                </a:solidFill>
                <a:latin typeface="+mn-lt"/>
                <a:ea typeface="Fira Sans Light" panose="020B0403050000020004" charset="0"/>
              </a:rPr>
              <a:t>Heat Pump Stages up to 4H/2C</a:t>
            </a:r>
          </a:p>
          <a:p>
            <a:r>
              <a:rPr lang="en-US" sz="1600" dirty="0">
                <a:solidFill>
                  <a:srgbClr val="475866"/>
                </a:solidFill>
                <a:latin typeface="+mn-lt"/>
                <a:ea typeface="Fira Sans Light" panose="020B0403050000020004" charset="0"/>
              </a:rPr>
              <a:t>Multi-Stage Conventional up to 2H/2C</a:t>
            </a:r>
          </a:p>
          <a:p>
            <a:r>
              <a:rPr lang="en-US" sz="1600" dirty="0">
                <a:solidFill>
                  <a:srgbClr val="475866"/>
                </a:solidFill>
                <a:latin typeface="+mn-lt"/>
                <a:ea typeface="Fira Sans Light" panose="020B0403050000020004" charset="0"/>
              </a:rPr>
              <a:t>Single Stage Conventional – 1H/1C</a:t>
            </a:r>
          </a:p>
          <a:p>
            <a:pPr marL="0" indent="0">
              <a:lnSpc>
                <a:spcPct val="150000"/>
              </a:lnSpc>
              <a:buNone/>
            </a:pPr>
            <a:r>
              <a:rPr lang="en-US" sz="1800" dirty="0">
                <a:solidFill>
                  <a:srgbClr val="475866"/>
                </a:solidFill>
                <a:latin typeface="+mn-lt"/>
                <a:ea typeface="Fira Sans Light" panose="020B0403050000020004" charset="0"/>
              </a:rPr>
              <a:t>Terminal Designations</a:t>
            </a:r>
          </a:p>
          <a:p>
            <a:pPr marL="0" indent="0">
              <a:buNone/>
            </a:pPr>
            <a:endParaRPr lang="en-US" dirty="0">
              <a:solidFill>
                <a:srgbClr val="475866"/>
              </a:solidFill>
              <a:latin typeface="+mn-lt"/>
              <a:ea typeface="Fira Sans Light" panose="020B0403050000020004" charset="0"/>
            </a:endParaRPr>
          </a:p>
        </p:txBody>
      </p:sp>
      <p:sp>
        <p:nvSpPr>
          <p:cNvPr id="15" name="Rectangle 14">
            <a:extLst>
              <a:ext uri="{FF2B5EF4-FFF2-40B4-BE49-F238E27FC236}">
                <a16:creationId xmlns:a16="http://schemas.microsoft.com/office/drawing/2014/main" id="{51E65990-5CB0-4EC9-8115-A3648023504C}"/>
              </a:ext>
            </a:extLst>
          </p:cNvPr>
          <p:cNvSpPr/>
          <p:nvPr/>
        </p:nvSpPr>
        <p:spPr>
          <a:xfrm>
            <a:off x="3244723" y="2159129"/>
            <a:ext cx="842688" cy="258828"/>
          </a:xfrm>
          <a:prstGeom prst="rect">
            <a:avLst/>
          </a:prstGeom>
          <a:noFill/>
          <a:ln w="28575" cap="flat" cmpd="sng" algn="ctr">
            <a:solidFill>
              <a:srgbClr val="64B1BB"/>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ea typeface="Fira Sans Light" panose="020B0403050000020004" charset="0"/>
            </a:endParaRPr>
          </a:p>
        </p:txBody>
      </p:sp>
      <p:cxnSp>
        <p:nvCxnSpPr>
          <p:cNvPr id="16" name="Straight Connector 15">
            <a:extLst>
              <a:ext uri="{FF2B5EF4-FFF2-40B4-BE49-F238E27FC236}">
                <a16:creationId xmlns:a16="http://schemas.microsoft.com/office/drawing/2014/main" id="{D5F7FFBF-380F-4935-9C78-2C56D321F740}"/>
              </a:ext>
            </a:extLst>
          </p:cNvPr>
          <p:cNvCxnSpPr>
            <a:cxnSpLocks/>
            <a:stCxn id="15" idx="3"/>
          </p:cNvCxnSpPr>
          <p:nvPr/>
        </p:nvCxnSpPr>
        <p:spPr bwMode="auto">
          <a:xfrm flipV="1">
            <a:off x="4087411" y="1611087"/>
            <a:ext cx="846261" cy="677456"/>
          </a:xfrm>
          <a:prstGeom prst="line">
            <a:avLst/>
          </a:prstGeom>
          <a:solidFill>
            <a:schemeClr val="accent1"/>
          </a:solidFill>
          <a:ln w="28575" cap="flat" cmpd="sng" algn="ctr">
            <a:solidFill>
              <a:srgbClr val="64B1BB"/>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F482E6BD-6F61-4FA3-8080-D5B2C894AE6A}"/>
              </a:ext>
            </a:extLst>
          </p:cNvPr>
          <p:cNvSpPr txBox="1"/>
          <p:nvPr/>
        </p:nvSpPr>
        <p:spPr>
          <a:xfrm>
            <a:off x="406521" y="4450661"/>
            <a:ext cx="8059060" cy="338554"/>
          </a:xfrm>
          <a:prstGeom prst="rect">
            <a:avLst/>
          </a:prstGeom>
          <a:noFill/>
        </p:spPr>
        <p:txBody>
          <a:bodyPr wrap="square" rtlCol="0">
            <a:spAutoFit/>
          </a:bodyPr>
          <a:lstStyle/>
          <a:p>
            <a:r>
              <a:rPr lang="en-US" sz="1600" dirty="0">
                <a:solidFill>
                  <a:srgbClr val="475866"/>
                </a:solidFill>
                <a:ea typeface="Fira Sans Light" panose="020B0403050000020004" charset="0"/>
              </a:rPr>
              <a:t>To verify thermostat features, look at the side panel of the box.</a:t>
            </a:r>
          </a:p>
        </p:txBody>
      </p:sp>
      <p:graphicFrame>
        <p:nvGraphicFramePr>
          <p:cNvPr id="65" name="Table 10">
            <a:extLst>
              <a:ext uri="{FF2B5EF4-FFF2-40B4-BE49-F238E27FC236}">
                <a16:creationId xmlns:a16="http://schemas.microsoft.com/office/drawing/2014/main" id="{496022AE-BD8E-44DD-A347-6B7A40011D50}"/>
              </a:ext>
            </a:extLst>
          </p:cNvPr>
          <p:cNvGraphicFramePr>
            <a:graphicFrameLocks noGrp="1"/>
          </p:cNvGraphicFramePr>
          <p:nvPr>
            <p:extLst>
              <p:ext uri="{D42A27DB-BD31-4B8C-83A1-F6EECF244321}">
                <p14:modId xmlns:p14="http://schemas.microsoft.com/office/powerpoint/2010/main" val="4076484064"/>
              </p:ext>
            </p:extLst>
          </p:nvPr>
        </p:nvGraphicFramePr>
        <p:xfrm>
          <a:off x="495300" y="4819091"/>
          <a:ext cx="8254490" cy="1823789"/>
        </p:xfrm>
        <a:graphic>
          <a:graphicData uri="http://schemas.openxmlformats.org/drawingml/2006/table">
            <a:tbl>
              <a:tblPr firstRow="1" bandRow="1">
                <a:tableStyleId>{5C22544A-7EE6-4342-B048-85BDC9FD1C3A}</a:tableStyleId>
              </a:tblPr>
              <a:tblGrid>
                <a:gridCol w="879631">
                  <a:extLst>
                    <a:ext uri="{9D8B030D-6E8A-4147-A177-3AD203B41FA5}">
                      <a16:colId xmlns:a16="http://schemas.microsoft.com/office/drawing/2014/main" val="2914160956"/>
                    </a:ext>
                  </a:extLst>
                </a:gridCol>
                <a:gridCol w="326041">
                  <a:extLst>
                    <a:ext uri="{9D8B030D-6E8A-4147-A177-3AD203B41FA5}">
                      <a16:colId xmlns:a16="http://schemas.microsoft.com/office/drawing/2014/main" val="1692700405"/>
                    </a:ext>
                  </a:extLst>
                </a:gridCol>
                <a:gridCol w="307927">
                  <a:extLst>
                    <a:ext uri="{9D8B030D-6E8A-4147-A177-3AD203B41FA5}">
                      <a16:colId xmlns:a16="http://schemas.microsoft.com/office/drawing/2014/main" val="3862385082"/>
                    </a:ext>
                  </a:extLst>
                </a:gridCol>
                <a:gridCol w="289814">
                  <a:extLst>
                    <a:ext uri="{9D8B030D-6E8A-4147-A177-3AD203B41FA5}">
                      <a16:colId xmlns:a16="http://schemas.microsoft.com/office/drawing/2014/main" val="3956220658"/>
                    </a:ext>
                  </a:extLst>
                </a:gridCol>
                <a:gridCol w="452835">
                  <a:extLst>
                    <a:ext uri="{9D8B030D-6E8A-4147-A177-3AD203B41FA5}">
                      <a16:colId xmlns:a16="http://schemas.microsoft.com/office/drawing/2014/main" val="3388652892"/>
                    </a:ext>
                  </a:extLst>
                </a:gridCol>
                <a:gridCol w="341209">
                  <a:extLst>
                    <a:ext uri="{9D8B030D-6E8A-4147-A177-3AD203B41FA5}">
                      <a16:colId xmlns:a16="http://schemas.microsoft.com/office/drawing/2014/main" val="2741464791"/>
                    </a:ext>
                  </a:extLst>
                </a:gridCol>
                <a:gridCol w="286557">
                  <a:extLst>
                    <a:ext uri="{9D8B030D-6E8A-4147-A177-3AD203B41FA5}">
                      <a16:colId xmlns:a16="http://schemas.microsoft.com/office/drawing/2014/main" val="704065990"/>
                    </a:ext>
                  </a:extLst>
                </a:gridCol>
                <a:gridCol w="295241">
                  <a:extLst>
                    <a:ext uri="{9D8B030D-6E8A-4147-A177-3AD203B41FA5}">
                      <a16:colId xmlns:a16="http://schemas.microsoft.com/office/drawing/2014/main" val="2939765777"/>
                    </a:ext>
                  </a:extLst>
                </a:gridCol>
                <a:gridCol w="312606">
                  <a:extLst>
                    <a:ext uri="{9D8B030D-6E8A-4147-A177-3AD203B41FA5}">
                      <a16:colId xmlns:a16="http://schemas.microsoft.com/office/drawing/2014/main" val="2843143968"/>
                    </a:ext>
                  </a:extLst>
                </a:gridCol>
                <a:gridCol w="321290">
                  <a:extLst>
                    <a:ext uri="{9D8B030D-6E8A-4147-A177-3AD203B41FA5}">
                      <a16:colId xmlns:a16="http://schemas.microsoft.com/office/drawing/2014/main" val="763978119"/>
                    </a:ext>
                  </a:extLst>
                </a:gridCol>
                <a:gridCol w="303923">
                  <a:extLst>
                    <a:ext uri="{9D8B030D-6E8A-4147-A177-3AD203B41FA5}">
                      <a16:colId xmlns:a16="http://schemas.microsoft.com/office/drawing/2014/main" val="2910658496"/>
                    </a:ext>
                  </a:extLst>
                </a:gridCol>
                <a:gridCol w="312607">
                  <a:extLst>
                    <a:ext uri="{9D8B030D-6E8A-4147-A177-3AD203B41FA5}">
                      <a16:colId xmlns:a16="http://schemas.microsoft.com/office/drawing/2014/main" val="471954470"/>
                    </a:ext>
                  </a:extLst>
                </a:gridCol>
                <a:gridCol w="321290">
                  <a:extLst>
                    <a:ext uri="{9D8B030D-6E8A-4147-A177-3AD203B41FA5}">
                      <a16:colId xmlns:a16="http://schemas.microsoft.com/office/drawing/2014/main" val="3078987668"/>
                    </a:ext>
                  </a:extLst>
                </a:gridCol>
                <a:gridCol w="303923">
                  <a:extLst>
                    <a:ext uri="{9D8B030D-6E8A-4147-A177-3AD203B41FA5}">
                      <a16:colId xmlns:a16="http://schemas.microsoft.com/office/drawing/2014/main" val="291256882"/>
                    </a:ext>
                  </a:extLst>
                </a:gridCol>
                <a:gridCol w="321290">
                  <a:extLst>
                    <a:ext uri="{9D8B030D-6E8A-4147-A177-3AD203B41FA5}">
                      <a16:colId xmlns:a16="http://schemas.microsoft.com/office/drawing/2014/main" val="2469852264"/>
                    </a:ext>
                  </a:extLst>
                </a:gridCol>
                <a:gridCol w="312607">
                  <a:extLst>
                    <a:ext uri="{9D8B030D-6E8A-4147-A177-3AD203B41FA5}">
                      <a16:colId xmlns:a16="http://schemas.microsoft.com/office/drawing/2014/main" val="1061994696"/>
                    </a:ext>
                  </a:extLst>
                </a:gridCol>
                <a:gridCol w="312606">
                  <a:extLst>
                    <a:ext uri="{9D8B030D-6E8A-4147-A177-3AD203B41FA5}">
                      <a16:colId xmlns:a16="http://schemas.microsoft.com/office/drawing/2014/main" val="80450230"/>
                    </a:ext>
                  </a:extLst>
                </a:gridCol>
                <a:gridCol w="295241">
                  <a:extLst>
                    <a:ext uri="{9D8B030D-6E8A-4147-A177-3AD203B41FA5}">
                      <a16:colId xmlns:a16="http://schemas.microsoft.com/office/drawing/2014/main" val="3630495564"/>
                    </a:ext>
                  </a:extLst>
                </a:gridCol>
                <a:gridCol w="303923">
                  <a:extLst>
                    <a:ext uri="{9D8B030D-6E8A-4147-A177-3AD203B41FA5}">
                      <a16:colId xmlns:a16="http://schemas.microsoft.com/office/drawing/2014/main" val="3907371584"/>
                    </a:ext>
                  </a:extLst>
                </a:gridCol>
                <a:gridCol w="338657">
                  <a:extLst>
                    <a:ext uri="{9D8B030D-6E8A-4147-A177-3AD203B41FA5}">
                      <a16:colId xmlns:a16="http://schemas.microsoft.com/office/drawing/2014/main" val="3895177972"/>
                    </a:ext>
                  </a:extLst>
                </a:gridCol>
                <a:gridCol w="303923">
                  <a:extLst>
                    <a:ext uri="{9D8B030D-6E8A-4147-A177-3AD203B41FA5}">
                      <a16:colId xmlns:a16="http://schemas.microsoft.com/office/drawing/2014/main" val="1567206795"/>
                    </a:ext>
                  </a:extLst>
                </a:gridCol>
                <a:gridCol w="303923">
                  <a:extLst>
                    <a:ext uri="{9D8B030D-6E8A-4147-A177-3AD203B41FA5}">
                      <a16:colId xmlns:a16="http://schemas.microsoft.com/office/drawing/2014/main" val="2214735125"/>
                    </a:ext>
                  </a:extLst>
                </a:gridCol>
                <a:gridCol w="353713">
                  <a:extLst>
                    <a:ext uri="{9D8B030D-6E8A-4147-A177-3AD203B41FA5}">
                      <a16:colId xmlns:a16="http://schemas.microsoft.com/office/drawing/2014/main" val="1783544812"/>
                    </a:ext>
                  </a:extLst>
                </a:gridCol>
                <a:gridCol w="353713">
                  <a:extLst>
                    <a:ext uri="{9D8B030D-6E8A-4147-A177-3AD203B41FA5}">
                      <a16:colId xmlns:a16="http://schemas.microsoft.com/office/drawing/2014/main" val="4151566293"/>
                    </a:ext>
                  </a:extLst>
                </a:gridCol>
              </a:tblGrid>
              <a:tr h="384266">
                <a:tc>
                  <a:txBody>
                    <a:bodyPr/>
                    <a:lstStyle/>
                    <a:p>
                      <a:pPr algn="ctr"/>
                      <a:r>
                        <a:rPr lang="en-US" sz="800" b="0" dirty="0"/>
                        <a:t>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gridSpan="3">
                  <a:txBody>
                    <a:bodyPr/>
                    <a:lstStyle/>
                    <a:p>
                      <a:pPr algn="ctr"/>
                      <a:r>
                        <a:rPr lang="en-US" sz="800" b="0" dirty="0"/>
                        <a:t>Program</a:t>
                      </a:r>
                    </a:p>
                    <a:p>
                      <a:pPr algn="ctr"/>
                      <a:r>
                        <a:rPr lang="en-US" sz="800" b="0" dirty="0"/>
                        <a:t>Options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gridSpan="2">
                  <a:txBody>
                    <a:bodyPr/>
                    <a:lstStyle/>
                    <a:p>
                      <a:pPr algn="ctr"/>
                      <a:r>
                        <a:rPr lang="en-US" sz="800" b="0" dirty="0"/>
                        <a:t>Max Stages</a:t>
                      </a:r>
                    </a:p>
                    <a:p>
                      <a:pPr algn="ctr"/>
                      <a:r>
                        <a:rPr lang="en-US" sz="800" b="0" dirty="0"/>
                        <a:t>Heat/Cool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gridSpan="4">
                  <a:txBody>
                    <a:bodyPr/>
                    <a:lstStyle/>
                    <a:p>
                      <a:pPr algn="ctr"/>
                      <a:r>
                        <a:rPr lang="en-US" sz="800" b="0" dirty="0"/>
                        <a:t>Applications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r>
                        <a:rPr lang="en-US" sz="800" b="0" dirty="0"/>
                        <a:t>Power</a:t>
                      </a:r>
                    </a:p>
                    <a:p>
                      <a:pPr algn="ctr"/>
                      <a:r>
                        <a:rPr lang="en-US" sz="800" b="0" dirty="0"/>
                        <a:t>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gridSpan="6">
                  <a:txBody>
                    <a:bodyPr/>
                    <a:lstStyle/>
                    <a:p>
                      <a:pPr algn="ctr"/>
                      <a:r>
                        <a:rPr lang="en-US" sz="800" b="0" dirty="0"/>
                        <a:t>Selectable Performance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800" b="0" dirty="0"/>
                        <a:t>Comfort &amp; Convenience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800" b="0" dirty="0"/>
                    </a:p>
                  </a:txBody>
                  <a:tcPr anchor="ctr"/>
                </a:tc>
                <a:extLst>
                  <a:ext uri="{0D108BD9-81ED-4DB2-BD59-A6C34878D82A}">
                    <a16:rowId xmlns:a16="http://schemas.microsoft.com/office/drawing/2014/main" val="4130217013"/>
                  </a:ext>
                </a:extLst>
              </a:tr>
              <a:tr h="1132114">
                <a:tc>
                  <a:txBody>
                    <a:bodyPr/>
                    <a:lstStyle/>
                    <a:p>
                      <a:pPr algn="ctr"/>
                      <a:r>
                        <a:rPr lang="en-US" sz="800" dirty="0">
                          <a:solidFill>
                            <a:srgbClr val="475866"/>
                          </a:solidFill>
                        </a:rPr>
                        <a:t>Model</a:t>
                      </a:r>
                    </a:p>
                    <a:p>
                      <a:pPr algn="ctr"/>
                      <a:r>
                        <a:rPr lang="en-US" sz="800" dirty="0">
                          <a:solidFill>
                            <a:srgbClr val="475866"/>
                          </a:solidFill>
                        </a:rPr>
                        <a:t>Number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extLst>
                  <a:ext uri="{0D108BD9-81ED-4DB2-BD59-A6C34878D82A}">
                    <a16:rowId xmlns:a16="http://schemas.microsoft.com/office/drawing/2014/main" val="1896647263"/>
                  </a:ext>
                </a:extLst>
              </a:tr>
              <a:tr h="307409">
                <a:tc>
                  <a:txBody>
                    <a:bodyPr/>
                    <a:lstStyle/>
                    <a:p>
                      <a:pPr algn="ctr"/>
                      <a:r>
                        <a:rPr lang="en-US" sz="800" dirty="0">
                          <a:solidFill>
                            <a:srgbClr val="475866"/>
                          </a:solidFill>
                        </a:rPr>
                        <a:t>1F87U-42WF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800" dirty="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800" dirty="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800" dirty="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800" dirty="0">
                          <a:solidFill>
                            <a:srgbClr val="475866"/>
                          </a:solidFil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800" dirty="0">
                          <a:solidFill>
                            <a:srgbClr val="475866"/>
                          </a:solidFill>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5585588"/>
                  </a:ext>
                </a:extLst>
              </a:tr>
            </a:tbl>
          </a:graphicData>
        </a:graphic>
      </p:graphicFrame>
      <p:grpSp>
        <p:nvGrpSpPr>
          <p:cNvPr id="66" name="Group 65">
            <a:extLst>
              <a:ext uri="{FF2B5EF4-FFF2-40B4-BE49-F238E27FC236}">
                <a16:creationId xmlns:a16="http://schemas.microsoft.com/office/drawing/2014/main" id="{87EB11E2-BC84-4D4F-A698-8A8E3B46D48E}"/>
              </a:ext>
            </a:extLst>
          </p:cNvPr>
          <p:cNvGrpSpPr/>
          <p:nvPr/>
        </p:nvGrpSpPr>
        <p:grpSpPr>
          <a:xfrm>
            <a:off x="1363391" y="5040299"/>
            <a:ext cx="7311720" cy="1512411"/>
            <a:chOff x="1363393" y="5040185"/>
            <a:chExt cx="7311720" cy="1512411"/>
          </a:xfrm>
        </p:grpSpPr>
        <p:grpSp>
          <p:nvGrpSpPr>
            <p:cNvPr id="67" name="Group 66">
              <a:extLst>
                <a:ext uri="{FF2B5EF4-FFF2-40B4-BE49-F238E27FC236}">
                  <a16:creationId xmlns:a16="http://schemas.microsoft.com/office/drawing/2014/main" id="{50A89042-3CC1-41F8-A7DC-C14174CD4238}"/>
                </a:ext>
              </a:extLst>
            </p:cNvPr>
            <p:cNvGrpSpPr/>
            <p:nvPr/>
          </p:nvGrpSpPr>
          <p:grpSpPr>
            <a:xfrm>
              <a:off x="1363393" y="5040185"/>
              <a:ext cx="7311720" cy="1484968"/>
              <a:chOff x="1363393" y="5040185"/>
              <a:chExt cx="7311720" cy="1484968"/>
            </a:xfrm>
          </p:grpSpPr>
          <p:sp>
            <p:nvSpPr>
              <p:cNvPr id="85" name="TextBox 84">
                <a:extLst>
                  <a:ext uri="{FF2B5EF4-FFF2-40B4-BE49-F238E27FC236}">
                    <a16:creationId xmlns:a16="http://schemas.microsoft.com/office/drawing/2014/main" id="{02E21B52-CCBE-4623-91F6-412C4CE8A277}"/>
                  </a:ext>
                </a:extLst>
              </p:cNvPr>
              <p:cNvSpPr txBox="1"/>
              <p:nvPr/>
            </p:nvSpPr>
            <p:spPr bwMode="auto">
              <a:xfrm rot="16200000">
                <a:off x="815551" y="5619863"/>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WiFi-Control/</a:t>
                </a:r>
              </a:p>
              <a:p>
                <a:pPr algn="ctr" eaLnBrk="0" hangingPunct="0">
                  <a:lnSpc>
                    <a:spcPct val="105000"/>
                  </a:lnSpc>
                </a:pPr>
                <a:r>
                  <a:rPr lang="en-US" sz="800" dirty="0">
                    <a:solidFill>
                      <a:srgbClr val="475866"/>
                    </a:solidFill>
                    <a:ea typeface="Fira Sans Light" panose="020B0403050000020004" charset="0"/>
                  </a:rPr>
                  <a:t>Smart Home Qualified</a:t>
                </a:r>
              </a:p>
            </p:txBody>
          </p:sp>
          <p:sp>
            <p:nvSpPr>
              <p:cNvPr id="86" name="TextBox 85">
                <a:extLst>
                  <a:ext uri="{FF2B5EF4-FFF2-40B4-BE49-F238E27FC236}">
                    <a16:creationId xmlns:a16="http://schemas.microsoft.com/office/drawing/2014/main" id="{5FD8710E-2F2B-4FDC-8888-9DA1A984CF5E}"/>
                  </a:ext>
                </a:extLst>
              </p:cNvPr>
              <p:cNvSpPr txBox="1"/>
              <p:nvPr/>
            </p:nvSpPr>
            <p:spPr bwMode="auto">
              <a:xfrm rot="16200000">
                <a:off x="1133789"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7 Day</a:t>
                </a:r>
              </a:p>
            </p:txBody>
          </p:sp>
          <p:sp>
            <p:nvSpPr>
              <p:cNvPr id="87" name="TextBox 86">
                <a:extLst>
                  <a:ext uri="{FF2B5EF4-FFF2-40B4-BE49-F238E27FC236}">
                    <a16:creationId xmlns:a16="http://schemas.microsoft.com/office/drawing/2014/main" id="{554F122C-C1E7-4049-937E-EAD49A0BFA44}"/>
                  </a:ext>
                </a:extLst>
              </p:cNvPr>
              <p:cNvSpPr txBox="1"/>
              <p:nvPr/>
            </p:nvSpPr>
            <p:spPr bwMode="auto">
              <a:xfrm rot="16200000">
                <a:off x="1431104"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Non-Programmable</a:t>
                </a:r>
              </a:p>
            </p:txBody>
          </p:sp>
          <p:sp>
            <p:nvSpPr>
              <p:cNvPr id="88" name="TextBox 87">
                <a:extLst>
                  <a:ext uri="{FF2B5EF4-FFF2-40B4-BE49-F238E27FC236}">
                    <a16:creationId xmlns:a16="http://schemas.microsoft.com/office/drawing/2014/main" id="{D13780D0-3CFE-4B61-8924-3C96CB99C3C5}"/>
                  </a:ext>
                </a:extLst>
              </p:cNvPr>
              <p:cNvSpPr txBox="1"/>
              <p:nvPr/>
            </p:nvSpPr>
            <p:spPr bwMode="auto">
              <a:xfrm rot="16200000">
                <a:off x="7846168" y="5696202"/>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Permanent Memory</a:t>
                </a:r>
              </a:p>
            </p:txBody>
          </p:sp>
          <p:sp>
            <p:nvSpPr>
              <p:cNvPr id="89" name="TextBox 88">
                <a:extLst>
                  <a:ext uri="{FF2B5EF4-FFF2-40B4-BE49-F238E27FC236}">
                    <a16:creationId xmlns:a16="http://schemas.microsoft.com/office/drawing/2014/main" id="{F9C9CFF9-67EA-4207-BEA5-F28A42264DB4}"/>
                  </a:ext>
                </a:extLst>
              </p:cNvPr>
              <p:cNvSpPr txBox="1"/>
              <p:nvPr/>
            </p:nvSpPr>
            <p:spPr bwMode="auto">
              <a:xfrm rot="16200000">
                <a:off x="1824211" y="5696208"/>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Conventional</a:t>
                </a:r>
              </a:p>
            </p:txBody>
          </p:sp>
          <p:sp>
            <p:nvSpPr>
              <p:cNvPr id="90" name="TextBox 89">
                <a:extLst>
                  <a:ext uri="{FF2B5EF4-FFF2-40B4-BE49-F238E27FC236}">
                    <a16:creationId xmlns:a16="http://schemas.microsoft.com/office/drawing/2014/main" id="{AA56A535-8039-402A-BE08-16F7C2A8E88A}"/>
                  </a:ext>
                </a:extLst>
              </p:cNvPr>
              <p:cNvSpPr txBox="1"/>
              <p:nvPr/>
            </p:nvSpPr>
            <p:spPr bwMode="auto">
              <a:xfrm rot="16200000">
                <a:off x="2209284"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Heat Pump</a:t>
                </a:r>
              </a:p>
            </p:txBody>
          </p:sp>
          <p:sp>
            <p:nvSpPr>
              <p:cNvPr id="91" name="TextBox 90">
                <a:extLst>
                  <a:ext uri="{FF2B5EF4-FFF2-40B4-BE49-F238E27FC236}">
                    <a16:creationId xmlns:a16="http://schemas.microsoft.com/office/drawing/2014/main" id="{2A747EDB-0F55-4629-A840-B2222F4ED6A7}"/>
                  </a:ext>
                </a:extLst>
              </p:cNvPr>
              <p:cNvSpPr txBox="1"/>
              <p:nvPr/>
            </p:nvSpPr>
            <p:spPr bwMode="auto">
              <a:xfrm rot="16200000">
                <a:off x="2524015"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Gas/Oil/Electric</a:t>
                </a:r>
              </a:p>
            </p:txBody>
          </p:sp>
          <p:sp>
            <p:nvSpPr>
              <p:cNvPr id="92" name="TextBox 91">
                <a:extLst>
                  <a:ext uri="{FF2B5EF4-FFF2-40B4-BE49-F238E27FC236}">
                    <a16:creationId xmlns:a16="http://schemas.microsoft.com/office/drawing/2014/main" id="{735A2C85-B620-4023-AF49-E01204E510B4}"/>
                  </a:ext>
                </a:extLst>
              </p:cNvPr>
              <p:cNvSpPr txBox="1"/>
              <p:nvPr/>
            </p:nvSpPr>
            <p:spPr bwMode="auto">
              <a:xfrm rot="16200000">
                <a:off x="2812619" y="5621787"/>
                <a:ext cx="1441420" cy="341888"/>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3 Wire Zone</a:t>
                </a:r>
                <a:br>
                  <a:rPr lang="en-US" sz="800" dirty="0">
                    <a:solidFill>
                      <a:srgbClr val="475866"/>
                    </a:solidFill>
                    <a:ea typeface="Fira Sans Light" panose="020B0403050000020004" charset="0"/>
                  </a:rPr>
                </a:br>
                <a:r>
                  <a:rPr lang="en-US" sz="800" dirty="0">
                    <a:solidFill>
                      <a:srgbClr val="475866"/>
                    </a:solidFill>
                    <a:ea typeface="Fira Sans Light" panose="020B0403050000020004" charset="0"/>
                  </a:rPr>
                  <a:t>(c-wire required)</a:t>
                </a:r>
              </a:p>
            </p:txBody>
          </p:sp>
          <p:sp>
            <p:nvSpPr>
              <p:cNvPr id="93" name="TextBox 92">
                <a:extLst>
                  <a:ext uri="{FF2B5EF4-FFF2-40B4-BE49-F238E27FC236}">
                    <a16:creationId xmlns:a16="http://schemas.microsoft.com/office/drawing/2014/main" id="{8DF0780E-DD6E-426A-A414-2C0A1046FBCC}"/>
                  </a:ext>
                </a:extLst>
              </p:cNvPr>
              <p:cNvSpPr txBox="1"/>
              <p:nvPr/>
            </p:nvSpPr>
            <p:spPr bwMode="auto">
              <a:xfrm rot="16200000">
                <a:off x="3118640" y="5684495"/>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err="1">
                    <a:solidFill>
                      <a:srgbClr val="475866"/>
                    </a:solidFill>
                    <a:ea typeface="Fira Sans Light" panose="020B0403050000020004" charset="0"/>
                  </a:rPr>
                  <a:t>Multivolt</a:t>
                </a:r>
                <a:endParaRPr lang="en-US" sz="800" dirty="0">
                  <a:solidFill>
                    <a:srgbClr val="475866"/>
                  </a:solidFill>
                  <a:ea typeface="Fira Sans Light" panose="020B0403050000020004" charset="0"/>
                </a:endParaRPr>
              </a:p>
            </p:txBody>
          </p:sp>
          <p:sp>
            <p:nvSpPr>
              <p:cNvPr id="94" name="TextBox 93">
                <a:extLst>
                  <a:ext uri="{FF2B5EF4-FFF2-40B4-BE49-F238E27FC236}">
                    <a16:creationId xmlns:a16="http://schemas.microsoft.com/office/drawing/2014/main" id="{A981A7F6-B090-4C75-AD51-8D477A49BE54}"/>
                  </a:ext>
                </a:extLst>
              </p:cNvPr>
              <p:cNvSpPr txBox="1"/>
              <p:nvPr/>
            </p:nvSpPr>
            <p:spPr bwMode="auto">
              <a:xfrm rot="16200000">
                <a:off x="3426551" y="5687039"/>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PTAC Compatible</a:t>
                </a:r>
              </a:p>
            </p:txBody>
          </p:sp>
          <p:sp>
            <p:nvSpPr>
              <p:cNvPr id="95" name="TextBox 94">
                <a:extLst>
                  <a:ext uri="{FF2B5EF4-FFF2-40B4-BE49-F238E27FC236}">
                    <a16:creationId xmlns:a16="http://schemas.microsoft.com/office/drawing/2014/main" id="{BF0910AA-48B3-43F4-A3FF-F13C7EFD23F0}"/>
                  </a:ext>
                </a:extLst>
              </p:cNvPr>
              <p:cNvSpPr txBox="1"/>
              <p:nvPr/>
            </p:nvSpPr>
            <p:spPr bwMode="auto">
              <a:xfrm rot="16200000">
                <a:off x="3739229" y="569620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Battery</a:t>
                </a:r>
              </a:p>
            </p:txBody>
          </p:sp>
          <p:sp>
            <p:nvSpPr>
              <p:cNvPr id="96" name="TextBox 95">
                <a:extLst>
                  <a:ext uri="{FF2B5EF4-FFF2-40B4-BE49-F238E27FC236}">
                    <a16:creationId xmlns:a16="http://schemas.microsoft.com/office/drawing/2014/main" id="{686A3577-FD58-4045-95D2-B14083A24062}"/>
                  </a:ext>
                </a:extLst>
              </p:cNvPr>
              <p:cNvSpPr txBox="1"/>
              <p:nvPr/>
            </p:nvSpPr>
            <p:spPr bwMode="auto">
              <a:xfrm rot="16200000">
                <a:off x="4043198" y="568449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Hardwired (24V)</a:t>
                </a:r>
              </a:p>
            </p:txBody>
          </p:sp>
          <p:sp>
            <p:nvSpPr>
              <p:cNvPr id="97" name="TextBox 96">
                <a:extLst>
                  <a:ext uri="{FF2B5EF4-FFF2-40B4-BE49-F238E27FC236}">
                    <a16:creationId xmlns:a16="http://schemas.microsoft.com/office/drawing/2014/main" id="{F210AF79-5DC9-45B0-9E9B-E7D1A6BD6991}"/>
                  </a:ext>
                </a:extLst>
              </p:cNvPr>
              <p:cNvSpPr txBox="1"/>
              <p:nvPr/>
            </p:nvSpPr>
            <p:spPr bwMode="auto">
              <a:xfrm rot="16200000">
                <a:off x="4364078" y="5652660"/>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Auto Changeover</a:t>
                </a:r>
              </a:p>
            </p:txBody>
          </p:sp>
          <p:sp>
            <p:nvSpPr>
              <p:cNvPr id="98" name="TextBox 97">
                <a:extLst>
                  <a:ext uri="{FF2B5EF4-FFF2-40B4-BE49-F238E27FC236}">
                    <a16:creationId xmlns:a16="http://schemas.microsoft.com/office/drawing/2014/main" id="{DEC4AFAC-E6FF-4D0E-8B81-00729FAD1410}"/>
                  </a:ext>
                </a:extLst>
              </p:cNvPr>
              <p:cNvSpPr txBox="1"/>
              <p:nvPr/>
            </p:nvSpPr>
            <p:spPr bwMode="auto">
              <a:xfrm rot="16200000">
                <a:off x="4675702" y="5684493"/>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Circulating Fan</a:t>
                </a:r>
              </a:p>
            </p:txBody>
          </p:sp>
          <p:sp>
            <p:nvSpPr>
              <p:cNvPr id="99" name="TextBox 98">
                <a:extLst>
                  <a:ext uri="{FF2B5EF4-FFF2-40B4-BE49-F238E27FC236}">
                    <a16:creationId xmlns:a16="http://schemas.microsoft.com/office/drawing/2014/main" id="{EAD657E5-3E53-4458-8866-0B9D3DF9058F}"/>
                  </a:ext>
                </a:extLst>
              </p:cNvPr>
              <p:cNvSpPr txBox="1"/>
              <p:nvPr/>
            </p:nvSpPr>
            <p:spPr bwMode="auto">
              <a:xfrm rot="16200000">
                <a:off x="4985452" y="5619860"/>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EMR/Early</a:t>
                </a:r>
              </a:p>
              <a:p>
                <a:pPr algn="ctr" eaLnBrk="0" hangingPunct="0">
                  <a:lnSpc>
                    <a:spcPct val="105000"/>
                  </a:lnSpc>
                </a:pPr>
                <a:r>
                  <a:rPr lang="en-US" sz="800" dirty="0">
                    <a:solidFill>
                      <a:srgbClr val="475866"/>
                    </a:solidFill>
                    <a:ea typeface="Fira Sans Light" panose="020B0403050000020004" charset="0"/>
                  </a:rPr>
                  <a:t>Start Program</a:t>
                </a:r>
              </a:p>
            </p:txBody>
          </p:sp>
          <p:sp>
            <p:nvSpPr>
              <p:cNvPr id="100" name="TextBox 99">
                <a:extLst>
                  <a:ext uri="{FF2B5EF4-FFF2-40B4-BE49-F238E27FC236}">
                    <a16:creationId xmlns:a16="http://schemas.microsoft.com/office/drawing/2014/main" id="{B00B4735-FC4D-4B58-A929-91270F16DD1F}"/>
                  </a:ext>
                </a:extLst>
              </p:cNvPr>
              <p:cNvSpPr txBox="1"/>
              <p:nvPr/>
            </p:nvSpPr>
            <p:spPr bwMode="auto">
              <a:xfrm rot="16200000">
                <a:off x="5309693" y="5696205"/>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Humidity Control</a:t>
                </a:r>
              </a:p>
            </p:txBody>
          </p:sp>
          <p:sp>
            <p:nvSpPr>
              <p:cNvPr id="101" name="TextBox 100">
                <a:extLst>
                  <a:ext uri="{FF2B5EF4-FFF2-40B4-BE49-F238E27FC236}">
                    <a16:creationId xmlns:a16="http://schemas.microsoft.com/office/drawing/2014/main" id="{3A487B52-C3FA-4CA6-8D0B-0E783CE89F6D}"/>
                  </a:ext>
                </a:extLst>
              </p:cNvPr>
              <p:cNvSpPr txBox="1"/>
              <p:nvPr/>
            </p:nvSpPr>
            <p:spPr bwMode="auto">
              <a:xfrm rot="16200000">
                <a:off x="5621864" y="569620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Dual Fuel Control</a:t>
                </a:r>
              </a:p>
            </p:txBody>
          </p:sp>
          <p:sp>
            <p:nvSpPr>
              <p:cNvPr id="102" name="TextBox 101">
                <a:extLst>
                  <a:ext uri="{FF2B5EF4-FFF2-40B4-BE49-F238E27FC236}">
                    <a16:creationId xmlns:a16="http://schemas.microsoft.com/office/drawing/2014/main" id="{8D4E5D8F-C02F-4262-99BC-E6498ED7CADD}"/>
                  </a:ext>
                </a:extLst>
              </p:cNvPr>
              <p:cNvSpPr txBox="1"/>
              <p:nvPr/>
            </p:nvSpPr>
            <p:spPr bwMode="auto">
              <a:xfrm rot="16200000">
                <a:off x="5928855" y="5690497"/>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Remote Sensor</a:t>
                </a:r>
              </a:p>
            </p:txBody>
          </p:sp>
          <p:sp>
            <p:nvSpPr>
              <p:cNvPr id="103" name="TextBox 102">
                <a:extLst>
                  <a:ext uri="{FF2B5EF4-FFF2-40B4-BE49-F238E27FC236}">
                    <a16:creationId xmlns:a16="http://schemas.microsoft.com/office/drawing/2014/main" id="{822AAF46-D6AC-4C7D-B58F-EC0B20F1C107}"/>
                  </a:ext>
                </a:extLst>
              </p:cNvPr>
              <p:cNvSpPr txBox="1"/>
              <p:nvPr/>
            </p:nvSpPr>
            <p:spPr bwMode="auto">
              <a:xfrm rot="16200000">
                <a:off x="6228142" y="5614153"/>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Filter Change</a:t>
                </a:r>
              </a:p>
              <a:p>
                <a:pPr algn="ctr" eaLnBrk="0" hangingPunct="0">
                  <a:lnSpc>
                    <a:spcPct val="105000"/>
                  </a:lnSpc>
                </a:pPr>
                <a:r>
                  <a:rPr lang="en-US" sz="800" dirty="0">
                    <a:solidFill>
                      <a:srgbClr val="475866"/>
                    </a:solidFill>
                    <a:ea typeface="Fira Sans Light" panose="020B0403050000020004" charset="0"/>
                  </a:rPr>
                  <a:t> Reminder</a:t>
                </a:r>
              </a:p>
            </p:txBody>
          </p:sp>
          <p:sp>
            <p:nvSpPr>
              <p:cNvPr id="104" name="TextBox 103">
                <a:extLst>
                  <a:ext uri="{FF2B5EF4-FFF2-40B4-BE49-F238E27FC236}">
                    <a16:creationId xmlns:a16="http://schemas.microsoft.com/office/drawing/2014/main" id="{73A4E893-7B93-4150-B0AB-CB768E09C1E0}"/>
                  </a:ext>
                </a:extLst>
              </p:cNvPr>
              <p:cNvSpPr txBox="1"/>
              <p:nvPr/>
            </p:nvSpPr>
            <p:spPr bwMode="auto">
              <a:xfrm rot="16200000">
                <a:off x="6543841" y="568133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Auto DST Adjust</a:t>
                </a:r>
              </a:p>
            </p:txBody>
          </p:sp>
          <p:sp>
            <p:nvSpPr>
              <p:cNvPr id="105" name="TextBox 104">
                <a:extLst>
                  <a:ext uri="{FF2B5EF4-FFF2-40B4-BE49-F238E27FC236}">
                    <a16:creationId xmlns:a16="http://schemas.microsoft.com/office/drawing/2014/main" id="{3F93BAFB-A23D-40F4-AF10-F92EB96A25B8}"/>
                  </a:ext>
                </a:extLst>
              </p:cNvPr>
              <p:cNvSpPr txBox="1"/>
              <p:nvPr/>
            </p:nvSpPr>
            <p:spPr bwMode="auto">
              <a:xfrm rot="16200000">
                <a:off x="6869919" y="569620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Temperature Limits</a:t>
                </a:r>
              </a:p>
            </p:txBody>
          </p:sp>
          <p:sp>
            <p:nvSpPr>
              <p:cNvPr id="106" name="TextBox 105">
                <a:extLst>
                  <a:ext uri="{FF2B5EF4-FFF2-40B4-BE49-F238E27FC236}">
                    <a16:creationId xmlns:a16="http://schemas.microsoft.com/office/drawing/2014/main" id="{6895C789-10EE-48A2-B88C-119536322493}"/>
                  </a:ext>
                </a:extLst>
              </p:cNvPr>
              <p:cNvSpPr txBox="1"/>
              <p:nvPr/>
            </p:nvSpPr>
            <p:spPr bwMode="auto">
              <a:xfrm rot="16200000">
                <a:off x="7167231" y="5696203"/>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Keypad Lockout</a:t>
                </a:r>
              </a:p>
            </p:txBody>
          </p:sp>
          <p:sp>
            <p:nvSpPr>
              <p:cNvPr id="107" name="TextBox 106">
                <a:extLst>
                  <a:ext uri="{FF2B5EF4-FFF2-40B4-BE49-F238E27FC236}">
                    <a16:creationId xmlns:a16="http://schemas.microsoft.com/office/drawing/2014/main" id="{C5908A06-9224-4EFE-B564-6003123218A2}"/>
                  </a:ext>
                </a:extLst>
              </p:cNvPr>
              <p:cNvSpPr txBox="1"/>
              <p:nvPr/>
            </p:nvSpPr>
            <p:spPr bwMode="auto">
              <a:xfrm rot="16200000">
                <a:off x="7492310" y="5631570"/>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Cont. </a:t>
                </a:r>
                <a:r>
                  <a:rPr lang="en-US" sz="800" dirty="0" err="1">
                    <a:solidFill>
                      <a:srgbClr val="475866"/>
                    </a:solidFill>
                    <a:ea typeface="Fira Sans Light" panose="020B0403050000020004" charset="0"/>
                  </a:rPr>
                  <a:t>Backglow</a:t>
                </a:r>
                <a:r>
                  <a:rPr lang="en-US" sz="800" dirty="0">
                    <a:solidFill>
                      <a:srgbClr val="475866"/>
                    </a:solidFill>
                    <a:ea typeface="Fira Sans Light" panose="020B0403050000020004" charset="0"/>
                  </a:rPr>
                  <a:t> </a:t>
                </a:r>
              </a:p>
              <a:p>
                <a:pPr algn="ctr" eaLnBrk="0" hangingPunct="0">
                  <a:lnSpc>
                    <a:spcPct val="105000"/>
                  </a:lnSpc>
                </a:pPr>
                <a:r>
                  <a:rPr lang="en-US" sz="800" dirty="0">
                    <a:solidFill>
                      <a:srgbClr val="475866"/>
                    </a:solidFill>
                    <a:ea typeface="Fira Sans Light" panose="020B0403050000020004" charset="0"/>
                  </a:rPr>
                  <a:t>w/Common</a:t>
                </a:r>
              </a:p>
            </p:txBody>
          </p:sp>
        </p:grpSp>
        <p:grpSp>
          <p:nvGrpSpPr>
            <p:cNvPr id="68" name="Group 67">
              <a:extLst>
                <a:ext uri="{FF2B5EF4-FFF2-40B4-BE49-F238E27FC236}">
                  <a16:creationId xmlns:a16="http://schemas.microsoft.com/office/drawing/2014/main" id="{D63F7EFF-70DF-439E-B9C6-A478E9B39C83}"/>
                </a:ext>
              </a:extLst>
            </p:cNvPr>
            <p:cNvGrpSpPr/>
            <p:nvPr/>
          </p:nvGrpSpPr>
          <p:grpSpPr>
            <a:xfrm>
              <a:off x="1469340" y="6404723"/>
              <a:ext cx="7170062" cy="147873"/>
              <a:chOff x="1469340" y="6561630"/>
              <a:chExt cx="7170062" cy="147873"/>
            </a:xfrm>
          </p:grpSpPr>
          <p:pic>
            <p:nvPicPr>
              <p:cNvPr id="69" name="Graphic 68" descr="Checkmark">
                <a:extLst>
                  <a:ext uri="{FF2B5EF4-FFF2-40B4-BE49-F238E27FC236}">
                    <a16:creationId xmlns:a16="http://schemas.microsoft.com/office/drawing/2014/main" id="{E90A8425-D8D4-4CC9-B9D1-56FE08F304E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9340" y="6573776"/>
                <a:ext cx="133842" cy="133842"/>
              </a:xfrm>
              <a:prstGeom prst="rect">
                <a:avLst/>
              </a:prstGeom>
            </p:spPr>
          </p:pic>
          <p:pic>
            <p:nvPicPr>
              <p:cNvPr id="70" name="Graphic 69" descr="Checkmark">
                <a:extLst>
                  <a:ext uri="{FF2B5EF4-FFF2-40B4-BE49-F238E27FC236}">
                    <a16:creationId xmlns:a16="http://schemas.microsoft.com/office/drawing/2014/main" id="{491D7D18-944E-4160-8018-959004222D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7577" y="6575661"/>
                <a:ext cx="133842" cy="133842"/>
              </a:xfrm>
              <a:prstGeom prst="rect">
                <a:avLst/>
              </a:prstGeom>
            </p:spPr>
          </p:pic>
          <p:pic>
            <p:nvPicPr>
              <p:cNvPr id="71" name="Graphic 70" descr="Checkmark">
                <a:extLst>
                  <a:ext uri="{FF2B5EF4-FFF2-40B4-BE49-F238E27FC236}">
                    <a16:creationId xmlns:a16="http://schemas.microsoft.com/office/drawing/2014/main" id="{E0F5AAF7-EF79-430E-8CD1-AD03CD1BF3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4892" y="6573776"/>
                <a:ext cx="133842" cy="133842"/>
              </a:xfrm>
              <a:prstGeom prst="rect">
                <a:avLst/>
              </a:prstGeom>
            </p:spPr>
          </p:pic>
          <p:pic>
            <p:nvPicPr>
              <p:cNvPr id="72" name="Graphic 71" descr="Checkmark">
                <a:extLst>
                  <a:ext uri="{FF2B5EF4-FFF2-40B4-BE49-F238E27FC236}">
                    <a16:creationId xmlns:a16="http://schemas.microsoft.com/office/drawing/2014/main" id="{766FAE03-201B-404C-9DB5-E733EDB288B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7804" y="6573776"/>
                <a:ext cx="133842" cy="133842"/>
              </a:xfrm>
              <a:prstGeom prst="rect">
                <a:avLst/>
              </a:prstGeom>
            </p:spPr>
          </p:pic>
          <p:pic>
            <p:nvPicPr>
              <p:cNvPr id="73" name="Graphic 72" descr="Checkmark">
                <a:extLst>
                  <a:ext uri="{FF2B5EF4-FFF2-40B4-BE49-F238E27FC236}">
                    <a16:creationId xmlns:a16="http://schemas.microsoft.com/office/drawing/2014/main" id="{13BE3C20-4C6F-402B-8D15-3CB52FC25C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0340" y="6573776"/>
                <a:ext cx="133842" cy="133842"/>
              </a:xfrm>
              <a:prstGeom prst="rect">
                <a:avLst/>
              </a:prstGeom>
            </p:spPr>
          </p:pic>
          <p:pic>
            <p:nvPicPr>
              <p:cNvPr id="74" name="Graphic 73" descr="Checkmark">
                <a:extLst>
                  <a:ext uri="{FF2B5EF4-FFF2-40B4-BE49-F238E27FC236}">
                    <a16:creationId xmlns:a16="http://schemas.microsoft.com/office/drawing/2014/main" id="{9C6F6B2E-7B79-4874-A58B-F87D00ACE9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4295" y="6561630"/>
                <a:ext cx="133842" cy="133842"/>
              </a:xfrm>
              <a:prstGeom prst="rect">
                <a:avLst/>
              </a:prstGeom>
            </p:spPr>
          </p:pic>
          <p:pic>
            <p:nvPicPr>
              <p:cNvPr id="75" name="Graphic 74" descr="Checkmark">
                <a:extLst>
                  <a:ext uri="{FF2B5EF4-FFF2-40B4-BE49-F238E27FC236}">
                    <a16:creationId xmlns:a16="http://schemas.microsoft.com/office/drawing/2014/main" id="{930B129D-20B9-47E8-9765-90029A0E70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6987" y="6561630"/>
                <a:ext cx="133842" cy="133842"/>
              </a:xfrm>
              <a:prstGeom prst="rect">
                <a:avLst/>
              </a:prstGeom>
            </p:spPr>
          </p:pic>
          <p:pic>
            <p:nvPicPr>
              <p:cNvPr id="76" name="Graphic 75" descr="Checkmark">
                <a:extLst>
                  <a:ext uri="{FF2B5EF4-FFF2-40B4-BE49-F238E27FC236}">
                    <a16:creationId xmlns:a16="http://schemas.microsoft.com/office/drawing/2014/main" id="{A4EA4FA4-0664-4A26-906B-BCA15F39154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7867" y="6561630"/>
                <a:ext cx="133842" cy="133842"/>
              </a:xfrm>
              <a:prstGeom prst="rect">
                <a:avLst/>
              </a:prstGeom>
            </p:spPr>
          </p:pic>
          <p:pic>
            <p:nvPicPr>
              <p:cNvPr id="77" name="Graphic 76" descr="Checkmark">
                <a:extLst>
                  <a:ext uri="{FF2B5EF4-FFF2-40B4-BE49-F238E27FC236}">
                    <a16:creationId xmlns:a16="http://schemas.microsoft.com/office/drawing/2014/main" id="{DFF39C2E-C048-47AA-BAF6-A9AE0965EE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9491" y="6569476"/>
                <a:ext cx="133842" cy="133842"/>
              </a:xfrm>
              <a:prstGeom prst="rect">
                <a:avLst/>
              </a:prstGeom>
            </p:spPr>
          </p:pic>
          <p:pic>
            <p:nvPicPr>
              <p:cNvPr id="78" name="Graphic 77" descr="Checkmark">
                <a:extLst>
                  <a:ext uri="{FF2B5EF4-FFF2-40B4-BE49-F238E27FC236}">
                    <a16:creationId xmlns:a16="http://schemas.microsoft.com/office/drawing/2014/main" id="{86E2C03A-6CD5-4E92-B51C-9FDE48B1ED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1115" y="6561630"/>
                <a:ext cx="133842" cy="133842"/>
              </a:xfrm>
              <a:prstGeom prst="rect">
                <a:avLst/>
              </a:prstGeom>
            </p:spPr>
          </p:pic>
          <p:pic>
            <p:nvPicPr>
              <p:cNvPr id="79" name="Graphic 78" descr="Checkmark">
                <a:extLst>
                  <a:ext uri="{FF2B5EF4-FFF2-40B4-BE49-F238E27FC236}">
                    <a16:creationId xmlns:a16="http://schemas.microsoft.com/office/drawing/2014/main" id="{79605EA7-0C7B-46FD-B4B8-0B5835B6D1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61995" y="6569476"/>
                <a:ext cx="133842" cy="133842"/>
              </a:xfrm>
              <a:prstGeom prst="rect">
                <a:avLst/>
              </a:prstGeom>
            </p:spPr>
          </p:pic>
          <p:pic>
            <p:nvPicPr>
              <p:cNvPr id="80" name="Graphic 79" descr="Checkmark">
                <a:extLst>
                  <a:ext uri="{FF2B5EF4-FFF2-40B4-BE49-F238E27FC236}">
                    <a16:creationId xmlns:a16="http://schemas.microsoft.com/office/drawing/2014/main" id="{2E31F44D-9DED-4DA3-A675-03B0A13A85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73395" y="6561630"/>
                <a:ext cx="133842" cy="133842"/>
              </a:xfrm>
              <a:prstGeom prst="rect">
                <a:avLst/>
              </a:prstGeom>
            </p:spPr>
          </p:pic>
          <p:pic>
            <p:nvPicPr>
              <p:cNvPr id="81" name="Graphic 80" descr="Checkmark">
                <a:extLst>
                  <a:ext uri="{FF2B5EF4-FFF2-40B4-BE49-F238E27FC236}">
                    <a16:creationId xmlns:a16="http://schemas.microsoft.com/office/drawing/2014/main" id="{913F2630-06AA-4912-86B5-294D9BAAAF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5560" y="6569476"/>
                <a:ext cx="133842" cy="133842"/>
              </a:xfrm>
              <a:prstGeom prst="rect">
                <a:avLst/>
              </a:prstGeom>
            </p:spPr>
          </p:pic>
          <p:pic>
            <p:nvPicPr>
              <p:cNvPr id="82" name="Graphic 81" descr="Checkmark">
                <a:extLst>
                  <a:ext uri="{FF2B5EF4-FFF2-40B4-BE49-F238E27FC236}">
                    <a16:creationId xmlns:a16="http://schemas.microsoft.com/office/drawing/2014/main" id="{1F5B89FB-2D8F-40B4-B489-7235F13504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2105" y="6569476"/>
                <a:ext cx="133842" cy="133842"/>
              </a:xfrm>
              <a:prstGeom prst="rect">
                <a:avLst/>
              </a:prstGeom>
            </p:spPr>
          </p:pic>
          <p:pic>
            <p:nvPicPr>
              <p:cNvPr id="83" name="Graphic 82" descr="Checkmark">
                <a:extLst>
                  <a:ext uri="{FF2B5EF4-FFF2-40B4-BE49-F238E27FC236}">
                    <a16:creationId xmlns:a16="http://schemas.microsoft.com/office/drawing/2014/main" id="{D9525034-2CC7-44E6-B95C-22EF6087E8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1020" y="6569476"/>
                <a:ext cx="133842" cy="133842"/>
              </a:xfrm>
              <a:prstGeom prst="rect">
                <a:avLst/>
              </a:prstGeom>
            </p:spPr>
          </p:pic>
          <p:pic>
            <p:nvPicPr>
              <p:cNvPr id="84" name="Graphic 83" descr="Checkmark">
                <a:extLst>
                  <a:ext uri="{FF2B5EF4-FFF2-40B4-BE49-F238E27FC236}">
                    <a16:creationId xmlns:a16="http://schemas.microsoft.com/office/drawing/2014/main" id="{7BBA39E8-9738-4EA5-BDF8-60407FCFD8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6099" y="6569476"/>
                <a:ext cx="133842" cy="133842"/>
              </a:xfrm>
              <a:prstGeom prst="rect">
                <a:avLst/>
              </a:prstGeom>
            </p:spPr>
          </p:pic>
        </p:grpSp>
      </p:grpSp>
      <p:pic>
        <p:nvPicPr>
          <p:cNvPr id="142" name="Picture 141" descr="A picture containing meter, light&#10;&#10;Description automatically generated">
            <a:extLst>
              <a:ext uri="{FF2B5EF4-FFF2-40B4-BE49-F238E27FC236}">
                <a16:creationId xmlns:a16="http://schemas.microsoft.com/office/drawing/2014/main" id="{B94F9121-5897-4BFC-B80E-0D2E077F21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108" name="Group 107">
            <a:extLst>
              <a:ext uri="{FF2B5EF4-FFF2-40B4-BE49-F238E27FC236}">
                <a16:creationId xmlns:a16="http://schemas.microsoft.com/office/drawing/2014/main" id="{F8335FE8-6603-5249-88AD-E0D644F24C99}"/>
              </a:ext>
            </a:extLst>
          </p:cNvPr>
          <p:cNvGrpSpPr/>
          <p:nvPr/>
        </p:nvGrpSpPr>
        <p:grpSpPr>
          <a:xfrm>
            <a:off x="5017865" y="3821045"/>
            <a:ext cx="3972661" cy="571197"/>
            <a:chOff x="720306" y="5854336"/>
            <a:chExt cx="4249302" cy="610973"/>
          </a:xfrm>
        </p:grpSpPr>
        <p:sp>
          <p:nvSpPr>
            <p:cNvPr id="143" name="Arc 142">
              <a:extLst>
                <a:ext uri="{FF2B5EF4-FFF2-40B4-BE49-F238E27FC236}">
                  <a16:creationId xmlns:a16="http://schemas.microsoft.com/office/drawing/2014/main" id="{239F6BBF-6A4E-7A4D-B6CB-9A9549564838}"/>
                </a:ext>
              </a:extLst>
            </p:cNvPr>
            <p:cNvSpPr/>
            <p:nvPr/>
          </p:nvSpPr>
          <p:spPr bwMode="auto">
            <a:xfrm rot="19034658">
              <a:off x="802421" y="5854336"/>
              <a:ext cx="639556" cy="610973"/>
            </a:xfrm>
            <a:prstGeom prst="arc">
              <a:avLst/>
            </a:prstGeom>
            <a:noFill/>
            <a:ln w="76200"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144" name="Group 143">
              <a:extLst>
                <a:ext uri="{FF2B5EF4-FFF2-40B4-BE49-F238E27FC236}">
                  <a16:creationId xmlns:a16="http://schemas.microsoft.com/office/drawing/2014/main" id="{1DF6A95A-BD3D-204B-8634-2EAC3314DA27}"/>
                </a:ext>
              </a:extLst>
            </p:cNvPr>
            <p:cNvGrpSpPr/>
            <p:nvPr/>
          </p:nvGrpSpPr>
          <p:grpSpPr>
            <a:xfrm>
              <a:off x="720306" y="5899620"/>
              <a:ext cx="4249302" cy="412687"/>
              <a:chOff x="720306" y="5899620"/>
              <a:chExt cx="4249302" cy="412687"/>
            </a:xfrm>
          </p:grpSpPr>
          <p:grpSp>
            <p:nvGrpSpPr>
              <p:cNvPr id="145" name="Group 144">
                <a:extLst>
                  <a:ext uri="{FF2B5EF4-FFF2-40B4-BE49-F238E27FC236}">
                    <a16:creationId xmlns:a16="http://schemas.microsoft.com/office/drawing/2014/main" id="{5997884D-9EA6-414D-AEB3-D4B369E1EFC8}"/>
                  </a:ext>
                </a:extLst>
              </p:cNvPr>
              <p:cNvGrpSpPr/>
              <p:nvPr/>
            </p:nvGrpSpPr>
            <p:grpSpPr>
              <a:xfrm>
                <a:off x="720306" y="5910624"/>
                <a:ext cx="459557" cy="401683"/>
                <a:chOff x="720306" y="5910624"/>
                <a:chExt cx="459557" cy="401683"/>
              </a:xfrm>
            </p:grpSpPr>
            <p:sp>
              <p:nvSpPr>
                <p:cNvPr id="173" name="Oval 172">
                  <a:extLst>
                    <a:ext uri="{FF2B5EF4-FFF2-40B4-BE49-F238E27FC236}">
                      <a16:creationId xmlns:a16="http://schemas.microsoft.com/office/drawing/2014/main" id="{3F77B3E3-0B54-1E40-9664-6ABEBE4ABC0B}"/>
                    </a:ext>
                  </a:extLst>
                </p:cNvPr>
                <p:cNvSpPr/>
                <p:nvPr/>
              </p:nvSpPr>
              <p:spPr bwMode="auto">
                <a:xfrm>
                  <a:off x="720306" y="5910624"/>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74" name="TextBox 173">
                  <a:extLst>
                    <a:ext uri="{FF2B5EF4-FFF2-40B4-BE49-F238E27FC236}">
                      <a16:creationId xmlns:a16="http://schemas.microsoft.com/office/drawing/2014/main" id="{35A6ACF9-41DA-9B4D-9FE5-BEB6306B6A46}"/>
                    </a:ext>
                  </a:extLst>
                </p:cNvPr>
                <p:cNvSpPr txBox="1"/>
                <p:nvPr/>
              </p:nvSpPr>
              <p:spPr bwMode="auto">
                <a:xfrm>
                  <a:off x="720472" y="5953663"/>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RC</a:t>
                  </a:r>
                </a:p>
              </p:txBody>
            </p:sp>
          </p:grpSp>
          <p:grpSp>
            <p:nvGrpSpPr>
              <p:cNvPr id="146" name="Group 145">
                <a:extLst>
                  <a:ext uri="{FF2B5EF4-FFF2-40B4-BE49-F238E27FC236}">
                    <a16:creationId xmlns:a16="http://schemas.microsoft.com/office/drawing/2014/main" id="{F6481ADE-2415-1947-8360-3F9CEE0FEA0F}"/>
                  </a:ext>
                </a:extLst>
              </p:cNvPr>
              <p:cNvGrpSpPr/>
              <p:nvPr/>
            </p:nvGrpSpPr>
            <p:grpSpPr>
              <a:xfrm>
                <a:off x="1131434" y="5904880"/>
                <a:ext cx="459391" cy="401683"/>
                <a:chOff x="1131434" y="5904880"/>
                <a:chExt cx="459391" cy="401683"/>
              </a:xfrm>
            </p:grpSpPr>
            <p:sp>
              <p:nvSpPr>
                <p:cNvPr id="171" name="Oval 170">
                  <a:extLst>
                    <a:ext uri="{FF2B5EF4-FFF2-40B4-BE49-F238E27FC236}">
                      <a16:creationId xmlns:a16="http://schemas.microsoft.com/office/drawing/2014/main" id="{3A176BAC-023C-C640-9D60-18814B711E25}"/>
                    </a:ext>
                  </a:extLst>
                </p:cNvPr>
                <p:cNvSpPr/>
                <p:nvPr/>
              </p:nvSpPr>
              <p:spPr bwMode="auto">
                <a:xfrm>
                  <a:off x="1138135"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72" name="TextBox 171">
                  <a:extLst>
                    <a:ext uri="{FF2B5EF4-FFF2-40B4-BE49-F238E27FC236}">
                      <a16:creationId xmlns:a16="http://schemas.microsoft.com/office/drawing/2014/main" id="{FE354763-AA1B-124A-82B5-D6032B19DFC5}"/>
                    </a:ext>
                  </a:extLst>
                </p:cNvPr>
                <p:cNvSpPr txBox="1"/>
                <p:nvPr/>
              </p:nvSpPr>
              <p:spPr bwMode="auto">
                <a:xfrm>
                  <a:off x="1131434"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RH</a:t>
                  </a:r>
                </a:p>
              </p:txBody>
            </p:sp>
          </p:grpSp>
          <p:grpSp>
            <p:nvGrpSpPr>
              <p:cNvPr id="147" name="Group 146">
                <a:extLst>
                  <a:ext uri="{FF2B5EF4-FFF2-40B4-BE49-F238E27FC236}">
                    <a16:creationId xmlns:a16="http://schemas.microsoft.com/office/drawing/2014/main" id="{9CDECE7A-80AA-8E4D-907F-868983F5F5E9}"/>
                  </a:ext>
                </a:extLst>
              </p:cNvPr>
              <p:cNvGrpSpPr/>
              <p:nvPr/>
            </p:nvGrpSpPr>
            <p:grpSpPr>
              <a:xfrm>
                <a:off x="1550674" y="5907168"/>
                <a:ext cx="507146" cy="401683"/>
                <a:chOff x="1550674" y="5907168"/>
                <a:chExt cx="507146" cy="401683"/>
              </a:xfrm>
            </p:grpSpPr>
            <p:sp>
              <p:nvSpPr>
                <p:cNvPr id="169" name="Oval 168">
                  <a:extLst>
                    <a:ext uri="{FF2B5EF4-FFF2-40B4-BE49-F238E27FC236}">
                      <a16:creationId xmlns:a16="http://schemas.microsoft.com/office/drawing/2014/main" id="{1774B6DA-23FE-3846-998D-96FFCA24B043}"/>
                    </a:ext>
                  </a:extLst>
                </p:cNvPr>
                <p:cNvSpPr/>
                <p:nvPr/>
              </p:nvSpPr>
              <p:spPr bwMode="auto">
                <a:xfrm>
                  <a:off x="1550674" y="5907168"/>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70" name="TextBox 169">
                  <a:extLst>
                    <a:ext uri="{FF2B5EF4-FFF2-40B4-BE49-F238E27FC236}">
                      <a16:creationId xmlns:a16="http://schemas.microsoft.com/office/drawing/2014/main" id="{944716AC-CAEB-774F-934F-C084B7F196AC}"/>
                    </a:ext>
                  </a:extLst>
                </p:cNvPr>
                <p:cNvSpPr txBox="1"/>
                <p:nvPr/>
              </p:nvSpPr>
              <p:spPr bwMode="auto">
                <a:xfrm>
                  <a:off x="1598429"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C</a:t>
                  </a:r>
                </a:p>
              </p:txBody>
            </p:sp>
          </p:grpSp>
          <p:grpSp>
            <p:nvGrpSpPr>
              <p:cNvPr id="148" name="Group 147">
                <a:extLst>
                  <a:ext uri="{FF2B5EF4-FFF2-40B4-BE49-F238E27FC236}">
                    <a16:creationId xmlns:a16="http://schemas.microsoft.com/office/drawing/2014/main" id="{6ABE5C90-FE56-4B4C-B68F-C6926F638DDB}"/>
                  </a:ext>
                </a:extLst>
              </p:cNvPr>
              <p:cNvGrpSpPr/>
              <p:nvPr/>
            </p:nvGrpSpPr>
            <p:grpSpPr>
              <a:xfrm>
                <a:off x="1937870" y="5907949"/>
                <a:ext cx="526838" cy="401683"/>
                <a:chOff x="1937870" y="5907949"/>
                <a:chExt cx="526838" cy="401683"/>
              </a:xfrm>
            </p:grpSpPr>
            <p:sp>
              <p:nvSpPr>
                <p:cNvPr id="167" name="Oval 166">
                  <a:extLst>
                    <a:ext uri="{FF2B5EF4-FFF2-40B4-BE49-F238E27FC236}">
                      <a16:creationId xmlns:a16="http://schemas.microsoft.com/office/drawing/2014/main" id="{D6881EDA-5222-0144-8A4D-236EB16D6814}"/>
                    </a:ext>
                  </a:extLst>
                </p:cNvPr>
                <p:cNvSpPr/>
                <p:nvPr/>
              </p:nvSpPr>
              <p:spPr bwMode="auto">
                <a:xfrm>
                  <a:off x="1961943" y="5907949"/>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8" name="TextBox 167">
                  <a:extLst>
                    <a:ext uri="{FF2B5EF4-FFF2-40B4-BE49-F238E27FC236}">
                      <a16:creationId xmlns:a16="http://schemas.microsoft.com/office/drawing/2014/main" id="{E6D296C6-E4F1-4244-8E01-3D2EA54C8587}"/>
                    </a:ext>
                  </a:extLst>
                </p:cNvPr>
                <p:cNvSpPr txBox="1"/>
                <p:nvPr/>
              </p:nvSpPr>
              <p:spPr bwMode="auto">
                <a:xfrm>
                  <a:off x="1937870" y="5956127"/>
                  <a:ext cx="52683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W/E</a:t>
                  </a:r>
                </a:p>
              </p:txBody>
            </p:sp>
          </p:grpSp>
          <p:grpSp>
            <p:nvGrpSpPr>
              <p:cNvPr id="149" name="Group 148">
                <a:extLst>
                  <a:ext uri="{FF2B5EF4-FFF2-40B4-BE49-F238E27FC236}">
                    <a16:creationId xmlns:a16="http://schemas.microsoft.com/office/drawing/2014/main" id="{FBDCA4BD-197C-524F-ABDD-FE2F95263ABD}"/>
                  </a:ext>
                </a:extLst>
              </p:cNvPr>
              <p:cNvGrpSpPr/>
              <p:nvPr/>
            </p:nvGrpSpPr>
            <p:grpSpPr>
              <a:xfrm>
                <a:off x="2322043" y="5910046"/>
                <a:ext cx="625874" cy="401683"/>
                <a:chOff x="2322043" y="5910046"/>
                <a:chExt cx="625874" cy="401683"/>
              </a:xfrm>
            </p:grpSpPr>
            <p:sp>
              <p:nvSpPr>
                <p:cNvPr id="165" name="Oval 164">
                  <a:extLst>
                    <a:ext uri="{FF2B5EF4-FFF2-40B4-BE49-F238E27FC236}">
                      <a16:creationId xmlns:a16="http://schemas.microsoft.com/office/drawing/2014/main" id="{ADDB52B5-9003-374F-89CA-88BBA6387A8E}"/>
                    </a:ext>
                  </a:extLst>
                </p:cNvPr>
                <p:cNvSpPr/>
                <p:nvPr/>
              </p:nvSpPr>
              <p:spPr bwMode="auto">
                <a:xfrm>
                  <a:off x="2376166" y="5910046"/>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6" name="TextBox 165">
                  <a:extLst>
                    <a:ext uri="{FF2B5EF4-FFF2-40B4-BE49-F238E27FC236}">
                      <a16:creationId xmlns:a16="http://schemas.microsoft.com/office/drawing/2014/main" id="{810EF2EE-A2A4-9D48-9CD1-8C82F58B4B3F}"/>
                    </a:ext>
                  </a:extLst>
                </p:cNvPr>
                <p:cNvSpPr txBox="1"/>
                <p:nvPr/>
              </p:nvSpPr>
              <p:spPr bwMode="auto">
                <a:xfrm>
                  <a:off x="2322043" y="5953663"/>
                  <a:ext cx="625874" cy="322625"/>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W2/*</a:t>
                  </a:r>
                </a:p>
              </p:txBody>
            </p:sp>
          </p:grpSp>
          <p:grpSp>
            <p:nvGrpSpPr>
              <p:cNvPr id="150" name="Group 149">
                <a:extLst>
                  <a:ext uri="{FF2B5EF4-FFF2-40B4-BE49-F238E27FC236}">
                    <a16:creationId xmlns:a16="http://schemas.microsoft.com/office/drawing/2014/main" id="{E8C77A0E-7DE2-E040-8601-6D85E1AADA5F}"/>
                  </a:ext>
                </a:extLst>
              </p:cNvPr>
              <p:cNvGrpSpPr/>
              <p:nvPr/>
            </p:nvGrpSpPr>
            <p:grpSpPr>
              <a:xfrm>
                <a:off x="2787959" y="5903633"/>
                <a:ext cx="514952" cy="401683"/>
                <a:chOff x="2787959" y="5903633"/>
                <a:chExt cx="514952" cy="401683"/>
              </a:xfrm>
            </p:grpSpPr>
            <p:sp>
              <p:nvSpPr>
                <p:cNvPr id="163" name="Oval 162">
                  <a:extLst>
                    <a:ext uri="{FF2B5EF4-FFF2-40B4-BE49-F238E27FC236}">
                      <a16:creationId xmlns:a16="http://schemas.microsoft.com/office/drawing/2014/main" id="{6196673F-19FB-014A-96AB-C5639A2710F1}"/>
                    </a:ext>
                  </a:extLst>
                </p:cNvPr>
                <p:cNvSpPr/>
                <p:nvPr/>
              </p:nvSpPr>
              <p:spPr bwMode="auto">
                <a:xfrm>
                  <a:off x="2787959" y="5903633"/>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4" name="TextBox 163">
                  <a:extLst>
                    <a:ext uri="{FF2B5EF4-FFF2-40B4-BE49-F238E27FC236}">
                      <a16:creationId xmlns:a16="http://schemas.microsoft.com/office/drawing/2014/main" id="{00F68E49-1F15-BB45-AB3B-3E28E32473AF}"/>
                    </a:ext>
                  </a:extLst>
                </p:cNvPr>
                <p:cNvSpPr txBox="1"/>
                <p:nvPr/>
              </p:nvSpPr>
              <p:spPr bwMode="auto">
                <a:xfrm>
                  <a:off x="2843520"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a:t>
                  </a:r>
                </a:p>
              </p:txBody>
            </p:sp>
          </p:grpSp>
          <p:grpSp>
            <p:nvGrpSpPr>
              <p:cNvPr id="151" name="Group 150">
                <a:extLst>
                  <a:ext uri="{FF2B5EF4-FFF2-40B4-BE49-F238E27FC236}">
                    <a16:creationId xmlns:a16="http://schemas.microsoft.com/office/drawing/2014/main" id="{4BEDFA8C-BF0A-0E48-A420-89A89199B222}"/>
                  </a:ext>
                </a:extLst>
              </p:cNvPr>
              <p:cNvGrpSpPr/>
              <p:nvPr/>
            </p:nvGrpSpPr>
            <p:grpSpPr>
              <a:xfrm>
                <a:off x="3175323" y="5899620"/>
                <a:ext cx="582179" cy="401683"/>
                <a:chOff x="3175323" y="5899620"/>
                <a:chExt cx="582179" cy="401683"/>
              </a:xfrm>
            </p:grpSpPr>
            <p:sp>
              <p:nvSpPr>
                <p:cNvPr id="161" name="Oval 160">
                  <a:extLst>
                    <a:ext uri="{FF2B5EF4-FFF2-40B4-BE49-F238E27FC236}">
                      <a16:creationId xmlns:a16="http://schemas.microsoft.com/office/drawing/2014/main" id="{4E804772-90E2-6F4D-B4ED-5FA930548D60}"/>
                    </a:ext>
                  </a:extLst>
                </p:cNvPr>
                <p:cNvSpPr/>
                <p:nvPr/>
              </p:nvSpPr>
              <p:spPr bwMode="auto">
                <a:xfrm>
                  <a:off x="3196614" y="589962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2" name="TextBox 161">
                  <a:extLst>
                    <a:ext uri="{FF2B5EF4-FFF2-40B4-BE49-F238E27FC236}">
                      <a16:creationId xmlns:a16="http://schemas.microsoft.com/office/drawing/2014/main" id="{E2C6BA2F-6968-CD42-B31C-EB638B09F3BA}"/>
                    </a:ext>
                  </a:extLst>
                </p:cNvPr>
                <p:cNvSpPr txBox="1"/>
                <p:nvPr/>
              </p:nvSpPr>
              <p:spPr bwMode="auto">
                <a:xfrm>
                  <a:off x="3175323" y="5944960"/>
                  <a:ext cx="582179"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Y2/*</a:t>
                  </a:r>
                </a:p>
              </p:txBody>
            </p:sp>
          </p:grpSp>
          <p:grpSp>
            <p:nvGrpSpPr>
              <p:cNvPr id="152" name="Group 151">
                <a:extLst>
                  <a:ext uri="{FF2B5EF4-FFF2-40B4-BE49-F238E27FC236}">
                    <a16:creationId xmlns:a16="http://schemas.microsoft.com/office/drawing/2014/main" id="{750F5960-A878-E34A-80C3-1206AB7F2107}"/>
                  </a:ext>
                </a:extLst>
              </p:cNvPr>
              <p:cNvGrpSpPr/>
              <p:nvPr/>
            </p:nvGrpSpPr>
            <p:grpSpPr>
              <a:xfrm>
                <a:off x="3584586" y="5910335"/>
                <a:ext cx="487248" cy="401683"/>
                <a:chOff x="3584586" y="5910335"/>
                <a:chExt cx="487248" cy="401683"/>
              </a:xfrm>
            </p:grpSpPr>
            <p:sp>
              <p:nvSpPr>
                <p:cNvPr id="159" name="Oval 158">
                  <a:extLst>
                    <a:ext uri="{FF2B5EF4-FFF2-40B4-BE49-F238E27FC236}">
                      <a16:creationId xmlns:a16="http://schemas.microsoft.com/office/drawing/2014/main" id="{9EFE0F99-C292-FE46-AE3C-D6036564F120}"/>
                    </a:ext>
                  </a:extLst>
                </p:cNvPr>
                <p:cNvSpPr/>
                <p:nvPr/>
              </p:nvSpPr>
              <p:spPr bwMode="auto">
                <a:xfrm>
                  <a:off x="3612237" y="5910335"/>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0" name="TextBox 159">
                  <a:extLst>
                    <a:ext uri="{FF2B5EF4-FFF2-40B4-BE49-F238E27FC236}">
                      <a16:creationId xmlns:a16="http://schemas.microsoft.com/office/drawing/2014/main" id="{6B5A5B9C-A509-214B-A3D3-C3696FB559E5}"/>
                    </a:ext>
                  </a:extLst>
                </p:cNvPr>
                <p:cNvSpPr txBox="1"/>
                <p:nvPr/>
              </p:nvSpPr>
              <p:spPr bwMode="auto">
                <a:xfrm>
                  <a:off x="3584586" y="5953662"/>
                  <a:ext cx="48724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O/B</a:t>
                  </a:r>
                </a:p>
              </p:txBody>
            </p:sp>
          </p:grpSp>
          <p:grpSp>
            <p:nvGrpSpPr>
              <p:cNvPr id="153" name="Group 152">
                <a:extLst>
                  <a:ext uri="{FF2B5EF4-FFF2-40B4-BE49-F238E27FC236}">
                    <a16:creationId xmlns:a16="http://schemas.microsoft.com/office/drawing/2014/main" id="{60519930-63DA-9A42-8EDF-D4B98ACECF71}"/>
                  </a:ext>
                </a:extLst>
              </p:cNvPr>
              <p:cNvGrpSpPr/>
              <p:nvPr/>
            </p:nvGrpSpPr>
            <p:grpSpPr>
              <a:xfrm>
                <a:off x="4026059" y="5904880"/>
                <a:ext cx="504243" cy="401683"/>
                <a:chOff x="4026059" y="5904880"/>
                <a:chExt cx="504243" cy="401683"/>
              </a:xfrm>
            </p:grpSpPr>
            <p:sp>
              <p:nvSpPr>
                <p:cNvPr id="157" name="Oval 156">
                  <a:extLst>
                    <a:ext uri="{FF2B5EF4-FFF2-40B4-BE49-F238E27FC236}">
                      <a16:creationId xmlns:a16="http://schemas.microsoft.com/office/drawing/2014/main" id="{010B28C8-549C-574C-870B-CE1D10D36928}"/>
                    </a:ext>
                  </a:extLst>
                </p:cNvPr>
                <p:cNvSpPr/>
                <p:nvPr/>
              </p:nvSpPr>
              <p:spPr bwMode="auto">
                <a:xfrm>
                  <a:off x="4026059"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58" name="TextBox 157">
                  <a:extLst>
                    <a:ext uri="{FF2B5EF4-FFF2-40B4-BE49-F238E27FC236}">
                      <a16:creationId xmlns:a16="http://schemas.microsoft.com/office/drawing/2014/main" id="{B918C528-53A9-8044-8790-2DE7C18EE748}"/>
                    </a:ext>
                  </a:extLst>
                </p:cNvPr>
                <p:cNvSpPr txBox="1"/>
                <p:nvPr/>
              </p:nvSpPr>
              <p:spPr bwMode="auto">
                <a:xfrm>
                  <a:off x="4070911" y="595081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G</a:t>
                  </a:r>
                </a:p>
              </p:txBody>
            </p:sp>
          </p:grpSp>
          <p:grpSp>
            <p:nvGrpSpPr>
              <p:cNvPr id="154" name="Group 153">
                <a:extLst>
                  <a:ext uri="{FF2B5EF4-FFF2-40B4-BE49-F238E27FC236}">
                    <a16:creationId xmlns:a16="http://schemas.microsoft.com/office/drawing/2014/main" id="{A68E250C-8A74-9142-9A83-050284B27766}"/>
                  </a:ext>
                </a:extLst>
              </p:cNvPr>
              <p:cNvGrpSpPr/>
              <p:nvPr/>
            </p:nvGrpSpPr>
            <p:grpSpPr>
              <a:xfrm>
                <a:off x="4439634" y="5904880"/>
                <a:ext cx="529974" cy="401683"/>
                <a:chOff x="4439634" y="5904880"/>
                <a:chExt cx="529974" cy="401683"/>
              </a:xfrm>
            </p:grpSpPr>
            <p:sp>
              <p:nvSpPr>
                <p:cNvPr id="155" name="Oval 154">
                  <a:extLst>
                    <a:ext uri="{FF2B5EF4-FFF2-40B4-BE49-F238E27FC236}">
                      <a16:creationId xmlns:a16="http://schemas.microsoft.com/office/drawing/2014/main" id="{798EF6C8-8E14-714C-995C-1753CD7A888B}"/>
                    </a:ext>
                  </a:extLst>
                </p:cNvPr>
                <p:cNvSpPr/>
                <p:nvPr/>
              </p:nvSpPr>
              <p:spPr bwMode="auto">
                <a:xfrm>
                  <a:off x="4439634"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56" name="TextBox 155">
                  <a:extLst>
                    <a:ext uri="{FF2B5EF4-FFF2-40B4-BE49-F238E27FC236}">
                      <a16:creationId xmlns:a16="http://schemas.microsoft.com/office/drawing/2014/main" id="{7FAAB6A3-6AD1-4A45-ACC3-3A764A835669}"/>
                    </a:ext>
                  </a:extLst>
                </p:cNvPr>
                <p:cNvSpPr txBox="1"/>
                <p:nvPr/>
              </p:nvSpPr>
              <p:spPr bwMode="auto">
                <a:xfrm>
                  <a:off x="4510217" y="5952236"/>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L</a:t>
                  </a:r>
                </a:p>
              </p:txBody>
            </p:sp>
          </p:grpSp>
        </p:grpSp>
      </p:grpSp>
      <p:pic>
        <p:nvPicPr>
          <p:cNvPr id="175" name="Graphic 174" descr="Checkmark">
            <a:extLst>
              <a:ext uri="{FF2B5EF4-FFF2-40B4-BE49-F238E27FC236}">
                <a16:creationId xmlns:a16="http://schemas.microsoft.com/office/drawing/2014/main" id="{23C729C5-5D11-5D47-A693-16D42D0F77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4925" y="6420256"/>
            <a:ext cx="133842" cy="133842"/>
          </a:xfrm>
          <a:prstGeom prst="rect">
            <a:avLst/>
          </a:prstGeom>
        </p:spPr>
      </p:pic>
      <p:pic>
        <p:nvPicPr>
          <p:cNvPr id="176" name="Graphic 175" descr="Checkmark">
            <a:extLst>
              <a:ext uri="{FF2B5EF4-FFF2-40B4-BE49-F238E27FC236}">
                <a16:creationId xmlns:a16="http://schemas.microsoft.com/office/drawing/2014/main" id="{6D45D400-8895-484B-B990-819D1F380F9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7190" y="6412683"/>
            <a:ext cx="133842" cy="133842"/>
          </a:xfrm>
          <a:prstGeom prst="rect">
            <a:avLst/>
          </a:prstGeom>
        </p:spPr>
      </p:pic>
      <p:pic>
        <p:nvPicPr>
          <p:cNvPr id="109" name="Graphic 108" descr="Checkmark">
            <a:extLst>
              <a:ext uri="{FF2B5EF4-FFF2-40B4-BE49-F238E27FC236}">
                <a16:creationId xmlns:a16="http://schemas.microsoft.com/office/drawing/2014/main" id="{2B810297-4F12-044D-8C85-69B637E661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5557" y="6420256"/>
            <a:ext cx="133842" cy="133842"/>
          </a:xfrm>
          <a:prstGeom prst="rect">
            <a:avLst/>
          </a:prstGeom>
        </p:spPr>
      </p:pic>
    </p:spTree>
    <p:extLst>
      <p:ext uri="{BB962C8B-B14F-4D97-AF65-F5344CB8AC3E}">
        <p14:creationId xmlns:p14="http://schemas.microsoft.com/office/powerpoint/2010/main" val="42348580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C9D7AFD0-5F70-46DC-A53C-86F6F873F93C}"/>
              </a:ext>
            </a:extLst>
          </p:cNvPr>
          <p:cNvSpPr>
            <a:spLocks noGrp="1"/>
          </p:cNvSpPr>
          <p:nvPr>
            <p:ph sz="quarter" idx="10"/>
          </p:nvPr>
        </p:nvSpPr>
        <p:spPr>
          <a:xfrm>
            <a:off x="409575" y="1319093"/>
            <a:ext cx="8324850" cy="1087558"/>
          </a:xfrm>
        </p:spPr>
        <p:txBody>
          <a:bodyPr/>
          <a:lstStyle/>
          <a:p>
            <a:pPr marL="0" indent="0">
              <a:buNone/>
            </a:pPr>
            <a:r>
              <a:rPr lang="en-US" sz="1800" dirty="0">
                <a:solidFill>
                  <a:srgbClr val="475866"/>
                </a:solidFill>
                <a:ea typeface="Fira Sans Light" panose="020B0403050000020004" charset="0"/>
              </a:rPr>
              <a:t>Be sure to check out our Quick Reference guide with all of our thermostats, available on our Wholesale Resource Center: </a:t>
            </a:r>
          </a:p>
          <a:p>
            <a:pPr marL="0" indent="0">
              <a:buNone/>
            </a:pPr>
            <a:r>
              <a:rPr lang="en-US" sz="1600" u="sng" dirty="0">
                <a:solidFill>
                  <a:srgbClr val="006998"/>
                </a:solidFill>
                <a:ea typeface="Fira Sans Light" panose="020B0403050000020004" charset="0"/>
                <a:hlinkClick r:id="rId3">
                  <a:extLst>
                    <a:ext uri="{A12FA001-AC4F-418D-AE19-62706E023703}">
                      <ahyp:hlinkClr xmlns:ahyp="http://schemas.microsoft.com/office/drawing/2018/hyperlinkcolor" val="tx"/>
                    </a:ext>
                  </a:extLst>
                </a:hlinkClick>
              </a:rPr>
              <a:t>https://climate.emerson.com/documents/wr-0889-visorcard-divide-en-3599656.pd</a:t>
            </a:r>
            <a:endParaRPr lang="en-US" sz="1600" u="sng" dirty="0">
              <a:solidFill>
                <a:srgbClr val="006998"/>
              </a:solidFill>
              <a:ea typeface="Fira Sans Light" panose="020B0403050000020004" charset="0"/>
            </a:endParaRPr>
          </a:p>
        </p:txBody>
      </p:sp>
      <p:sp>
        <p:nvSpPr>
          <p:cNvPr id="2" name="Title 1">
            <a:extLst>
              <a:ext uri="{FF2B5EF4-FFF2-40B4-BE49-F238E27FC236}">
                <a16:creationId xmlns:a16="http://schemas.microsoft.com/office/drawing/2014/main" id="{A3C64D04-2744-4C94-AEC2-670A5C96E1D7}"/>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Quick Reference Guide</a:t>
            </a:r>
            <a:endParaRPr lang="en-US" sz="1200" b="1" dirty="0">
              <a:solidFill>
                <a:srgbClr val="006998"/>
              </a:solidFill>
              <a:highlight>
                <a:srgbClr val="FFFF00"/>
              </a:highlight>
              <a:latin typeface="+mn-lt"/>
              <a:ea typeface="Fira Sans Light" panose="020B0403050000020004" charset="0"/>
            </a:endParaRPr>
          </a:p>
        </p:txBody>
      </p:sp>
      <p:pic>
        <p:nvPicPr>
          <p:cNvPr id="19" name="Picture 18" descr="A picture containing meter, light&#10;&#10;Description automatically generated">
            <a:extLst>
              <a:ext uri="{FF2B5EF4-FFF2-40B4-BE49-F238E27FC236}">
                <a16:creationId xmlns:a16="http://schemas.microsoft.com/office/drawing/2014/main" id="{8EB0CA42-B053-41A0-B4DC-0E4B47F52C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8" name="Group 7">
            <a:extLst>
              <a:ext uri="{FF2B5EF4-FFF2-40B4-BE49-F238E27FC236}">
                <a16:creationId xmlns:a16="http://schemas.microsoft.com/office/drawing/2014/main" id="{F1D03CAB-5BA1-7949-A630-C9931040F06A}"/>
              </a:ext>
            </a:extLst>
          </p:cNvPr>
          <p:cNvGrpSpPr/>
          <p:nvPr/>
        </p:nvGrpSpPr>
        <p:grpSpPr>
          <a:xfrm>
            <a:off x="1994460" y="2650093"/>
            <a:ext cx="6152590" cy="3600450"/>
            <a:chOff x="1518210" y="2219146"/>
            <a:chExt cx="6152590" cy="3600450"/>
          </a:xfrm>
        </p:grpSpPr>
        <p:grpSp>
          <p:nvGrpSpPr>
            <p:cNvPr id="21" name="Group 20">
              <a:extLst>
                <a:ext uri="{FF2B5EF4-FFF2-40B4-BE49-F238E27FC236}">
                  <a16:creationId xmlns:a16="http://schemas.microsoft.com/office/drawing/2014/main" id="{75C0011D-45E6-401F-9913-04593C265C48}"/>
                </a:ext>
              </a:extLst>
            </p:cNvPr>
            <p:cNvGrpSpPr/>
            <p:nvPr/>
          </p:nvGrpSpPr>
          <p:grpSpPr>
            <a:xfrm>
              <a:off x="3210747" y="3834705"/>
              <a:ext cx="1765273" cy="369332"/>
              <a:chOff x="1866123" y="3354180"/>
              <a:chExt cx="1765273" cy="369332"/>
            </a:xfrm>
          </p:grpSpPr>
          <p:sp>
            <p:nvSpPr>
              <p:cNvPr id="29" name="Oval 28">
                <a:extLst>
                  <a:ext uri="{FF2B5EF4-FFF2-40B4-BE49-F238E27FC236}">
                    <a16:creationId xmlns:a16="http://schemas.microsoft.com/office/drawing/2014/main" id="{B169D754-669B-4143-826B-1D687350177B}"/>
                  </a:ext>
                </a:extLst>
              </p:cNvPr>
              <p:cNvSpPr/>
              <p:nvPr/>
            </p:nvSpPr>
            <p:spPr bwMode="auto">
              <a:xfrm>
                <a:off x="1866123" y="3427356"/>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dirty="0">
                    <a:solidFill>
                      <a:schemeClr val="bg1"/>
                    </a:solidFill>
                    <a:ea typeface="Fira Sans Light" panose="020B0403050000020004" charset="0"/>
                  </a:rPr>
                  <a:t>1</a:t>
                </a:r>
              </a:p>
            </p:txBody>
          </p:sp>
          <p:sp>
            <p:nvSpPr>
              <p:cNvPr id="30" name="Rectangle 29">
                <a:extLst>
                  <a:ext uri="{FF2B5EF4-FFF2-40B4-BE49-F238E27FC236}">
                    <a16:creationId xmlns:a16="http://schemas.microsoft.com/office/drawing/2014/main" id="{0A02B578-028E-4930-BC90-D4F06D7D93FD}"/>
                  </a:ext>
                </a:extLst>
              </p:cNvPr>
              <p:cNvSpPr/>
              <p:nvPr/>
            </p:nvSpPr>
            <p:spPr>
              <a:xfrm>
                <a:off x="2177152" y="3354180"/>
                <a:ext cx="1454244" cy="369332"/>
              </a:xfrm>
              <a:prstGeom prst="rect">
                <a:avLst/>
              </a:prstGeom>
            </p:spPr>
            <p:txBody>
              <a:bodyPr wrap="none">
                <a:spAutoFit/>
              </a:bodyPr>
              <a:lstStyle/>
              <a:p>
                <a:r>
                  <a:rPr lang="en-US" dirty="0">
                    <a:solidFill>
                      <a:srgbClr val="475866"/>
                    </a:solidFill>
                    <a:ea typeface="Fira Sans Light" panose="020B0403050000020004" charset="0"/>
                  </a:rPr>
                  <a:t>System type</a:t>
                </a:r>
              </a:p>
            </p:txBody>
          </p:sp>
        </p:grpSp>
        <p:grpSp>
          <p:nvGrpSpPr>
            <p:cNvPr id="22" name="Group 21">
              <a:extLst>
                <a:ext uri="{FF2B5EF4-FFF2-40B4-BE49-F238E27FC236}">
                  <a16:creationId xmlns:a16="http://schemas.microsoft.com/office/drawing/2014/main" id="{B70279FE-5ECB-44EA-80B5-10E6CD6DF840}"/>
                </a:ext>
              </a:extLst>
            </p:cNvPr>
            <p:cNvGrpSpPr/>
            <p:nvPr/>
          </p:nvGrpSpPr>
          <p:grpSpPr>
            <a:xfrm>
              <a:off x="3210747" y="4360120"/>
              <a:ext cx="1425409" cy="369332"/>
              <a:chOff x="5078964" y="3384293"/>
              <a:chExt cx="1425409" cy="369332"/>
            </a:xfrm>
          </p:grpSpPr>
          <p:sp>
            <p:nvSpPr>
              <p:cNvPr id="27" name="Oval 26">
                <a:extLst>
                  <a:ext uri="{FF2B5EF4-FFF2-40B4-BE49-F238E27FC236}">
                    <a16:creationId xmlns:a16="http://schemas.microsoft.com/office/drawing/2014/main" id="{A95E5623-297D-4B20-AC9A-EA6236EBE15E}"/>
                  </a:ext>
                </a:extLst>
              </p:cNvPr>
              <p:cNvSpPr/>
              <p:nvPr/>
            </p:nvSpPr>
            <p:spPr bwMode="auto">
              <a:xfrm>
                <a:off x="5078964" y="3429000"/>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dirty="0">
                    <a:solidFill>
                      <a:schemeClr val="bg1"/>
                    </a:solidFill>
                    <a:ea typeface="Fira Sans Light" panose="020B0403050000020004" charset="0"/>
                  </a:rPr>
                  <a:t>2</a:t>
                </a:r>
              </a:p>
            </p:txBody>
          </p:sp>
          <p:sp>
            <p:nvSpPr>
              <p:cNvPr id="28" name="Rectangle 27">
                <a:extLst>
                  <a:ext uri="{FF2B5EF4-FFF2-40B4-BE49-F238E27FC236}">
                    <a16:creationId xmlns:a16="http://schemas.microsoft.com/office/drawing/2014/main" id="{5A252944-3937-43E6-8D6D-5874B42DE2EF}"/>
                  </a:ext>
                </a:extLst>
              </p:cNvPr>
              <p:cNvSpPr/>
              <p:nvPr/>
            </p:nvSpPr>
            <p:spPr>
              <a:xfrm>
                <a:off x="5409201" y="3384293"/>
                <a:ext cx="1095172" cy="369332"/>
              </a:xfrm>
              <a:prstGeom prst="rect">
                <a:avLst/>
              </a:prstGeom>
            </p:spPr>
            <p:txBody>
              <a:bodyPr wrap="none">
                <a:spAutoFit/>
              </a:bodyPr>
              <a:lstStyle/>
              <a:p>
                <a:r>
                  <a:rPr lang="en-US" dirty="0">
                    <a:solidFill>
                      <a:srgbClr val="475866"/>
                    </a:solidFill>
                    <a:ea typeface="Fira Sans Light" panose="020B0403050000020004" charset="0"/>
                  </a:rPr>
                  <a:t>Features</a:t>
                </a:r>
              </a:p>
            </p:txBody>
          </p:sp>
        </p:grpSp>
        <p:grpSp>
          <p:nvGrpSpPr>
            <p:cNvPr id="23" name="Group 22">
              <a:extLst>
                <a:ext uri="{FF2B5EF4-FFF2-40B4-BE49-F238E27FC236}">
                  <a16:creationId xmlns:a16="http://schemas.microsoft.com/office/drawing/2014/main" id="{DAA15587-9F09-4C63-9D0E-335526AF648A}"/>
                </a:ext>
              </a:extLst>
            </p:cNvPr>
            <p:cNvGrpSpPr/>
            <p:nvPr/>
          </p:nvGrpSpPr>
          <p:grpSpPr>
            <a:xfrm>
              <a:off x="3210747" y="4885535"/>
              <a:ext cx="1462747" cy="369332"/>
              <a:chOff x="7580609" y="3370184"/>
              <a:chExt cx="1462747" cy="369332"/>
            </a:xfrm>
          </p:grpSpPr>
          <p:sp>
            <p:nvSpPr>
              <p:cNvPr id="24" name="Oval 23">
                <a:extLst>
                  <a:ext uri="{FF2B5EF4-FFF2-40B4-BE49-F238E27FC236}">
                    <a16:creationId xmlns:a16="http://schemas.microsoft.com/office/drawing/2014/main" id="{01D4A912-4A2C-46B8-A107-F5D72591C7FF}"/>
                  </a:ext>
                </a:extLst>
              </p:cNvPr>
              <p:cNvSpPr/>
              <p:nvPr/>
            </p:nvSpPr>
            <p:spPr bwMode="auto">
              <a:xfrm>
                <a:off x="7580609" y="3429000"/>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dirty="0">
                    <a:solidFill>
                      <a:schemeClr val="bg1"/>
                    </a:solidFill>
                    <a:ea typeface="Fira Sans Light" panose="020B0403050000020004" charset="0"/>
                  </a:rPr>
                  <a:t>3</a:t>
                </a:r>
              </a:p>
            </p:txBody>
          </p:sp>
          <p:sp>
            <p:nvSpPr>
              <p:cNvPr id="25" name="Rectangle 24">
                <a:extLst>
                  <a:ext uri="{FF2B5EF4-FFF2-40B4-BE49-F238E27FC236}">
                    <a16:creationId xmlns:a16="http://schemas.microsoft.com/office/drawing/2014/main" id="{CCBEB05B-40F6-42CE-B6CB-391965D1EDF6}"/>
                  </a:ext>
                </a:extLst>
              </p:cNvPr>
              <p:cNvSpPr/>
              <p:nvPr/>
            </p:nvSpPr>
            <p:spPr>
              <a:xfrm>
                <a:off x="7871176" y="3370184"/>
                <a:ext cx="1172180" cy="369332"/>
              </a:xfrm>
              <a:prstGeom prst="rect">
                <a:avLst/>
              </a:prstGeom>
            </p:spPr>
            <p:txBody>
              <a:bodyPr wrap="none">
                <a:spAutoFit/>
              </a:bodyPr>
              <a:lstStyle/>
              <a:p>
                <a:r>
                  <a:rPr lang="en-US" dirty="0">
                    <a:solidFill>
                      <a:srgbClr val="475866"/>
                    </a:solidFill>
                    <a:ea typeface="Fira Sans Light" panose="020B0403050000020004" charset="0"/>
                  </a:rPr>
                  <a:t>Terminals</a:t>
                </a:r>
              </a:p>
            </p:txBody>
          </p:sp>
        </p:grpSp>
        <p:pic>
          <p:nvPicPr>
            <p:cNvPr id="6" name="Picture 5" descr="A screenshot of a cell phone&#10;&#10;Description automatically generated">
              <a:extLst>
                <a:ext uri="{FF2B5EF4-FFF2-40B4-BE49-F238E27FC236}">
                  <a16:creationId xmlns:a16="http://schemas.microsoft.com/office/drawing/2014/main" id="{3333D007-7C82-4147-AFF1-4573DC9CAF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8210" y="2219146"/>
              <a:ext cx="1407072" cy="3600450"/>
            </a:xfrm>
            <a:prstGeom prst="rect">
              <a:avLst/>
            </a:prstGeom>
          </p:spPr>
        </p:pic>
        <p:sp>
          <p:nvSpPr>
            <p:cNvPr id="31" name="Content Placeholder 2">
              <a:extLst>
                <a:ext uri="{FF2B5EF4-FFF2-40B4-BE49-F238E27FC236}">
                  <a16:creationId xmlns:a16="http://schemas.microsoft.com/office/drawing/2014/main" id="{08292801-C9B3-EA45-AF63-B4CABDC7494F}"/>
                </a:ext>
              </a:extLst>
            </p:cNvPr>
            <p:cNvSpPr txBox="1">
              <a:spLocks/>
            </p:cNvSpPr>
            <p:nvPr/>
          </p:nvSpPr>
          <p:spPr bwMode="auto">
            <a:xfrm>
              <a:off x="3117849" y="2721508"/>
              <a:ext cx="4552951" cy="870819"/>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r>
                <a:rPr lang="en-US" sz="1800" kern="0" dirty="0">
                  <a:solidFill>
                    <a:srgbClr val="475866"/>
                  </a:solidFill>
                  <a:ea typeface="Fira Sans Light" panose="020B0403050000020004" charset="0"/>
                </a:rPr>
                <a:t>The White-Rodgers Quick Reference Guide includes specs and features on all thermostats including:</a:t>
              </a:r>
            </a:p>
          </p:txBody>
        </p:sp>
      </p:grpSp>
    </p:spTree>
    <p:extLst>
      <p:ext uri="{BB962C8B-B14F-4D97-AF65-F5344CB8AC3E}">
        <p14:creationId xmlns:p14="http://schemas.microsoft.com/office/powerpoint/2010/main" val="105269561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6122D0E-E427-4EEF-B1A5-A7344FE4F499}"/>
              </a:ext>
            </a:extLst>
          </p:cNvPr>
          <p:cNvSpPr/>
          <p:nvPr/>
        </p:nvSpPr>
        <p:spPr bwMode="auto">
          <a:xfrm rot="16200000">
            <a:off x="-675026" y="1989815"/>
            <a:ext cx="5551713" cy="4184655"/>
          </a:xfrm>
          <a:prstGeom prst="rect">
            <a:avLst/>
          </a:prstGeom>
          <a:solidFill>
            <a:srgbClr val="475866">
              <a:alpha val="10000"/>
            </a:srgb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pic>
        <p:nvPicPr>
          <p:cNvPr id="3" name="Picture 2" descr="A screenshot of a cell phone&#10;&#10;Description automatically generated">
            <a:extLst>
              <a:ext uri="{FF2B5EF4-FFF2-40B4-BE49-F238E27FC236}">
                <a16:creationId xmlns:a16="http://schemas.microsoft.com/office/drawing/2014/main" id="{27C2A3C9-816C-4E54-92F9-831AC0832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6629" y="2894954"/>
            <a:ext cx="1892781" cy="3736992"/>
          </a:xfrm>
          <a:prstGeom prst="rect">
            <a:avLst/>
          </a:prstGeom>
        </p:spPr>
      </p:pic>
      <p:pic>
        <p:nvPicPr>
          <p:cNvPr id="29" name="Picture 28">
            <a:extLst>
              <a:ext uri="{FF2B5EF4-FFF2-40B4-BE49-F238E27FC236}">
                <a16:creationId xmlns:a16="http://schemas.microsoft.com/office/drawing/2014/main" id="{7235DBCC-EA06-458C-9B0B-29D692C35A89}"/>
              </a:ext>
            </a:extLst>
          </p:cNvPr>
          <p:cNvPicPr>
            <a:picLocks noChangeAspect="1"/>
          </p:cNvPicPr>
          <p:nvPr/>
        </p:nvPicPr>
        <p:blipFill>
          <a:blip r:embed="rId3"/>
          <a:stretch>
            <a:fillRect/>
          </a:stretch>
        </p:blipFill>
        <p:spPr>
          <a:xfrm>
            <a:off x="7652551" y="5583660"/>
            <a:ext cx="1271656" cy="1271656"/>
          </a:xfrm>
          <a:prstGeom prst="rect">
            <a:avLst/>
          </a:prstGeom>
        </p:spPr>
      </p:pic>
      <p:sp>
        <p:nvSpPr>
          <p:cNvPr id="30" name="Title 1">
            <a:extLst>
              <a:ext uri="{FF2B5EF4-FFF2-40B4-BE49-F238E27FC236}">
                <a16:creationId xmlns:a16="http://schemas.microsoft.com/office/drawing/2014/main" id="{B8354571-B65F-4BD0-83CF-1464CFCE1E53}"/>
              </a:ext>
            </a:extLst>
          </p:cNvPr>
          <p:cNvSpPr>
            <a:spLocks noGrp="1"/>
          </p:cNvSpPr>
          <p:nvPr>
            <p:ph type="title"/>
          </p:nvPr>
        </p:nvSpPr>
        <p:spPr>
          <a:xfrm>
            <a:off x="402523" y="123986"/>
            <a:ext cx="8356600" cy="951665"/>
          </a:xfrm>
        </p:spPr>
        <p:txBody>
          <a:bodyPr wrap="square" anchor="b">
            <a:normAutofit/>
          </a:bodyPr>
          <a:lstStyle/>
          <a:p>
            <a:r>
              <a:rPr lang="en-US" b="1" dirty="0">
                <a:solidFill>
                  <a:srgbClr val="006998"/>
                </a:solidFill>
                <a:latin typeface="+mn-lt"/>
                <a:ea typeface="Fira Sans Light" panose="020B0403050000020004" charset="0"/>
              </a:rPr>
              <a:t>WR Mobile App</a:t>
            </a:r>
            <a:endParaRPr lang="en-US" dirty="0">
              <a:solidFill>
                <a:srgbClr val="006998"/>
              </a:solidFill>
              <a:highlight>
                <a:srgbClr val="FFFF00"/>
              </a:highlight>
              <a:latin typeface="+mn-lt"/>
              <a:ea typeface="Fira Sans Light" panose="020B0403050000020004" charset="0"/>
            </a:endParaRPr>
          </a:p>
        </p:txBody>
      </p:sp>
      <p:sp>
        <p:nvSpPr>
          <p:cNvPr id="31" name="Content Placeholder 6">
            <a:extLst>
              <a:ext uri="{FF2B5EF4-FFF2-40B4-BE49-F238E27FC236}">
                <a16:creationId xmlns:a16="http://schemas.microsoft.com/office/drawing/2014/main" id="{6095098F-415A-4AE4-8F67-F302A1690E15}"/>
              </a:ext>
            </a:extLst>
          </p:cNvPr>
          <p:cNvSpPr>
            <a:spLocks noGrp="1"/>
          </p:cNvSpPr>
          <p:nvPr>
            <p:ph sz="quarter" idx="15"/>
          </p:nvPr>
        </p:nvSpPr>
        <p:spPr>
          <a:xfrm>
            <a:off x="400438" y="1200588"/>
            <a:ext cx="2818623" cy="1767679"/>
          </a:xfrm>
        </p:spPr>
        <p:txBody>
          <a:bodyPr wrap="square" anchor="t">
            <a:normAutofit/>
          </a:bodyPr>
          <a:lstStyle/>
          <a:p>
            <a:pPr marL="0" indent="0">
              <a:buNone/>
            </a:pPr>
            <a:endParaRPr lang="en-US" sz="400" dirty="0">
              <a:solidFill>
                <a:srgbClr val="475866"/>
              </a:solidFill>
              <a:ea typeface="Fira Sans Light" panose="020B0403050000020004" charset="0"/>
            </a:endParaRPr>
          </a:p>
          <a:p>
            <a:pPr marL="0" indent="0">
              <a:buNone/>
            </a:pPr>
            <a:r>
              <a:rPr lang="en-US" sz="1800" dirty="0">
                <a:solidFill>
                  <a:srgbClr val="475866"/>
                </a:solidFill>
                <a:ea typeface="Fira Sans Light" panose="020B0403050000020004" charset="0"/>
              </a:rPr>
              <a:t>Always Up-to-date And Easy To Use</a:t>
            </a:r>
            <a:r>
              <a:rPr lang="en-US" dirty="0">
                <a:solidFill>
                  <a:srgbClr val="475866"/>
                </a:solidFill>
                <a:ea typeface="Fira Sans Light" panose="020B0403050000020004" charset="0"/>
              </a:rPr>
              <a:t>:</a:t>
            </a:r>
          </a:p>
          <a:p>
            <a:pPr marL="0" indent="0">
              <a:buNone/>
            </a:pPr>
            <a:endParaRPr lang="en-US" sz="400" dirty="0">
              <a:solidFill>
                <a:srgbClr val="475866"/>
              </a:solidFill>
              <a:ea typeface="Fira Sans Light" panose="020B0403050000020004" charset="0"/>
            </a:endParaRPr>
          </a:p>
          <a:p>
            <a:r>
              <a:rPr lang="en-US" sz="1600" dirty="0">
                <a:solidFill>
                  <a:srgbClr val="475866"/>
                </a:solidFill>
                <a:ea typeface="Fira Sans Light" panose="020B0403050000020004" charset="0"/>
              </a:rPr>
              <a:t>Mobile App</a:t>
            </a:r>
          </a:p>
          <a:p>
            <a:r>
              <a:rPr lang="en-US" sz="1600" dirty="0">
                <a:solidFill>
                  <a:srgbClr val="475866"/>
                </a:solidFill>
                <a:ea typeface="Fira Sans Light" panose="020B0403050000020004" charset="0"/>
              </a:rPr>
              <a:t>White-Rodgers Website</a:t>
            </a:r>
          </a:p>
        </p:txBody>
      </p:sp>
      <p:sp>
        <p:nvSpPr>
          <p:cNvPr id="33" name="Rectangle 32">
            <a:extLst>
              <a:ext uri="{FF2B5EF4-FFF2-40B4-BE49-F238E27FC236}">
                <a16:creationId xmlns:a16="http://schemas.microsoft.com/office/drawing/2014/main" id="{D68D6CDA-0CEF-4DA6-A58B-10912D662C64}"/>
              </a:ext>
            </a:extLst>
          </p:cNvPr>
          <p:cNvSpPr/>
          <p:nvPr/>
        </p:nvSpPr>
        <p:spPr>
          <a:xfrm>
            <a:off x="4480448" y="1350307"/>
            <a:ext cx="4663552" cy="4401205"/>
          </a:xfrm>
          <a:prstGeom prst="rect">
            <a:avLst/>
          </a:prstGeom>
        </p:spPr>
        <p:txBody>
          <a:bodyPr wrap="square">
            <a:spAutoFit/>
          </a:bodyPr>
          <a:lstStyle/>
          <a:p>
            <a:r>
              <a:rPr lang="en-US" dirty="0">
                <a:solidFill>
                  <a:srgbClr val="475866"/>
                </a:solidFill>
                <a:ea typeface="Fira Sans Light" panose="020B0403050000020004" charset="0"/>
              </a:rPr>
              <a:t>Your resource for:</a:t>
            </a:r>
          </a:p>
          <a:p>
            <a:endParaRPr lang="en-US" sz="400" dirty="0">
              <a:solidFill>
                <a:srgbClr val="475866"/>
              </a:solidFill>
              <a:ea typeface="Fira Sans Light" panose="020B0403050000020004" charset="0"/>
            </a:endParaRPr>
          </a:p>
          <a:p>
            <a:endParaRPr lang="en-US" sz="400" dirty="0">
              <a:solidFill>
                <a:srgbClr val="475866"/>
              </a:solidFill>
              <a:ea typeface="Fira Sans Light" panose="020B0403050000020004" charset="0"/>
            </a:endParaRPr>
          </a:p>
          <a:p>
            <a:pPr marL="285750" indent="-285750">
              <a:buFont typeface="Arial" panose="020B0604020202020204" pitchFamily="34" charset="0"/>
              <a:buChar char="•"/>
            </a:pPr>
            <a:r>
              <a:rPr lang="en-US" sz="1600" dirty="0">
                <a:solidFill>
                  <a:srgbClr val="475866"/>
                </a:solidFill>
                <a:ea typeface="Fira Sans Light" panose="020B0403050000020004" charset="0"/>
              </a:rPr>
              <a:t>Product information and spec sheets</a:t>
            </a:r>
          </a:p>
          <a:p>
            <a:pPr marL="285750" indent="-285750">
              <a:buFont typeface="Arial" panose="020B0604020202020204" pitchFamily="34" charset="0"/>
              <a:buChar char="•"/>
            </a:pPr>
            <a:r>
              <a:rPr lang="en-US" sz="1600" dirty="0">
                <a:solidFill>
                  <a:srgbClr val="475866"/>
                </a:solidFill>
                <a:ea typeface="Fira Sans Light" panose="020B0403050000020004" charset="0"/>
              </a:rPr>
              <a:t>Complete Cross Reference</a:t>
            </a:r>
          </a:p>
          <a:p>
            <a:pPr marL="285750" indent="-285750">
              <a:buFont typeface="Arial" panose="020B0604020202020204" pitchFamily="34" charset="0"/>
              <a:buChar char="•"/>
            </a:pPr>
            <a:r>
              <a:rPr lang="en-US" sz="1600" dirty="0">
                <a:solidFill>
                  <a:srgbClr val="475866"/>
                </a:solidFill>
                <a:ea typeface="Fira Sans Light" panose="020B0403050000020004" charset="0"/>
              </a:rPr>
              <a:t>OEM compatibility</a:t>
            </a:r>
          </a:p>
          <a:p>
            <a:pPr marL="285750" indent="-285750">
              <a:buFont typeface="Arial" panose="020B0604020202020204" pitchFamily="34" charset="0"/>
              <a:buChar char="•"/>
            </a:pPr>
            <a:r>
              <a:rPr lang="en-US" sz="1600" dirty="0">
                <a:solidFill>
                  <a:srgbClr val="475866"/>
                </a:solidFill>
                <a:ea typeface="Fira Sans Light" panose="020B0403050000020004" charset="0"/>
              </a:rPr>
              <a:t>Installation information and videos</a:t>
            </a:r>
          </a:p>
          <a:p>
            <a:pPr marL="285750" indent="-285750">
              <a:buFont typeface="Arial" panose="020B0604020202020204" pitchFamily="34" charset="0"/>
              <a:buChar char="•"/>
            </a:pPr>
            <a:r>
              <a:rPr lang="en-US" sz="1600" dirty="0">
                <a:solidFill>
                  <a:srgbClr val="475866"/>
                </a:solidFill>
                <a:ea typeface="Fira Sans Light" panose="020B0403050000020004" charset="0"/>
              </a:rPr>
              <a:t>Wiring diagrams</a:t>
            </a:r>
          </a:p>
          <a:p>
            <a:endParaRPr lang="en-US" sz="400" dirty="0">
              <a:solidFill>
                <a:srgbClr val="475866"/>
              </a:solidFill>
              <a:ea typeface="Fira Sans Light" panose="020B0403050000020004" charset="0"/>
            </a:endParaRPr>
          </a:p>
          <a:p>
            <a:endParaRPr lang="en-US" sz="400" dirty="0">
              <a:solidFill>
                <a:srgbClr val="475866"/>
              </a:solidFill>
              <a:ea typeface="Fira Sans Light" panose="020B0403050000020004" charset="0"/>
            </a:endParaRPr>
          </a:p>
          <a:p>
            <a:r>
              <a:rPr lang="en-US" dirty="0">
                <a:solidFill>
                  <a:srgbClr val="475866"/>
                </a:solidFill>
                <a:ea typeface="Fira Sans Light" panose="020B0403050000020004" charset="0"/>
              </a:rPr>
              <a:t>Download:</a:t>
            </a:r>
          </a:p>
          <a:p>
            <a:endParaRPr lang="en-US" sz="400" dirty="0">
              <a:solidFill>
                <a:srgbClr val="475866"/>
              </a:solidFill>
              <a:ea typeface="Fira Sans Light" panose="020B0403050000020004" charset="0"/>
            </a:endParaRPr>
          </a:p>
          <a:p>
            <a:pPr marL="285750" indent="-285750">
              <a:buFont typeface="Arial" panose="020B0604020202020204" pitchFamily="34" charset="0"/>
              <a:buChar char="•"/>
            </a:pPr>
            <a:r>
              <a:rPr lang="en-US" sz="1600" dirty="0">
                <a:solidFill>
                  <a:srgbClr val="475866"/>
                </a:solidFill>
                <a:ea typeface="Fira Sans Light" panose="020B0403050000020004" charset="0"/>
              </a:rPr>
              <a:t>Go to your app store</a:t>
            </a:r>
          </a:p>
          <a:p>
            <a:pPr marL="285750" indent="-285750">
              <a:buFont typeface="Arial" panose="020B0604020202020204" pitchFamily="34" charset="0"/>
              <a:buChar char="•"/>
            </a:pPr>
            <a:r>
              <a:rPr lang="en-US" sz="1600" dirty="0">
                <a:solidFill>
                  <a:srgbClr val="475866"/>
                </a:solidFill>
                <a:ea typeface="Fira Sans Light" panose="020B0403050000020004" charset="0"/>
              </a:rPr>
              <a:t>Type in </a:t>
            </a:r>
            <a:r>
              <a:rPr lang="en-US" sz="1600" b="1" dirty="0">
                <a:solidFill>
                  <a:srgbClr val="475866"/>
                </a:solidFill>
                <a:ea typeface="Fira Sans Light" panose="020B0403050000020004" charset="0"/>
              </a:rPr>
              <a:t>WR Mobile</a:t>
            </a:r>
            <a:endParaRPr lang="en-US" sz="1600" dirty="0">
              <a:solidFill>
                <a:srgbClr val="475866"/>
              </a:solidFill>
              <a:ea typeface="Fira Sans Light" panose="020B0403050000020004" charset="0"/>
            </a:endParaRPr>
          </a:p>
          <a:p>
            <a:pPr marL="285750" indent="-285750">
              <a:buFont typeface="Arial" panose="020B0604020202020204" pitchFamily="34" charset="0"/>
              <a:buChar char="•"/>
            </a:pPr>
            <a:r>
              <a:rPr lang="en-US" sz="1600" dirty="0">
                <a:solidFill>
                  <a:srgbClr val="475866"/>
                </a:solidFill>
                <a:ea typeface="Fira Sans Light" panose="020B0403050000020004" charset="0"/>
              </a:rPr>
              <a:t>Install the app</a:t>
            </a:r>
          </a:p>
          <a:p>
            <a:endParaRPr lang="en-US" sz="400" dirty="0">
              <a:solidFill>
                <a:srgbClr val="475866"/>
              </a:solidFill>
              <a:ea typeface="Fira Sans Light" panose="020B0403050000020004" charset="0"/>
            </a:endParaRPr>
          </a:p>
          <a:p>
            <a:endParaRPr lang="en-US" sz="400" dirty="0">
              <a:solidFill>
                <a:srgbClr val="475866"/>
              </a:solidFill>
              <a:ea typeface="Fira Sans Light" panose="020B0403050000020004" charset="0"/>
            </a:endParaRPr>
          </a:p>
          <a:p>
            <a:r>
              <a:rPr lang="en-US" sz="1600" dirty="0">
                <a:solidFill>
                  <a:srgbClr val="475866"/>
                </a:solidFill>
                <a:ea typeface="Fira Sans Light" panose="020B0403050000020004" charset="0"/>
              </a:rPr>
              <a:t>OR</a:t>
            </a:r>
          </a:p>
          <a:p>
            <a:endParaRPr lang="en-US" sz="400" dirty="0">
              <a:solidFill>
                <a:srgbClr val="475866"/>
              </a:solidFill>
              <a:ea typeface="Fira Sans Light" panose="020B0403050000020004" charset="0"/>
            </a:endParaRPr>
          </a:p>
          <a:p>
            <a:endParaRPr lang="en-US" sz="400" dirty="0">
              <a:solidFill>
                <a:srgbClr val="475866"/>
              </a:solidFill>
              <a:ea typeface="Fira Sans Light" panose="020B0403050000020004" charset="0"/>
            </a:endParaRPr>
          </a:p>
          <a:p>
            <a:pPr marL="285750" indent="-285750">
              <a:buFont typeface="Arial" panose="020B0604020202020204" pitchFamily="34" charset="0"/>
              <a:buChar char="•"/>
            </a:pPr>
            <a:r>
              <a:rPr lang="en-US" sz="1600" dirty="0">
                <a:solidFill>
                  <a:srgbClr val="475866"/>
                </a:solidFill>
                <a:ea typeface="Fira Sans Light" panose="020B0403050000020004" charset="0"/>
              </a:rPr>
              <a:t>Open your camera</a:t>
            </a:r>
          </a:p>
          <a:p>
            <a:pPr marL="285750" indent="-285750">
              <a:buFont typeface="Arial" panose="020B0604020202020204" pitchFamily="34" charset="0"/>
              <a:buChar char="•"/>
            </a:pPr>
            <a:r>
              <a:rPr lang="en-US" sz="1600" dirty="0">
                <a:solidFill>
                  <a:srgbClr val="475866"/>
                </a:solidFill>
                <a:ea typeface="Fira Sans Light" panose="020B0403050000020004" charset="0"/>
              </a:rPr>
              <a:t>Hold it over the QR code</a:t>
            </a:r>
          </a:p>
          <a:p>
            <a:pPr marL="285750" indent="-285750">
              <a:buFont typeface="Arial" panose="020B0604020202020204" pitchFamily="34" charset="0"/>
              <a:buChar char="•"/>
            </a:pPr>
            <a:r>
              <a:rPr lang="en-US" sz="1600" dirty="0">
                <a:solidFill>
                  <a:srgbClr val="475866"/>
                </a:solidFill>
                <a:ea typeface="Fira Sans Light" panose="020B0403050000020004" charset="0"/>
              </a:rPr>
              <a:t>Tap “Open” on the pop-down</a:t>
            </a:r>
          </a:p>
          <a:p>
            <a:pPr marL="285750" indent="-285750">
              <a:buFont typeface="Arial" panose="020B0604020202020204" pitchFamily="34" charset="0"/>
              <a:buChar char="•"/>
            </a:pPr>
            <a:r>
              <a:rPr lang="en-US" sz="1600" dirty="0">
                <a:solidFill>
                  <a:srgbClr val="475866"/>
                </a:solidFill>
                <a:ea typeface="Fira Sans Light" panose="020B0403050000020004" charset="0"/>
              </a:rPr>
              <a:t>Install the app</a:t>
            </a:r>
          </a:p>
        </p:txBody>
      </p:sp>
      <p:grpSp>
        <p:nvGrpSpPr>
          <p:cNvPr id="34" name="Group 33">
            <a:extLst>
              <a:ext uri="{FF2B5EF4-FFF2-40B4-BE49-F238E27FC236}">
                <a16:creationId xmlns:a16="http://schemas.microsoft.com/office/drawing/2014/main" id="{0B71FC54-E778-4E2B-A7D2-08F8C45D9566}"/>
              </a:ext>
            </a:extLst>
          </p:cNvPr>
          <p:cNvGrpSpPr/>
          <p:nvPr/>
        </p:nvGrpSpPr>
        <p:grpSpPr>
          <a:xfrm>
            <a:off x="7285861" y="3133228"/>
            <a:ext cx="1457701" cy="667512"/>
            <a:chOff x="7285861" y="3783447"/>
            <a:chExt cx="1457701" cy="667512"/>
          </a:xfrm>
        </p:grpSpPr>
        <p:pic>
          <p:nvPicPr>
            <p:cNvPr id="35" name="Picture 34">
              <a:extLst>
                <a:ext uri="{FF2B5EF4-FFF2-40B4-BE49-F238E27FC236}">
                  <a16:creationId xmlns:a16="http://schemas.microsoft.com/office/drawing/2014/main" id="{A50DEA3E-D86A-46B0-B601-7E2774104A0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3583" y1="65556" x2="52333" y2="36349"/>
                          <a14:foregroundMark x1="41417" y1="57619" x2="46833" y2="58254"/>
                          <a14:foregroundMark x1="46833" y1="58254" x2="51417" y2="56984"/>
                          <a14:foregroundMark x1="56833" y1="64127" x2="55000" y2="54603"/>
                          <a14:foregroundMark x1="55000" y1="54603" x2="52667" y2="48730"/>
                        </a14:backgroundRemoval>
                      </a14:imgEffect>
                    </a14:imgLayer>
                  </a14:imgProps>
                </a:ext>
                <a:ext uri="{28A0092B-C50C-407E-A947-70E740481C1C}">
                  <a14:useLocalDpi xmlns:a14="http://schemas.microsoft.com/office/drawing/2010/main" val="0"/>
                </a:ext>
              </a:extLst>
            </a:blip>
            <a:srcRect l="35796" t="22661" r="35698" b="23042"/>
            <a:stretch/>
          </p:blipFill>
          <p:spPr>
            <a:xfrm>
              <a:off x="7285861" y="3787832"/>
              <a:ext cx="640079" cy="640080"/>
            </a:xfrm>
            <a:prstGeom prst="rect">
              <a:avLst/>
            </a:prstGeom>
          </p:spPr>
        </p:pic>
        <p:pic>
          <p:nvPicPr>
            <p:cNvPr id="36" name="Picture 35">
              <a:extLst>
                <a:ext uri="{FF2B5EF4-FFF2-40B4-BE49-F238E27FC236}">
                  <a16:creationId xmlns:a16="http://schemas.microsoft.com/office/drawing/2014/main" id="{ACAC3993-1F0E-465A-82FD-7734117B1C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118" t="4128" r="11959" b="4030"/>
            <a:stretch/>
          </p:blipFill>
          <p:spPr>
            <a:xfrm>
              <a:off x="8067576" y="3783447"/>
              <a:ext cx="675986" cy="667512"/>
            </a:xfrm>
            <a:prstGeom prst="rect">
              <a:avLst/>
            </a:prstGeom>
          </p:spPr>
        </p:pic>
      </p:grpSp>
      <p:pic>
        <p:nvPicPr>
          <p:cNvPr id="8" name="Picture 7" descr="A close up of a blue background&#10;&#10;Description automatically generated">
            <a:extLst>
              <a:ext uri="{FF2B5EF4-FFF2-40B4-BE49-F238E27FC236}">
                <a16:creationId xmlns:a16="http://schemas.microsoft.com/office/drawing/2014/main" id="{F3C7C012-82B6-D84B-859F-B4AF5D69F6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146" y="2968267"/>
            <a:ext cx="512064" cy="5120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159892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C363E32-9A70-4700-955D-67DE569F85AE}"/>
              </a:ext>
            </a:extLst>
          </p:cNvPr>
          <p:cNvSpPr/>
          <p:nvPr/>
        </p:nvSpPr>
        <p:spPr bwMode="auto">
          <a:xfrm rot="16200000">
            <a:off x="2367469" y="3322145"/>
            <a:ext cx="4559302" cy="2512407"/>
          </a:xfrm>
          <a:prstGeom prst="rect">
            <a:avLst/>
          </a:prstGeom>
          <a:solidFill>
            <a:srgbClr val="475866">
              <a:alpha val="10000"/>
            </a:srgb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25" name="Title 1">
            <a:extLst>
              <a:ext uri="{FF2B5EF4-FFF2-40B4-BE49-F238E27FC236}">
                <a16:creationId xmlns:a16="http://schemas.microsoft.com/office/drawing/2014/main" id="{328A63A8-E90A-4D94-86AD-CCAAD63A003D}"/>
              </a:ext>
            </a:extLst>
          </p:cNvPr>
          <p:cNvSpPr>
            <a:spLocks noGrp="1"/>
          </p:cNvSpPr>
          <p:nvPr>
            <p:ph type="title"/>
          </p:nvPr>
        </p:nvSpPr>
        <p:spPr>
          <a:xfrm>
            <a:off x="393192" y="123986"/>
            <a:ext cx="8356600" cy="951665"/>
          </a:xfrm>
        </p:spPr>
        <p:txBody>
          <a:bodyPr wrap="square" anchor="b">
            <a:normAutofit/>
          </a:bodyPr>
          <a:lstStyle/>
          <a:p>
            <a:r>
              <a:rPr lang="en-US" b="1" dirty="0">
                <a:solidFill>
                  <a:srgbClr val="006998"/>
                </a:solidFill>
                <a:latin typeface="+mn-lt"/>
                <a:ea typeface="Fira Sans Light" panose="020B0403050000020004" charset="0"/>
              </a:rPr>
              <a:t>WR Mobile App</a:t>
            </a:r>
            <a:endParaRPr lang="en-US" dirty="0">
              <a:solidFill>
                <a:srgbClr val="006998"/>
              </a:solidFill>
              <a:highlight>
                <a:srgbClr val="FFFF00"/>
              </a:highlight>
              <a:latin typeface="+mn-lt"/>
              <a:ea typeface="Fira Sans Light" panose="020B0403050000020004" charset="0"/>
            </a:endParaRPr>
          </a:p>
        </p:txBody>
      </p:sp>
      <p:sp>
        <p:nvSpPr>
          <p:cNvPr id="26" name="Content Placeholder 6">
            <a:extLst>
              <a:ext uri="{FF2B5EF4-FFF2-40B4-BE49-F238E27FC236}">
                <a16:creationId xmlns:a16="http://schemas.microsoft.com/office/drawing/2014/main" id="{A544CBC7-2D62-4DB7-88FD-1FA81B592FD4}"/>
              </a:ext>
            </a:extLst>
          </p:cNvPr>
          <p:cNvSpPr>
            <a:spLocks noGrp="1"/>
          </p:cNvSpPr>
          <p:nvPr>
            <p:ph sz="quarter" idx="15"/>
          </p:nvPr>
        </p:nvSpPr>
        <p:spPr>
          <a:xfrm>
            <a:off x="390912" y="1334221"/>
            <a:ext cx="8356599" cy="1329716"/>
          </a:xfrm>
        </p:spPr>
        <p:txBody>
          <a:bodyPr wrap="square" anchor="t">
            <a:normAutofit/>
          </a:bodyPr>
          <a:lstStyle/>
          <a:p>
            <a:pPr marL="0" indent="0">
              <a:buNone/>
            </a:pPr>
            <a:r>
              <a:rPr lang="en-US" sz="1800" dirty="0">
                <a:solidFill>
                  <a:srgbClr val="475866"/>
                </a:solidFill>
                <a:ea typeface="Fira Sans Light" panose="020B0403050000020004" charset="0"/>
              </a:rPr>
              <a:t>Easy to use!</a:t>
            </a:r>
          </a:p>
          <a:p>
            <a:pPr marL="0" indent="0">
              <a:buNone/>
            </a:pPr>
            <a:endParaRPr lang="en-US" sz="400" dirty="0">
              <a:solidFill>
                <a:srgbClr val="475866"/>
              </a:solidFill>
              <a:ea typeface="Fira Sans Light" panose="020B0403050000020004" charset="0"/>
            </a:endParaRPr>
          </a:p>
          <a:p>
            <a:pPr marL="0" indent="0">
              <a:buNone/>
            </a:pPr>
            <a:r>
              <a:rPr lang="en-US" sz="1800" dirty="0">
                <a:solidFill>
                  <a:srgbClr val="475866"/>
                </a:solidFill>
                <a:ea typeface="Fira Sans Light" panose="020B0403050000020004" charset="0"/>
              </a:rPr>
              <a:t>Search by OEM, competitive, or White-Rodgers model number.</a:t>
            </a:r>
          </a:p>
        </p:txBody>
      </p:sp>
      <p:sp>
        <p:nvSpPr>
          <p:cNvPr id="30" name="Rectangle 29">
            <a:extLst>
              <a:ext uri="{FF2B5EF4-FFF2-40B4-BE49-F238E27FC236}">
                <a16:creationId xmlns:a16="http://schemas.microsoft.com/office/drawing/2014/main" id="{A5927D33-174D-4D39-92F9-D068AEEE7D9C}"/>
              </a:ext>
            </a:extLst>
          </p:cNvPr>
          <p:cNvSpPr/>
          <p:nvPr/>
        </p:nvSpPr>
        <p:spPr bwMode="auto">
          <a:xfrm>
            <a:off x="6270560" y="2310643"/>
            <a:ext cx="2478057" cy="4379519"/>
          </a:xfrm>
          <a:prstGeom prst="rect">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noFill/>
              <a:ea typeface="Fira Sans Light" panose="020B0403050000020004" charset="0"/>
            </a:endParaRPr>
          </a:p>
        </p:txBody>
      </p:sp>
      <p:sp>
        <p:nvSpPr>
          <p:cNvPr id="32" name="Rectangle 31">
            <a:extLst>
              <a:ext uri="{FF2B5EF4-FFF2-40B4-BE49-F238E27FC236}">
                <a16:creationId xmlns:a16="http://schemas.microsoft.com/office/drawing/2014/main" id="{5B5C874A-CB3E-4668-B46A-369AD09C65D0}"/>
              </a:ext>
            </a:extLst>
          </p:cNvPr>
          <p:cNvSpPr/>
          <p:nvPr/>
        </p:nvSpPr>
        <p:spPr bwMode="auto">
          <a:xfrm>
            <a:off x="522956" y="2302358"/>
            <a:ext cx="2478057" cy="4379519"/>
          </a:xfrm>
          <a:prstGeom prst="rect">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noFill/>
              <a:ea typeface="Fira Sans Light" panose="020B0403050000020004" charset="0"/>
            </a:endParaRPr>
          </a:p>
        </p:txBody>
      </p:sp>
      <p:pic>
        <p:nvPicPr>
          <p:cNvPr id="3" name="Picture 2" descr="A screenshot of a cell phone&#10;&#10;Description automatically generated">
            <a:extLst>
              <a:ext uri="{FF2B5EF4-FFF2-40B4-BE49-F238E27FC236}">
                <a16:creationId xmlns:a16="http://schemas.microsoft.com/office/drawing/2014/main" id="{22A2F75B-6A26-4A4C-BC1A-7898C022A7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126" y="2758952"/>
            <a:ext cx="1916898" cy="3784606"/>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C2B576FE-25B8-4D76-B02C-257B798D5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0762" y="2758952"/>
            <a:ext cx="1916897" cy="378460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D079D090-305F-4E5E-A29A-6A86319BED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1139" y="2755171"/>
            <a:ext cx="1916898" cy="3784606"/>
          </a:xfrm>
          <a:prstGeom prst="rect">
            <a:avLst/>
          </a:prstGeom>
        </p:spPr>
      </p:pic>
      <p:pic>
        <p:nvPicPr>
          <p:cNvPr id="14" name="Picture 13" descr="A close up of a blue background&#10;&#10;Description automatically generated">
            <a:extLst>
              <a:ext uri="{FF2B5EF4-FFF2-40B4-BE49-F238E27FC236}">
                <a16:creationId xmlns:a16="http://schemas.microsoft.com/office/drawing/2014/main" id="{549CF466-60A4-6E40-ADE6-9BF065A77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5447" y="1648194"/>
            <a:ext cx="512064" cy="5120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147080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8EB73B-393E-4266-B738-825338330F05}"/>
              </a:ext>
            </a:extLst>
          </p:cNvPr>
          <p:cNvSpPr>
            <a:spLocks noGrp="1"/>
          </p:cNvSpPr>
          <p:nvPr>
            <p:ph type="title"/>
          </p:nvPr>
        </p:nvSpPr>
        <p:spPr>
          <a:xfrm>
            <a:off x="393192" y="123986"/>
            <a:ext cx="8356600" cy="951665"/>
          </a:xfrm>
        </p:spPr>
        <p:txBody>
          <a:bodyPr wrap="square" anchor="b">
            <a:normAutofit/>
          </a:bodyPr>
          <a:lstStyle/>
          <a:p>
            <a:r>
              <a:rPr lang="en-US" b="1" dirty="0">
                <a:solidFill>
                  <a:srgbClr val="006998"/>
                </a:solidFill>
                <a:latin typeface="+mn-lt"/>
                <a:ea typeface="Fira Sans Light" panose="020B0403050000020004" charset="0"/>
              </a:rPr>
              <a:t>White-Rodgers Cross Reference</a:t>
            </a:r>
            <a:endParaRPr lang="en-US" dirty="0">
              <a:solidFill>
                <a:srgbClr val="006998"/>
              </a:solidFill>
              <a:highlight>
                <a:srgbClr val="FFFF00"/>
              </a:highlight>
              <a:latin typeface="+mn-lt"/>
              <a:ea typeface="Fira Sans Light" panose="020B0403050000020004" charset="0"/>
            </a:endParaRPr>
          </a:p>
        </p:txBody>
      </p:sp>
      <p:sp>
        <p:nvSpPr>
          <p:cNvPr id="6" name="Content Placeholder 6">
            <a:extLst>
              <a:ext uri="{FF2B5EF4-FFF2-40B4-BE49-F238E27FC236}">
                <a16:creationId xmlns:a16="http://schemas.microsoft.com/office/drawing/2014/main" id="{144A73E9-5A07-4DA4-888A-FB4E1453A35E}"/>
              </a:ext>
            </a:extLst>
          </p:cNvPr>
          <p:cNvSpPr>
            <a:spLocks noGrp="1"/>
          </p:cNvSpPr>
          <p:nvPr>
            <p:ph sz="quarter" idx="15"/>
          </p:nvPr>
        </p:nvSpPr>
        <p:spPr>
          <a:xfrm>
            <a:off x="390913" y="1220860"/>
            <a:ext cx="6869423" cy="5310671"/>
          </a:xfrm>
        </p:spPr>
        <p:txBody>
          <a:bodyPr wrap="square" anchor="t">
            <a:normAutofit/>
          </a:bodyPr>
          <a:lstStyle/>
          <a:p>
            <a:pPr marL="0" indent="0">
              <a:buNone/>
            </a:pPr>
            <a:endParaRPr lang="en-US" sz="200" dirty="0">
              <a:solidFill>
                <a:srgbClr val="475866"/>
              </a:solidFill>
              <a:ea typeface="Fira Sans Light" panose="020B0403050000020004" charset="0"/>
            </a:endParaRPr>
          </a:p>
          <a:p>
            <a:pPr marL="0" indent="0">
              <a:buNone/>
            </a:pPr>
            <a:r>
              <a:rPr lang="en-US" dirty="0">
                <a:solidFill>
                  <a:srgbClr val="475866"/>
                </a:solidFill>
                <a:ea typeface="Fira Sans Light" panose="020B0403050000020004" charset="0"/>
              </a:rPr>
              <a:t>Go to: </a:t>
            </a:r>
            <a:r>
              <a:rPr lang="en-US" u="sng" dirty="0">
                <a:solidFill>
                  <a:srgbClr val="006998"/>
                </a:solidFill>
                <a:ea typeface="Fira Sans Light" panose="020B0403050000020004" charset="0"/>
                <a:hlinkClick r:id="rId2">
                  <a:extLst>
                    <a:ext uri="{A12FA001-AC4F-418D-AE19-62706E023703}">
                      <ahyp:hlinkClr xmlns:ahyp="http://schemas.microsoft.com/office/drawing/2018/hyperlinkcolor" val="tx"/>
                    </a:ext>
                  </a:extLst>
                </a:hlinkClick>
              </a:rPr>
              <a:t>www.whiterodgers.com</a:t>
            </a:r>
            <a:endParaRPr lang="en-US" u="sng" dirty="0">
              <a:solidFill>
                <a:srgbClr val="006998"/>
              </a:solidFill>
              <a:ea typeface="Fira Sans Light" panose="020B0403050000020004" charset="0"/>
            </a:endParaRPr>
          </a:p>
          <a:p>
            <a:pPr marL="0" indent="0">
              <a:buNone/>
            </a:pPr>
            <a:endParaRPr lang="en-US" sz="200" dirty="0">
              <a:solidFill>
                <a:srgbClr val="475866"/>
              </a:solidFill>
              <a:ea typeface="Fira Sans Light" panose="020B0403050000020004" charset="0"/>
            </a:endParaRPr>
          </a:p>
          <a:p>
            <a:r>
              <a:rPr lang="en-US" sz="1800" dirty="0">
                <a:solidFill>
                  <a:srgbClr val="475866"/>
                </a:solidFill>
                <a:ea typeface="Fira Sans Light" panose="020B0403050000020004" charset="0"/>
              </a:rPr>
              <a:t>Hover over tools &amp; resources</a:t>
            </a:r>
          </a:p>
          <a:p>
            <a:r>
              <a:rPr lang="en-US" sz="1800" dirty="0">
                <a:solidFill>
                  <a:srgbClr val="475866"/>
                </a:solidFill>
                <a:ea typeface="Fira Sans Light" panose="020B0403050000020004" charset="0"/>
              </a:rPr>
              <a:t>Click on: </a:t>
            </a:r>
            <a:r>
              <a:rPr lang="en-US" sz="1800" u="sng" dirty="0">
                <a:solidFill>
                  <a:srgbClr val="475866"/>
                </a:solidFill>
                <a:ea typeface="Fira Sans Light" panose="020B0403050000020004" charset="0"/>
              </a:rPr>
              <a:t>White-Rodgers cross reference/product information</a:t>
            </a:r>
          </a:p>
          <a:p>
            <a:r>
              <a:rPr lang="en-US" sz="1800" dirty="0">
                <a:solidFill>
                  <a:srgbClr val="475866"/>
                </a:solidFill>
                <a:ea typeface="Fira Sans Light" panose="020B0403050000020004" charset="0"/>
              </a:rPr>
              <a:t>Enter the model number or click on: Search Replacement Heating Controls by Major OEM Brand</a:t>
            </a:r>
          </a:p>
          <a:p>
            <a:pPr marL="0" indent="0">
              <a:buNone/>
            </a:pPr>
            <a:endParaRPr lang="en-US" dirty="0">
              <a:solidFill>
                <a:srgbClr val="475866"/>
              </a:solidFill>
              <a:ea typeface="Fira Sans Light" panose="020B0403050000020004" charset="0"/>
            </a:endParaRPr>
          </a:p>
        </p:txBody>
      </p:sp>
      <p:pic>
        <p:nvPicPr>
          <p:cNvPr id="7" name="Picture 6">
            <a:extLst>
              <a:ext uri="{FF2B5EF4-FFF2-40B4-BE49-F238E27FC236}">
                <a16:creationId xmlns:a16="http://schemas.microsoft.com/office/drawing/2014/main" id="{9482917A-70FA-480E-BBDB-8B1A93E5BFA5}"/>
              </a:ext>
            </a:extLst>
          </p:cNvPr>
          <p:cNvPicPr>
            <a:picLocks noChangeAspect="1"/>
          </p:cNvPicPr>
          <p:nvPr/>
        </p:nvPicPr>
        <p:blipFill rotWithShape="1">
          <a:blip r:embed="rId3"/>
          <a:srcRect l="8027"/>
          <a:stretch/>
        </p:blipFill>
        <p:spPr>
          <a:xfrm>
            <a:off x="506748" y="3272393"/>
            <a:ext cx="8243044" cy="3114952"/>
          </a:xfrm>
          <a:prstGeom prst="rect">
            <a:avLst/>
          </a:prstGeom>
        </p:spPr>
      </p:pic>
      <p:cxnSp>
        <p:nvCxnSpPr>
          <p:cNvPr id="8" name="Straight Arrow Connector 7">
            <a:extLst>
              <a:ext uri="{FF2B5EF4-FFF2-40B4-BE49-F238E27FC236}">
                <a16:creationId xmlns:a16="http://schemas.microsoft.com/office/drawing/2014/main" id="{C8CD925D-3512-4D93-BA8F-81505F13A6CA}"/>
              </a:ext>
            </a:extLst>
          </p:cNvPr>
          <p:cNvCxnSpPr>
            <a:cxnSpLocks/>
          </p:cNvCxnSpPr>
          <p:nvPr/>
        </p:nvCxnSpPr>
        <p:spPr bwMode="auto">
          <a:xfrm flipH="1" flipV="1">
            <a:off x="7101812" y="4730117"/>
            <a:ext cx="694944" cy="868680"/>
          </a:xfrm>
          <a:prstGeom prst="straightConnector1">
            <a:avLst/>
          </a:prstGeom>
          <a:noFill/>
          <a:ln w="381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200732811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0FA341-69BC-4F1B-9498-C08F84A8C474}"/>
              </a:ext>
            </a:extLst>
          </p:cNvPr>
          <p:cNvSpPr/>
          <p:nvPr/>
        </p:nvSpPr>
        <p:spPr bwMode="auto">
          <a:xfrm rot="16200000">
            <a:off x="422292" y="2536236"/>
            <a:ext cx="3206210" cy="4050792"/>
          </a:xfrm>
          <a:prstGeom prst="rect">
            <a:avLst/>
          </a:prstGeom>
          <a:solidFill>
            <a:srgbClr val="475866">
              <a:alpha val="10000"/>
            </a:srgb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6" name="Title 1">
            <a:extLst>
              <a:ext uri="{FF2B5EF4-FFF2-40B4-BE49-F238E27FC236}">
                <a16:creationId xmlns:a16="http://schemas.microsoft.com/office/drawing/2014/main" id="{E32B3510-1EF3-4F8D-9061-BFC92A95E851}"/>
              </a:ext>
            </a:extLst>
          </p:cNvPr>
          <p:cNvSpPr>
            <a:spLocks noGrp="1"/>
          </p:cNvSpPr>
          <p:nvPr>
            <p:ph type="title"/>
          </p:nvPr>
        </p:nvSpPr>
        <p:spPr>
          <a:xfrm>
            <a:off x="393192" y="123986"/>
            <a:ext cx="8356600" cy="951665"/>
          </a:xfrm>
        </p:spPr>
        <p:txBody>
          <a:bodyPr wrap="square" anchor="b">
            <a:normAutofit/>
          </a:bodyPr>
          <a:lstStyle/>
          <a:p>
            <a:r>
              <a:rPr lang="en-US" b="1" dirty="0">
                <a:solidFill>
                  <a:srgbClr val="006998"/>
                </a:solidFill>
                <a:latin typeface="+mn-lt"/>
                <a:ea typeface="Fira Sans Light" panose="020B0403050000020004" charset="0"/>
              </a:rPr>
              <a:t>Wholesale Resource Site</a:t>
            </a:r>
            <a:endParaRPr lang="en-US" dirty="0">
              <a:solidFill>
                <a:srgbClr val="006998"/>
              </a:solidFill>
              <a:highlight>
                <a:srgbClr val="FFFF00"/>
              </a:highlight>
              <a:latin typeface="+mn-lt"/>
              <a:ea typeface="Fira Sans Light" panose="020B0403050000020004" charset="0"/>
            </a:endParaRPr>
          </a:p>
        </p:txBody>
      </p:sp>
      <p:sp>
        <p:nvSpPr>
          <p:cNvPr id="7" name="Content Placeholder 6">
            <a:extLst>
              <a:ext uri="{FF2B5EF4-FFF2-40B4-BE49-F238E27FC236}">
                <a16:creationId xmlns:a16="http://schemas.microsoft.com/office/drawing/2014/main" id="{832811DB-06E4-43B1-A256-C8229D45398C}"/>
              </a:ext>
            </a:extLst>
          </p:cNvPr>
          <p:cNvSpPr>
            <a:spLocks noGrp="1"/>
          </p:cNvSpPr>
          <p:nvPr>
            <p:ph sz="quarter" idx="15"/>
          </p:nvPr>
        </p:nvSpPr>
        <p:spPr>
          <a:xfrm>
            <a:off x="390913" y="1200001"/>
            <a:ext cx="6750551" cy="5310671"/>
          </a:xfrm>
        </p:spPr>
        <p:txBody>
          <a:bodyPr wrap="square" anchor="t">
            <a:normAutofit/>
          </a:bodyPr>
          <a:lstStyle/>
          <a:p>
            <a:pPr marL="0" indent="0">
              <a:buNone/>
            </a:pPr>
            <a:endParaRPr lang="en-US" sz="400" dirty="0">
              <a:solidFill>
                <a:schemeClr val="tx2"/>
              </a:solidFill>
              <a:ea typeface="Fira Sans Light" panose="020B0403050000020004" charset="0"/>
            </a:endParaRPr>
          </a:p>
          <a:p>
            <a:pPr marL="0" indent="0">
              <a:buNone/>
            </a:pPr>
            <a:r>
              <a:rPr lang="en-US" dirty="0">
                <a:solidFill>
                  <a:srgbClr val="475866"/>
                </a:solidFill>
                <a:ea typeface="Fira Sans Light" panose="020B0403050000020004" charset="0"/>
              </a:rPr>
              <a:t>Access useful resources to grow your business.</a:t>
            </a:r>
          </a:p>
          <a:p>
            <a:pPr marL="0" indent="0">
              <a:buNone/>
            </a:pPr>
            <a:endParaRPr lang="en-US" sz="400" dirty="0">
              <a:solidFill>
                <a:schemeClr val="tx2"/>
              </a:solidFill>
              <a:ea typeface="Fira Sans Light" panose="020B0403050000020004" charset="0"/>
            </a:endParaRPr>
          </a:p>
          <a:p>
            <a:pPr marL="0" indent="0">
              <a:buNone/>
            </a:pPr>
            <a:r>
              <a:rPr lang="en-US" dirty="0">
                <a:solidFill>
                  <a:srgbClr val="006998"/>
                </a:solidFill>
                <a:ea typeface="Fira Sans Light" panose="020B0403050000020004" charset="0"/>
              </a:rPr>
              <a:t>Visit: </a:t>
            </a:r>
            <a:r>
              <a:rPr lang="en-US" u="sng" dirty="0">
                <a:solidFill>
                  <a:srgbClr val="006998"/>
                </a:solidFill>
                <a:ea typeface="Fira Sans Light" panose="020B0403050000020004" charset="0"/>
              </a:rPr>
              <a:t>https://climate.emerson.com/en-us/brands/white-rodgers/white-rodgers-wholesaler-resource-center</a:t>
            </a:r>
          </a:p>
        </p:txBody>
      </p:sp>
      <p:grpSp>
        <p:nvGrpSpPr>
          <p:cNvPr id="8" name="Group 7">
            <a:extLst>
              <a:ext uri="{FF2B5EF4-FFF2-40B4-BE49-F238E27FC236}">
                <a16:creationId xmlns:a16="http://schemas.microsoft.com/office/drawing/2014/main" id="{DB1225E9-599E-4E2D-8AB0-32E43A5BE687}"/>
              </a:ext>
            </a:extLst>
          </p:cNvPr>
          <p:cNvGrpSpPr/>
          <p:nvPr/>
        </p:nvGrpSpPr>
        <p:grpSpPr>
          <a:xfrm>
            <a:off x="4224528" y="2958526"/>
            <a:ext cx="4602073" cy="3206211"/>
            <a:chOff x="4224528" y="3331750"/>
            <a:chExt cx="4602073" cy="3206211"/>
          </a:xfrm>
        </p:grpSpPr>
        <p:pic>
          <p:nvPicPr>
            <p:cNvPr id="9" name="Picture 8">
              <a:extLst>
                <a:ext uri="{FF2B5EF4-FFF2-40B4-BE49-F238E27FC236}">
                  <a16:creationId xmlns:a16="http://schemas.microsoft.com/office/drawing/2014/main" id="{20FD7123-96A7-4091-86F8-E2E64D9D0CBD}"/>
                </a:ext>
              </a:extLst>
            </p:cNvPr>
            <p:cNvPicPr>
              <a:picLocks noChangeAspect="1"/>
            </p:cNvPicPr>
            <p:nvPr/>
          </p:nvPicPr>
          <p:blipFill rotWithShape="1">
            <a:blip r:embed="rId2"/>
            <a:srcRect l="8611" r="5400"/>
            <a:stretch/>
          </p:blipFill>
          <p:spPr>
            <a:xfrm>
              <a:off x="4224528" y="3331750"/>
              <a:ext cx="4513791" cy="1913201"/>
            </a:xfrm>
            <a:prstGeom prst="rect">
              <a:avLst/>
            </a:prstGeom>
          </p:spPr>
        </p:pic>
        <p:pic>
          <p:nvPicPr>
            <p:cNvPr id="10" name="Picture 9">
              <a:extLst>
                <a:ext uri="{FF2B5EF4-FFF2-40B4-BE49-F238E27FC236}">
                  <a16:creationId xmlns:a16="http://schemas.microsoft.com/office/drawing/2014/main" id="{A28BD3D8-BFD7-4862-8B80-ACE59588F294}"/>
                </a:ext>
              </a:extLst>
            </p:cNvPr>
            <p:cNvPicPr>
              <a:picLocks noChangeAspect="1"/>
            </p:cNvPicPr>
            <p:nvPr/>
          </p:nvPicPr>
          <p:blipFill rotWithShape="1">
            <a:blip r:embed="rId3"/>
            <a:srcRect l="7711" t="27155" r="5489" b="9884"/>
            <a:stretch/>
          </p:blipFill>
          <p:spPr>
            <a:xfrm>
              <a:off x="4296235" y="5244953"/>
              <a:ext cx="4530366" cy="1293008"/>
            </a:xfrm>
            <a:prstGeom prst="rect">
              <a:avLst/>
            </a:prstGeom>
          </p:spPr>
        </p:pic>
      </p:grpSp>
      <p:sp>
        <p:nvSpPr>
          <p:cNvPr id="11" name="Rectangle 10">
            <a:extLst>
              <a:ext uri="{FF2B5EF4-FFF2-40B4-BE49-F238E27FC236}">
                <a16:creationId xmlns:a16="http://schemas.microsoft.com/office/drawing/2014/main" id="{E39414B3-8FE5-45DC-BEDD-B3ADF440434A}"/>
              </a:ext>
            </a:extLst>
          </p:cNvPr>
          <p:cNvSpPr/>
          <p:nvPr/>
        </p:nvSpPr>
        <p:spPr>
          <a:xfrm>
            <a:off x="390913" y="3145859"/>
            <a:ext cx="3577583" cy="2831544"/>
          </a:xfrm>
          <a:prstGeom prst="rect">
            <a:avLst/>
          </a:prstGeom>
        </p:spPr>
        <p:txBody>
          <a:bodyPr wrap="square">
            <a:spAutoFit/>
          </a:bodyPr>
          <a:lstStyle/>
          <a:p>
            <a:r>
              <a:rPr lang="en-US" sz="2000" dirty="0">
                <a:solidFill>
                  <a:srgbClr val="475866"/>
                </a:solidFill>
                <a:ea typeface="Fira Sans Light" panose="020B0403050000020004" charset="0"/>
              </a:rPr>
              <a:t>You’ll find videos, stocking lists and product launch information for Sensi products:</a:t>
            </a:r>
          </a:p>
          <a:p>
            <a:endParaRPr lang="en-US" sz="400" dirty="0">
              <a:solidFill>
                <a:srgbClr val="475866"/>
              </a:solidFill>
              <a:ea typeface="Fira Sans Light" panose="020B0403050000020004" charset="0"/>
            </a:endParaRPr>
          </a:p>
          <a:p>
            <a:endParaRPr lang="en-US" sz="400" dirty="0">
              <a:solidFill>
                <a:srgbClr val="475866"/>
              </a:solidFill>
              <a:ea typeface="Fira Sans Light" panose="020B0403050000020004" charset="0"/>
            </a:endParaRPr>
          </a:p>
          <a:p>
            <a:pPr marL="285750" indent="-285750">
              <a:buFont typeface="Arial" panose="020B0604020202020204" pitchFamily="34" charset="0"/>
              <a:buChar char="•"/>
            </a:pPr>
            <a:r>
              <a:rPr lang="en-US" dirty="0">
                <a:solidFill>
                  <a:srgbClr val="475866"/>
                </a:solidFill>
                <a:ea typeface="Fira Sans Light" panose="020B0403050000020004" charset="0"/>
              </a:rPr>
              <a:t>Sensi Smart Thermostats</a:t>
            </a:r>
          </a:p>
          <a:p>
            <a:pPr marL="285750" indent="-285750">
              <a:buFont typeface="Arial" panose="020B0604020202020204" pitchFamily="34" charset="0"/>
              <a:buChar char="•"/>
            </a:pPr>
            <a:r>
              <a:rPr lang="en-US" dirty="0">
                <a:solidFill>
                  <a:srgbClr val="475866"/>
                </a:solidFill>
                <a:ea typeface="Fira Sans Light" panose="020B0403050000020004" charset="0"/>
              </a:rPr>
              <a:t>Traditional Thermostats</a:t>
            </a:r>
          </a:p>
          <a:p>
            <a:pPr marL="285750" indent="-285750">
              <a:buFont typeface="Arial" panose="020B0604020202020204" pitchFamily="34" charset="0"/>
              <a:buChar char="•"/>
            </a:pPr>
            <a:r>
              <a:rPr lang="en-US" dirty="0">
                <a:solidFill>
                  <a:srgbClr val="475866"/>
                </a:solidFill>
                <a:ea typeface="Fira Sans Light" panose="020B0403050000020004" charset="0"/>
              </a:rPr>
              <a:t>Heating/Cooling Products </a:t>
            </a:r>
          </a:p>
          <a:p>
            <a:pPr marL="285750" indent="-285750">
              <a:buFont typeface="Arial" panose="020B0604020202020204" pitchFamily="34" charset="0"/>
              <a:buChar char="•"/>
            </a:pPr>
            <a:r>
              <a:rPr lang="en-US" dirty="0">
                <a:solidFill>
                  <a:srgbClr val="475866"/>
                </a:solidFill>
                <a:ea typeface="Fira Sans Light" panose="020B0403050000020004" charset="0"/>
              </a:rPr>
              <a:t>Contractor Rewards</a:t>
            </a:r>
          </a:p>
          <a:p>
            <a:pPr marL="285750" indent="-285750">
              <a:buFont typeface="Arial" panose="020B0604020202020204" pitchFamily="34" charset="0"/>
              <a:buChar char="•"/>
            </a:pPr>
            <a:r>
              <a:rPr lang="en-US" dirty="0">
                <a:solidFill>
                  <a:srgbClr val="475866"/>
                </a:solidFill>
                <a:ea typeface="Fira Sans Light" panose="020B0403050000020004" charset="0"/>
              </a:rPr>
              <a:t>Product Merchandising</a:t>
            </a:r>
          </a:p>
        </p:txBody>
      </p:sp>
    </p:spTree>
    <p:extLst>
      <p:ext uri="{BB962C8B-B14F-4D97-AF65-F5344CB8AC3E}">
        <p14:creationId xmlns:p14="http://schemas.microsoft.com/office/powerpoint/2010/main" val="86068079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DC781A-6E12-4009-BBF4-22C797D21913}"/>
              </a:ext>
            </a:extLst>
          </p:cNvPr>
          <p:cNvSpPr>
            <a:spLocks noGrp="1"/>
          </p:cNvSpPr>
          <p:nvPr>
            <p:ph type="body" sz="quarter" idx="10"/>
          </p:nvPr>
        </p:nvSpPr>
        <p:spPr>
          <a:xfrm>
            <a:off x="4702520" y="1158240"/>
            <a:ext cx="3676370" cy="1863960"/>
          </a:xfrm>
        </p:spPr>
        <p:txBody>
          <a:bodyPr/>
          <a:lstStyle/>
          <a:p>
            <a:r>
              <a:rPr lang="en-US" b="1" dirty="0">
                <a:ea typeface="Fira Sans Light" panose="020B0403050000020004" charset="0"/>
              </a:rPr>
              <a:t>Business and Product Overview</a:t>
            </a:r>
            <a:endParaRPr lang="en-US" dirty="0">
              <a:ea typeface="Fira Sans Light" panose="020B0403050000020004" charset="0"/>
            </a:endParaRPr>
          </a:p>
        </p:txBody>
      </p:sp>
      <p:pic>
        <p:nvPicPr>
          <p:cNvPr id="3" name="Picture 2">
            <a:extLst>
              <a:ext uri="{FF2B5EF4-FFF2-40B4-BE49-F238E27FC236}">
                <a16:creationId xmlns:a16="http://schemas.microsoft.com/office/drawing/2014/main" id="{320D8DC8-2763-9E48-B162-21AEAE52E0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2202" y="453477"/>
            <a:ext cx="2190276" cy="790933"/>
          </a:xfrm>
          <a:prstGeom prst="rect">
            <a:avLst/>
          </a:prstGeom>
        </p:spPr>
      </p:pic>
    </p:spTree>
    <p:extLst>
      <p:ext uri="{BB962C8B-B14F-4D97-AF65-F5344CB8AC3E}">
        <p14:creationId xmlns:p14="http://schemas.microsoft.com/office/powerpoint/2010/main" val="399973266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C05B6D-5331-4E7A-B741-0D5EADD52AC7}"/>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Why Contractors Trust White-Rodgers</a:t>
            </a:r>
            <a:endParaRPr lang="en-US" dirty="0">
              <a:solidFill>
                <a:srgbClr val="006998"/>
              </a:solidFill>
              <a:highlight>
                <a:srgbClr val="FFFF00"/>
              </a:highlight>
              <a:latin typeface="+mn-lt"/>
              <a:ea typeface="Fira Sans Light" panose="020B0403050000020004" charset="0"/>
            </a:endParaRPr>
          </a:p>
        </p:txBody>
      </p:sp>
      <p:sp>
        <p:nvSpPr>
          <p:cNvPr id="6" name="Content Placeholder 2">
            <a:extLst>
              <a:ext uri="{FF2B5EF4-FFF2-40B4-BE49-F238E27FC236}">
                <a16:creationId xmlns:a16="http://schemas.microsoft.com/office/drawing/2014/main" id="{246807CD-8CBB-44FF-BCE9-0B3C5BE9BAF3}"/>
              </a:ext>
            </a:extLst>
          </p:cNvPr>
          <p:cNvSpPr>
            <a:spLocks noGrp="1"/>
          </p:cNvSpPr>
          <p:nvPr>
            <p:ph sz="quarter" idx="15"/>
          </p:nvPr>
        </p:nvSpPr>
        <p:spPr>
          <a:xfrm>
            <a:off x="400244" y="1233743"/>
            <a:ext cx="4023360" cy="5132388"/>
          </a:xfrm>
        </p:spPr>
        <p:txBody>
          <a:bodyPr/>
          <a:lstStyle/>
          <a:p>
            <a:pPr marL="0" indent="0">
              <a:lnSpc>
                <a:spcPct val="150000"/>
              </a:lnSpc>
              <a:spcBef>
                <a:spcPts val="0"/>
              </a:spcBef>
              <a:buNone/>
            </a:pPr>
            <a:r>
              <a:rPr lang="en-US" sz="1800" b="1" dirty="0">
                <a:solidFill>
                  <a:srgbClr val="475866"/>
                </a:solidFill>
                <a:ea typeface="Fira Sans Light" panose="020B0403050000020004" charset="0"/>
              </a:rPr>
              <a:t>Industry Leading Products</a:t>
            </a:r>
          </a:p>
          <a:p>
            <a:pPr>
              <a:spcBef>
                <a:spcPts val="0"/>
              </a:spcBef>
            </a:pPr>
            <a:r>
              <a:rPr lang="en-US" sz="1600" dirty="0">
                <a:solidFill>
                  <a:srgbClr val="475866"/>
                </a:solidFill>
                <a:ea typeface="Fira Sans Light" panose="020B0403050000020004" charset="0"/>
              </a:rPr>
              <a:t>Used by more OEM’s</a:t>
            </a:r>
          </a:p>
          <a:p>
            <a:pPr>
              <a:lnSpc>
                <a:spcPct val="100000"/>
              </a:lnSpc>
              <a:spcBef>
                <a:spcPts val="0"/>
              </a:spcBef>
              <a:spcAft>
                <a:spcPts val="900"/>
              </a:spcAft>
            </a:pPr>
            <a:r>
              <a:rPr lang="en-US" sz="1600" dirty="0">
                <a:solidFill>
                  <a:srgbClr val="475866"/>
                </a:solidFill>
                <a:ea typeface="Fira Sans Light" panose="020B0403050000020004" charset="0"/>
              </a:rPr>
              <a:t>Offering the widest range of Universal Replacement Controls</a:t>
            </a:r>
            <a:endParaRPr lang="en-US" sz="1600" b="1" dirty="0">
              <a:solidFill>
                <a:srgbClr val="475866"/>
              </a:solidFill>
              <a:ea typeface="Fira Sans Light" panose="020B0403050000020004" charset="0"/>
            </a:endParaRPr>
          </a:p>
          <a:p>
            <a:pPr marL="0" indent="0">
              <a:lnSpc>
                <a:spcPct val="150000"/>
              </a:lnSpc>
              <a:spcBef>
                <a:spcPts val="0"/>
              </a:spcBef>
              <a:buNone/>
            </a:pPr>
            <a:r>
              <a:rPr lang="en-US" sz="1800" b="1" dirty="0">
                <a:solidFill>
                  <a:srgbClr val="475866"/>
                </a:solidFill>
                <a:ea typeface="Fira Sans Light" panose="020B0403050000020004" charset="0"/>
              </a:rPr>
              <a:t>Ease Of Installation</a:t>
            </a:r>
          </a:p>
          <a:p>
            <a:pPr>
              <a:lnSpc>
                <a:spcPct val="100000"/>
              </a:lnSpc>
              <a:spcBef>
                <a:spcPts val="0"/>
              </a:spcBef>
              <a:spcAft>
                <a:spcPts val="900"/>
              </a:spcAft>
            </a:pPr>
            <a:r>
              <a:rPr lang="en-US" sz="1600" dirty="0">
                <a:solidFill>
                  <a:srgbClr val="475866"/>
                </a:solidFill>
                <a:ea typeface="Fira Sans Light" panose="020B0403050000020004" charset="0"/>
              </a:rPr>
              <a:t>Simple, easy to understand instructions</a:t>
            </a:r>
            <a:endParaRPr lang="en-US" sz="1600" b="1" dirty="0">
              <a:solidFill>
                <a:srgbClr val="475866"/>
              </a:solidFill>
              <a:ea typeface="Fira Sans Light" panose="020B0403050000020004" charset="0"/>
            </a:endParaRPr>
          </a:p>
          <a:p>
            <a:pPr marL="0" indent="0">
              <a:lnSpc>
                <a:spcPct val="150000"/>
              </a:lnSpc>
              <a:spcBef>
                <a:spcPts val="0"/>
              </a:spcBef>
              <a:buNone/>
            </a:pPr>
            <a:r>
              <a:rPr lang="en-US" sz="1800" b="1" dirty="0">
                <a:solidFill>
                  <a:srgbClr val="475866"/>
                </a:solidFill>
                <a:ea typeface="Fira Sans Light" panose="020B0403050000020004" charset="0"/>
              </a:rPr>
              <a:t>Product Reliability</a:t>
            </a:r>
          </a:p>
          <a:p>
            <a:pPr>
              <a:lnSpc>
                <a:spcPct val="100000"/>
              </a:lnSpc>
              <a:spcBef>
                <a:spcPts val="0"/>
              </a:spcBef>
              <a:spcAft>
                <a:spcPts val="900"/>
              </a:spcAft>
            </a:pPr>
            <a:r>
              <a:rPr lang="en-US" sz="1600" dirty="0">
                <a:solidFill>
                  <a:srgbClr val="475866"/>
                </a:solidFill>
                <a:ea typeface="Fira Sans Light" panose="020B0403050000020004" charset="0"/>
              </a:rPr>
              <a:t>Quality Control assures reliable products</a:t>
            </a:r>
          </a:p>
          <a:p>
            <a:pPr marL="0" indent="0">
              <a:lnSpc>
                <a:spcPct val="150000"/>
              </a:lnSpc>
              <a:spcBef>
                <a:spcPts val="0"/>
              </a:spcBef>
              <a:buNone/>
            </a:pPr>
            <a:r>
              <a:rPr lang="en-US" sz="1800" b="1" dirty="0">
                <a:solidFill>
                  <a:srgbClr val="475866"/>
                </a:solidFill>
                <a:ea typeface="Fira Sans Light" panose="020B0403050000020004" charset="0"/>
              </a:rPr>
              <a:t>Affordable</a:t>
            </a:r>
          </a:p>
          <a:p>
            <a:pPr>
              <a:lnSpc>
                <a:spcPct val="100000"/>
              </a:lnSpc>
              <a:spcBef>
                <a:spcPts val="0"/>
              </a:spcBef>
              <a:spcAft>
                <a:spcPts val="900"/>
              </a:spcAft>
            </a:pPr>
            <a:r>
              <a:rPr lang="en-US" sz="1600" dirty="0">
                <a:solidFill>
                  <a:srgbClr val="475866"/>
                </a:solidFill>
                <a:ea typeface="Fira Sans Light" panose="020B0403050000020004" charset="0"/>
              </a:rPr>
              <a:t>Competitive pricing</a:t>
            </a:r>
          </a:p>
          <a:p>
            <a:pPr marL="0" indent="0">
              <a:lnSpc>
                <a:spcPct val="150000"/>
              </a:lnSpc>
              <a:spcBef>
                <a:spcPts val="0"/>
              </a:spcBef>
              <a:buNone/>
            </a:pPr>
            <a:r>
              <a:rPr lang="en-US" sz="1800" b="1" dirty="0">
                <a:solidFill>
                  <a:srgbClr val="475866"/>
                </a:solidFill>
                <a:ea typeface="Fira Sans Light" panose="020B0403050000020004" charset="0"/>
              </a:rPr>
              <a:t>Supported By Knowledgeable Representatives</a:t>
            </a:r>
          </a:p>
          <a:p>
            <a:pPr>
              <a:lnSpc>
                <a:spcPct val="100000"/>
              </a:lnSpc>
              <a:spcBef>
                <a:spcPts val="0"/>
              </a:spcBef>
            </a:pPr>
            <a:r>
              <a:rPr lang="en-US" sz="1600" dirty="0">
                <a:solidFill>
                  <a:srgbClr val="475866"/>
                </a:solidFill>
                <a:ea typeface="Fira Sans Light" panose="020B0403050000020004" charset="0"/>
              </a:rPr>
              <a:t>Contractor direct phone support</a:t>
            </a:r>
          </a:p>
          <a:p>
            <a:pPr>
              <a:spcBef>
                <a:spcPts val="0"/>
              </a:spcBef>
            </a:pPr>
            <a:endParaRPr lang="en-US" sz="1600" dirty="0">
              <a:solidFill>
                <a:srgbClr val="475866"/>
              </a:solidFill>
              <a:ea typeface="Fira Sans Light" panose="020B0403050000020004" charset="0"/>
            </a:endParaRPr>
          </a:p>
          <a:p>
            <a:pPr>
              <a:spcBef>
                <a:spcPts val="0"/>
              </a:spcBef>
            </a:pPr>
            <a:endParaRPr lang="en-US" sz="1600" dirty="0">
              <a:solidFill>
                <a:srgbClr val="475866"/>
              </a:solidFill>
              <a:ea typeface="Fira Sans Light" panose="020B0403050000020004" charset="0"/>
            </a:endParaRPr>
          </a:p>
        </p:txBody>
      </p:sp>
      <p:pic>
        <p:nvPicPr>
          <p:cNvPr id="7" name="Picture 6" descr="A sign on the side of a building&#10;&#10;Description automatically generated">
            <a:extLst>
              <a:ext uri="{FF2B5EF4-FFF2-40B4-BE49-F238E27FC236}">
                <a16:creationId xmlns:a16="http://schemas.microsoft.com/office/drawing/2014/main" id="{293A74CF-5AAB-4A57-8570-C2B8C4B604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902296" y="1450298"/>
            <a:ext cx="3847496" cy="4768558"/>
          </a:xfrm>
          <a:prstGeom prst="rect">
            <a:avLst/>
          </a:prstGeom>
        </p:spPr>
      </p:pic>
    </p:spTree>
    <p:extLst>
      <p:ext uri="{BB962C8B-B14F-4D97-AF65-F5344CB8AC3E}">
        <p14:creationId xmlns:p14="http://schemas.microsoft.com/office/powerpoint/2010/main" val="85220932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9520F5-3BAB-47DC-92A9-50784A06E24F}"/>
              </a:ext>
            </a:extLst>
          </p:cNvPr>
          <p:cNvSpPr>
            <a:spLocks noGrp="1"/>
          </p:cNvSpPr>
          <p:nvPr>
            <p:ph type="body" sz="quarter" idx="10"/>
          </p:nvPr>
        </p:nvSpPr>
        <p:spPr/>
        <p:txBody>
          <a:bodyPr/>
          <a:lstStyle/>
          <a:p>
            <a:r>
              <a:rPr lang="en-US" b="1" dirty="0"/>
              <a:t>Technical</a:t>
            </a:r>
          </a:p>
        </p:txBody>
      </p:sp>
      <p:pic>
        <p:nvPicPr>
          <p:cNvPr id="3" name="Picture 2">
            <a:extLst>
              <a:ext uri="{FF2B5EF4-FFF2-40B4-BE49-F238E27FC236}">
                <a16:creationId xmlns:a16="http://schemas.microsoft.com/office/drawing/2014/main" id="{C68C3698-3C66-A34D-A7C4-A65A3578FE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2202" y="453477"/>
            <a:ext cx="2190276" cy="790933"/>
          </a:xfrm>
          <a:prstGeom prst="rect">
            <a:avLst/>
          </a:prstGeom>
        </p:spPr>
      </p:pic>
    </p:spTree>
    <p:extLst>
      <p:ext uri="{BB962C8B-B14F-4D97-AF65-F5344CB8AC3E}">
        <p14:creationId xmlns:p14="http://schemas.microsoft.com/office/powerpoint/2010/main" val="41329651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258F07A-A25A-469B-92C6-E6C15B5A3DFB}"/>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Introduction</a:t>
            </a:r>
            <a:endParaRPr lang="en-US" dirty="0">
              <a:solidFill>
                <a:srgbClr val="006998"/>
              </a:solidFill>
              <a:highlight>
                <a:srgbClr val="FFFF00"/>
              </a:highlight>
              <a:latin typeface="+mn-lt"/>
              <a:ea typeface="Fira Sans Light" panose="020B0403050000020004" charset="0"/>
            </a:endParaRPr>
          </a:p>
        </p:txBody>
      </p:sp>
      <p:sp>
        <p:nvSpPr>
          <p:cNvPr id="15" name="Content Placeholder 2">
            <a:extLst>
              <a:ext uri="{FF2B5EF4-FFF2-40B4-BE49-F238E27FC236}">
                <a16:creationId xmlns:a16="http://schemas.microsoft.com/office/drawing/2014/main" id="{F281C847-A233-4E6C-8010-CD1866D84853}"/>
              </a:ext>
            </a:extLst>
          </p:cNvPr>
          <p:cNvSpPr txBox="1">
            <a:spLocks/>
          </p:cNvSpPr>
          <p:nvPr/>
        </p:nvSpPr>
        <p:spPr>
          <a:xfrm>
            <a:off x="393192" y="1390849"/>
            <a:ext cx="7829356" cy="854626"/>
          </a:xfrm>
          <a:prstGeom prst="rect">
            <a:avLst/>
          </a:prstGeom>
        </p:spPr>
        <p:txBody>
          <a:bodyPr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sz="1800" dirty="0">
                <a:solidFill>
                  <a:srgbClr val="475866"/>
                </a:solidFill>
                <a:ea typeface="Fira Sans Light" panose="020B0403050000020004" charset="0"/>
              </a:rPr>
              <a:t>The award-winning Sensi Smart Thermostat keeps homeowners connected to comfort and keeps you connected to your customers.</a:t>
            </a:r>
            <a:endParaRPr lang="en-US" sz="1800" kern="0" dirty="0">
              <a:solidFill>
                <a:srgbClr val="475866"/>
              </a:solidFill>
              <a:highlight>
                <a:srgbClr val="FFFF00"/>
              </a:highlight>
              <a:ea typeface="Fira Sans Light" panose="020B0403050000020004" charset="0"/>
              <a:cs typeface="Arial"/>
            </a:endParaRPr>
          </a:p>
        </p:txBody>
      </p:sp>
      <p:sp>
        <p:nvSpPr>
          <p:cNvPr id="16" name="TextBox 15">
            <a:extLst>
              <a:ext uri="{FF2B5EF4-FFF2-40B4-BE49-F238E27FC236}">
                <a16:creationId xmlns:a16="http://schemas.microsoft.com/office/drawing/2014/main" id="{F677D0C8-AAD8-4F50-BD53-9C82327AAE49}"/>
              </a:ext>
            </a:extLst>
          </p:cNvPr>
          <p:cNvSpPr txBox="1"/>
          <p:nvPr/>
        </p:nvSpPr>
        <p:spPr bwMode="auto">
          <a:xfrm>
            <a:off x="393192" y="2350270"/>
            <a:ext cx="4761514" cy="3493264"/>
          </a:xfrm>
          <a:prstGeom prst="rect">
            <a:avLst/>
          </a:prstGeom>
          <a:noFill/>
          <a:ln w="9525">
            <a:noFill/>
            <a:miter lim="800000"/>
            <a:headEnd/>
            <a:tailEnd/>
          </a:ln>
        </p:spPr>
        <p:txBody>
          <a:bodyPr wrap="square" rtlCol="0">
            <a:spAutoFit/>
          </a:bodyPr>
          <a:lstStyle/>
          <a:p>
            <a:pPr fontAlgn="base"/>
            <a:r>
              <a:rPr lang="en-US" sz="1300" b="1" dirty="0">
                <a:solidFill>
                  <a:srgbClr val="475866"/>
                </a:solidFill>
                <a:ea typeface="Fira Sans Light" panose="020B0403050000020004" charset="0"/>
              </a:rPr>
              <a:t>A BRAND YOU CAN TRUST </a:t>
            </a:r>
          </a:p>
          <a:p>
            <a:pPr fontAlgn="base"/>
            <a:r>
              <a:rPr lang="en-US" sz="1300" dirty="0">
                <a:solidFill>
                  <a:srgbClr val="475866"/>
                </a:solidFill>
                <a:ea typeface="Fira Sans Light" panose="020B0403050000020004" charset="0"/>
              </a:rPr>
              <a:t>Sensi is highly-rated by customers for its simplicity. Our smart thermostats are ENERGY STAR</a:t>
            </a:r>
            <a:r>
              <a:rPr lang="en-US" sz="1300" baseline="30000" dirty="0">
                <a:solidFill>
                  <a:srgbClr val="475866"/>
                </a:solidFill>
                <a:ea typeface="Fira Sans Light" panose="020B0403050000020004" charset="0"/>
              </a:rPr>
              <a:t>®</a:t>
            </a:r>
            <a:r>
              <a:rPr lang="en-US" sz="1300" dirty="0">
                <a:solidFill>
                  <a:srgbClr val="475866"/>
                </a:solidFill>
                <a:ea typeface="Fira Sans Light" panose="020B0403050000020004" charset="0"/>
              </a:rPr>
              <a:t> certified and recently named ENERGY STAR Partner of the Year for 2020. Sensi was also awarded ‘Best Overall’ &amp; ‘Best Value’ smart thermostat by USA Today’s </a:t>
            </a:r>
            <a:r>
              <a:rPr lang="en-US" sz="1300" dirty="0" err="1">
                <a:solidFill>
                  <a:srgbClr val="475866"/>
                </a:solidFill>
                <a:ea typeface="Fira Sans Light" panose="020B0403050000020004" charset="0"/>
              </a:rPr>
              <a:t>Reviewed.com</a:t>
            </a:r>
            <a:r>
              <a:rPr lang="en-US" sz="1300" dirty="0">
                <a:solidFill>
                  <a:srgbClr val="475866"/>
                </a:solidFill>
                <a:ea typeface="Fira Sans Light" panose="020B0403050000020004" charset="0"/>
              </a:rPr>
              <a:t>.   </a:t>
            </a:r>
          </a:p>
          <a:p>
            <a:pPr fontAlgn="base"/>
            <a:endParaRPr lang="en-US" sz="1300" dirty="0">
              <a:solidFill>
                <a:srgbClr val="475866"/>
              </a:solidFill>
              <a:ea typeface="Fira Sans Light" panose="020B0403050000020004" charset="0"/>
            </a:endParaRPr>
          </a:p>
          <a:p>
            <a:pPr fontAlgn="base"/>
            <a:r>
              <a:rPr lang="en-US" sz="1300" b="1" dirty="0">
                <a:solidFill>
                  <a:srgbClr val="475866"/>
                </a:solidFill>
                <a:ea typeface="Fira Sans Light" panose="020B0403050000020004" charset="0"/>
              </a:rPr>
              <a:t>CONNECT TO CUSTOMERS</a:t>
            </a:r>
          </a:p>
          <a:p>
            <a:pPr fontAlgn="base"/>
            <a:r>
              <a:rPr lang="en-US" sz="1300" dirty="0">
                <a:solidFill>
                  <a:srgbClr val="475866"/>
                </a:solidFill>
                <a:ea typeface="Fira Sans Light" panose="020B0403050000020004" charset="0"/>
              </a:rPr>
              <a:t>Contractor branding in-app &amp; smart alerts put your company information at your customers' fingertips. So, when they need service — you're just a tap away. Plus, connect with new customers through our Sensi Find A Pro tool.</a:t>
            </a:r>
          </a:p>
          <a:p>
            <a:pPr fontAlgn="base"/>
            <a:endParaRPr lang="en-US" sz="1300" dirty="0">
              <a:solidFill>
                <a:srgbClr val="475866"/>
              </a:solidFill>
              <a:ea typeface="Fira Sans Light" panose="020B0403050000020004" charset="0"/>
            </a:endParaRPr>
          </a:p>
          <a:p>
            <a:pPr fontAlgn="base"/>
            <a:r>
              <a:rPr lang="en-US" sz="1300" b="1" dirty="0">
                <a:solidFill>
                  <a:srgbClr val="475866"/>
                </a:solidFill>
                <a:ea typeface="Fira Sans Light" panose="020B0403050000020004" charset="0"/>
              </a:rPr>
              <a:t>SIMPLE &amp; RELIABLE</a:t>
            </a:r>
          </a:p>
          <a:p>
            <a:pPr fontAlgn="base"/>
            <a:r>
              <a:rPr lang="en-US" sz="1300" dirty="0">
                <a:solidFill>
                  <a:srgbClr val="475866"/>
                </a:solidFill>
                <a:ea typeface="Fira Sans Light" panose="020B0403050000020004" charset="0"/>
              </a:rPr>
              <a:t>Easy installation saves time and money on jobs, no matter</a:t>
            </a:r>
          </a:p>
          <a:p>
            <a:pPr fontAlgn="base"/>
            <a:r>
              <a:rPr lang="en-US" sz="1300" dirty="0">
                <a:solidFill>
                  <a:srgbClr val="475866"/>
                </a:solidFill>
                <a:ea typeface="Fira Sans Light" panose="020B0403050000020004" charset="0"/>
              </a:rPr>
              <a:t>the skill level of the technician. Reduce callbacks with a</a:t>
            </a:r>
          </a:p>
          <a:p>
            <a:pPr fontAlgn="base"/>
            <a:r>
              <a:rPr lang="en-US" sz="1300" dirty="0">
                <a:solidFill>
                  <a:srgbClr val="475866"/>
                </a:solidFill>
                <a:ea typeface="Fira Sans Light" panose="020B0403050000020004" charset="0"/>
              </a:rPr>
              <a:t>high-quality product that is easy for the homeowner to use.</a:t>
            </a:r>
          </a:p>
        </p:txBody>
      </p:sp>
      <p:sp>
        <p:nvSpPr>
          <p:cNvPr id="19" name="Rectangle 18">
            <a:extLst>
              <a:ext uri="{FF2B5EF4-FFF2-40B4-BE49-F238E27FC236}">
                <a16:creationId xmlns:a16="http://schemas.microsoft.com/office/drawing/2014/main" id="{90034648-53CA-4FE7-8B76-3901D6A02DEA}"/>
              </a:ext>
            </a:extLst>
          </p:cNvPr>
          <p:cNvSpPr/>
          <p:nvPr/>
        </p:nvSpPr>
        <p:spPr>
          <a:xfrm>
            <a:off x="6387404" y="5098451"/>
            <a:ext cx="1581350" cy="267501"/>
          </a:xfrm>
          <a:prstGeom prst="rect">
            <a:avLst/>
          </a:prstGeom>
          <a:solidFill>
            <a:srgbClr val="006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ea typeface="Fira Sans Light" panose="020B0403050000020004" charset="0"/>
              </a:rPr>
              <a:t>Sensi 1F87U-42WF</a:t>
            </a:r>
          </a:p>
        </p:txBody>
      </p:sp>
      <p:pic>
        <p:nvPicPr>
          <p:cNvPr id="30" name="Picture 29" descr="A picture containing meter, light&#10;&#10;Description automatically generated">
            <a:extLst>
              <a:ext uri="{FF2B5EF4-FFF2-40B4-BE49-F238E27FC236}">
                <a16:creationId xmlns:a16="http://schemas.microsoft.com/office/drawing/2014/main" id="{7C3EF092-DD1B-413D-A63F-65E706CD78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34" name="Group 33">
            <a:extLst>
              <a:ext uri="{FF2B5EF4-FFF2-40B4-BE49-F238E27FC236}">
                <a16:creationId xmlns:a16="http://schemas.microsoft.com/office/drawing/2014/main" id="{294D0F7B-E0DA-4AE7-BFA6-FB6088C171EF}"/>
              </a:ext>
            </a:extLst>
          </p:cNvPr>
          <p:cNvGrpSpPr/>
          <p:nvPr/>
        </p:nvGrpSpPr>
        <p:grpSpPr>
          <a:xfrm>
            <a:off x="5217644" y="2850240"/>
            <a:ext cx="3527440" cy="2066936"/>
            <a:chOff x="5668422" y="1462989"/>
            <a:chExt cx="3153064" cy="1847567"/>
          </a:xfrm>
        </p:grpSpPr>
        <p:pic>
          <p:nvPicPr>
            <p:cNvPr id="35" name="Picture 34" descr="A picture containing clock&#10;&#10;Description automatically generated">
              <a:extLst>
                <a:ext uri="{FF2B5EF4-FFF2-40B4-BE49-F238E27FC236}">
                  <a16:creationId xmlns:a16="http://schemas.microsoft.com/office/drawing/2014/main" id="{138E560B-422C-4FF5-9C99-54AFB0379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422" y="1743061"/>
              <a:ext cx="2387194" cy="1567495"/>
            </a:xfrm>
            <a:prstGeom prst="rect">
              <a:avLst/>
            </a:prstGeom>
          </p:spPr>
        </p:pic>
        <p:pic>
          <p:nvPicPr>
            <p:cNvPr id="36" name="Picture 35" descr="A screenshot of a cell phone&#10;&#10;Description automatically generated">
              <a:extLst>
                <a:ext uri="{FF2B5EF4-FFF2-40B4-BE49-F238E27FC236}">
                  <a16:creationId xmlns:a16="http://schemas.microsoft.com/office/drawing/2014/main" id="{DB4945B1-0F7C-4D94-842B-0338423729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903" y="1462989"/>
              <a:ext cx="916583" cy="1833874"/>
            </a:xfrm>
            <a:prstGeom prst="rect">
              <a:avLst/>
            </a:prstGeom>
          </p:spPr>
        </p:pic>
      </p:grpSp>
    </p:spTree>
    <p:extLst>
      <p:ext uri="{BB962C8B-B14F-4D97-AF65-F5344CB8AC3E}">
        <p14:creationId xmlns:p14="http://schemas.microsoft.com/office/powerpoint/2010/main" val="217855625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47A56-166B-470E-957A-880CE52A05AC}"/>
              </a:ext>
            </a:extLst>
          </p:cNvPr>
          <p:cNvSpPr>
            <a:spLocks noGrp="1"/>
          </p:cNvSpPr>
          <p:nvPr>
            <p:ph type="title"/>
          </p:nvPr>
        </p:nvSpPr>
        <p:spPr>
          <a:xfrm>
            <a:off x="393193" y="123986"/>
            <a:ext cx="7165212" cy="951665"/>
          </a:xfrm>
        </p:spPr>
        <p:txBody>
          <a:bodyPr/>
          <a:lstStyle/>
          <a:p>
            <a:r>
              <a:rPr lang="en-US" b="1" dirty="0">
                <a:solidFill>
                  <a:srgbClr val="006998"/>
                </a:solidFill>
                <a:latin typeface="+mn-lt"/>
                <a:ea typeface="Fira Sans Light" panose="020B0403050000020004" charset="0"/>
              </a:rPr>
              <a:t>Packaging Design Aids Selection/Application</a:t>
            </a:r>
            <a:endParaRPr lang="en-US" dirty="0">
              <a:solidFill>
                <a:srgbClr val="006998"/>
              </a:solidFill>
              <a:highlight>
                <a:srgbClr val="FFFF00"/>
              </a:highlight>
              <a:latin typeface="+mn-lt"/>
              <a:ea typeface="Fira Sans Light" panose="020B0403050000020004" charset="0"/>
            </a:endParaRPr>
          </a:p>
        </p:txBody>
      </p:sp>
      <p:pic>
        <p:nvPicPr>
          <p:cNvPr id="13" name="Picture 12">
            <a:extLst>
              <a:ext uri="{FF2B5EF4-FFF2-40B4-BE49-F238E27FC236}">
                <a16:creationId xmlns:a16="http://schemas.microsoft.com/office/drawing/2014/main" id="{935E6583-9F89-4003-B88E-9960D409C2DE}"/>
              </a:ext>
            </a:extLst>
          </p:cNvPr>
          <p:cNvPicPr>
            <a:picLocks noChangeAspect="1"/>
          </p:cNvPicPr>
          <p:nvPr/>
        </p:nvPicPr>
        <p:blipFill>
          <a:blip r:embed="rId2"/>
          <a:stretch>
            <a:fillRect/>
          </a:stretch>
        </p:blipFill>
        <p:spPr>
          <a:xfrm>
            <a:off x="495300" y="1447801"/>
            <a:ext cx="3715029" cy="2877258"/>
          </a:xfrm>
          <a:prstGeom prst="rect">
            <a:avLst/>
          </a:prstGeom>
          <a:ln w="28575">
            <a:solidFill>
              <a:srgbClr val="64B1BB"/>
            </a:solidFill>
          </a:ln>
        </p:spPr>
      </p:pic>
      <p:sp>
        <p:nvSpPr>
          <p:cNvPr id="14" name="Content Placeholder 3">
            <a:extLst>
              <a:ext uri="{FF2B5EF4-FFF2-40B4-BE49-F238E27FC236}">
                <a16:creationId xmlns:a16="http://schemas.microsoft.com/office/drawing/2014/main" id="{BB4F7E1A-DEA8-4443-8366-96C62333E8B7}"/>
              </a:ext>
            </a:extLst>
          </p:cNvPr>
          <p:cNvSpPr txBox="1">
            <a:spLocks/>
          </p:cNvSpPr>
          <p:nvPr/>
        </p:nvSpPr>
        <p:spPr bwMode="auto">
          <a:xfrm>
            <a:off x="4933672" y="1363369"/>
            <a:ext cx="4011119" cy="31271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000" kern="1200">
                <a:solidFill>
                  <a:srgbClr val="000000"/>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000000"/>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1600" kern="1200">
                <a:solidFill>
                  <a:srgbClr val="000000"/>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1400" kern="1200">
                <a:solidFill>
                  <a:srgbClr val="000000"/>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1400" kern="120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rgbClr val="475866"/>
                </a:solidFill>
                <a:latin typeface="+mn-lt"/>
                <a:ea typeface="Fira Sans Light" panose="020B0403050000020004" charset="0"/>
              </a:rPr>
              <a:t>Applications:</a:t>
            </a:r>
          </a:p>
          <a:p>
            <a:pPr marL="0" indent="0">
              <a:buNone/>
            </a:pPr>
            <a:r>
              <a:rPr lang="en-US" sz="1800" dirty="0">
                <a:solidFill>
                  <a:srgbClr val="475866"/>
                </a:solidFill>
                <a:latin typeface="+mn-lt"/>
                <a:ea typeface="Fira Sans Light" panose="020B0403050000020004" charset="0"/>
              </a:rPr>
              <a:t>Universal for Heat Pump or Conventional Systems</a:t>
            </a:r>
          </a:p>
          <a:p>
            <a:pPr marL="0" indent="0">
              <a:buNone/>
            </a:pPr>
            <a:endParaRPr lang="en-US" sz="400" dirty="0">
              <a:solidFill>
                <a:srgbClr val="475866"/>
              </a:solidFill>
              <a:latin typeface="+mn-lt"/>
              <a:ea typeface="Fira Sans Light" panose="020B0403050000020004" charset="0"/>
            </a:endParaRPr>
          </a:p>
          <a:p>
            <a:r>
              <a:rPr lang="en-US" sz="1600" dirty="0">
                <a:solidFill>
                  <a:srgbClr val="475866"/>
                </a:solidFill>
                <a:latin typeface="+mn-lt"/>
                <a:ea typeface="Fira Sans Light" panose="020B0403050000020004" charset="0"/>
              </a:rPr>
              <a:t>Heat Pump Stages up to 4H/2C</a:t>
            </a:r>
          </a:p>
          <a:p>
            <a:r>
              <a:rPr lang="en-US" sz="1600" dirty="0">
                <a:solidFill>
                  <a:srgbClr val="475866"/>
                </a:solidFill>
                <a:latin typeface="+mn-lt"/>
                <a:ea typeface="Fira Sans Light" panose="020B0403050000020004" charset="0"/>
              </a:rPr>
              <a:t>Multi-Stage Conventional up to 2H/2C</a:t>
            </a:r>
          </a:p>
          <a:p>
            <a:r>
              <a:rPr lang="en-US" sz="1600" dirty="0">
                <a:solidFill>
                  <a:srgbClr val="475866"/>
                </a:solidFill>
                <a:latin typeface="+mn-lt"/>
                <a:ea typeface="Fira Sans Light" panose="020B0403050000020004" charset="0"/>
              </a:rPr>
              <a:t>Single Stage Conventional – 1H/1C</a:t>
            </a:r>
          </a:p>
          <a:p>
            <a:pPr marL="0" indent="0">
              <a:lnSpc>
                <a:spcPct val="150000"/>
              </a:lnSpc>
              <a:buNone/>
            </a:pPr>
            <a:r>
              <a:rPr lang="en-US" sz="1800" dirty="0">
                <a:solidFill>
                  <a:srgbClr val="475866"/>
                </a:solidFill>
                <a:latin typeface="+mn-lt"/>
                <a:ea typeface="Fira Sans Light" panose="020B0403050000020004" charset="0"/>
              </a:rPr>
              <a:t>Terminal Designations</a:t>
            </a:r>
          </a:p>
          <a:p>
            <a:pPr marL="0" indent="0">
              <a:buNone/>
            </a:pPr>
            <a:endParaRPr lang="en-US" dirty="0">
              <a:solidFill>
                <a:srgbClr val="475866"/>
              </a:solidFill>
              <a:latin typeface="+mn-lt"/>
              <a:ea typeface="Fira Sans Light" panose="020B0403050000020004" charset="0"/>
            </a:endParaRPr>
          </a:p>
        </p:txBody>
      </p:sp>
      <p:sp>
        <p:nvSpPr>
          <p:cNvPr id="15" name="Rectangle 14">
            <a:extLst>
              <a:ext uri="{FF2B5EF4-FFF2-40B4-BE49-F238E27FC236}">
                <a16:creationId xmlns:a16="http://schemas.microsoft.com/office/drawing/2014/main" id="{51E65990-5CB0-4EC9-8115-A3648023504C}"/>
              </a:ext>
            </a:extLst>
          </p:cNvPr>
          <p:cNvSpPr/>
          <p:nvPr/>
        </p:nvSpPr>
        <p:spPr>
          <a:xfrm>
            <a:off x="3244723" y="2159129"/>
            <a:ext cx="842688" cy="258828"/>
          </a:xfrm>
          <a:prstGeom prst="rect">
            <a:avLst/>
          </a:prstGeom>
          <a:noFill/>
          <a:ln w="28575" cap="flat" cmpd="sng" algn="ctr">
            <a:solidFill>
              <a:srgbClr val="64B1BB"/>
            </a:solid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ea typeface="Fira Sans Light" panose="020B0403050000020004" charset="0"/>
            </a:endParaRPr>
          </a:p>
        </p:txBody>
      </p:sp>
      <p:cxnSp>
        <p:nvCxnSpPr>
          <p:cNvPr id="16" name="Straight Connector 15">
            <a:extLst>
              <a:ext uri="{FF2B5EF4-FFF2-40B4-BE49-F238E27FC236}">
                <a16:creationId xmlns:a16="http://schemas.microsoft.com/office/drawing/2014/main" id="{D5F7FFBF-380F-4935-9C78-2C56D321F740}"/>
              </a:ext>
            </a:extLst>
          </p:cNvPr>
          <p:cNvCxnSpPr>
            <a:cxnSpLocks/>
            <a:stCxn id="15" idx="3"/>
          </p:cNvCxnSpPr>
          <p:nvPr/>
        </p:nvCxnSpPr>
        <p:spPr bwMode="auto">
          <a:xfrm flipV="1">
            <a:off x="4087411" y="1611087"/>
            <a:ext cx="846261" cy="677456"/>
          </a:xfrm>
          <a:prstGeom prst="line">
            <a:avLst/>
          </a:prstGeom>
          <a:solidFill>
            <a:schemeClr val="accent1"/>
          </a:solidFill>
          <a:ln w="28575" cap="flat" cmpd="sng" algn="ctr">
            <a:solidFill>
              <a:srgbClr val="64B1BB"/>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F482E6BD-6F61-4FA3-8080-D5B2C894AE6A}"/>
              </a:ext>
            </a:extLst>
          </p:cNvPr>
          <p:cNvSpPr txBox="1"/>
          <p:nvPr/>
        </p:nvSpPr>
        <p:spPr>
          <a:xfrm>
            <a:off x="406521" y="4450661"/>
            <a:ext cx="8059060" cy="338554"/>
          </a:xfrm>
          <a:prstGeom prst="rect">
            <a:avLst/>
          </a:prstGeom>
          <a:noFill/>
        </p:spPr>
        <p:txBody>
          <a:bodyPr wrap="square" rtlCol="0">
            <a:spAutoFit/>
          </a:bodyPr>
          <a:lstStyle/>
          <a:p>
            <a:r>
              <a:rPr lang="en-US" sz="1600" dirty="0">
                <a:solidFill>
                  <a:srgbClr val="475866"/>
                </a:solidFill>
                <a:ea typeface="Fira Sans Light" panose="020B0403050000020004" charset="0"/>
              </a:rPr>
              <a:t>To verify thermostat features, look at the side panel of the box.</a:t>
            </a:r>
          </a:p>
        </p:txBody>
      </p:sp>
      <p:graphicFrame>
        <p:nvGraphicFramePr>
          <p:cNvPr id="65" name="Table 10">
            <a:extLst>
              <a:ext uri="{FF2B5EF4-FFF2-40B4-BE49-F238E27FC236}">
                <a16:creationId xmlns:a16="http://schemas.microsoft.com/office/drawing/2014/main" id="{496022AE-BD8E-44DD-A347-6B7A40011D50}"/>
              </a:ext>
            </a:extLst>
          </p:cNvPr>
          <p:cNvGraphicFramePr>
            <a:graphicFrameLocks noGrp="1"/>
          </p:cNvGraphicFramePr>
          <p:nvPr/>
        </p:nvGraphicFramePr>
        <p:xfrm>
          <a:off x="495300" y="4819091"/>
          <a:ext cx="8254490" cy="1823789"/>
        </p:xfrm>
        <a:graphic>
          <a:graphicData uri="http://schemas.openxmlformats.org/drawingml/2006/table">
            <a:tbl>
              <a:tblPr firstRow="1" bandRow="1">
                <a:tableStyleId>{5C22544A-7EE6-4342-B048-85BDC9FD1C3A}</a:tableStyleId>
              </a:tblPr>
              <a:tblGrid>
                <a:gridCol w="879631">
                  <a:extLst>
                    <a:ext uri="{9D8B030D-6E8A-4147-A177-3AD203B41FA5}">
                      <a16:colId xmlns:a16="http://schemas.microsoft.com/office/drawing/2014/main" val="2914160956"/>
                    </a:ext>
                  </a:extLst>
                </a:gridCol>
                <a:gridCol w="326041">
                  <a:extLst>
                    <a:ext uri="{9D8B030D-6E8A-4147-A177-3AD203B41FA5}">
                      <a16:colId xmlns:a16="http://schemas.microsoft.com/office/drawing/2014/main" val="1692700405"/>
                    </a:ext>
                  </a:extLst>
                </a:gridCol>
                <a:gridCol w="307927">
                  <a:extLst>
                    <a:ext uri="{9D8B030D-6E8A-4147-A177-3AD203B41FA5}">
                      <a16:colId xmlns:a16="http://schemas.microsoft.com/office/drawing/2014/main" val="3862385082"/>
                    </a:ext>
                  </a:extLst>
                </a:gridCol>
                <a:gridCol w="289814">
                  <a:extLst>
                    <a:ext uri="{9D8B030D-6E8A-4147-A177-3AD203B41FA5}">
                      <a16:colId xmlns:a16="http://schemas.microsoft.com/office/drawing/2014/main" val="3956220658"/>
                    </a:ext>
                  </a:extLst>
                </a:gridCol>
                <a:gridCol w="452835">
                  <a:extLst>
                    <a:ext uri="{9D8B030D-6E8A-4147-A177-3AD203B41FA5}">
                      <a16:colId xmlns:a16="http://schemas.microsoft.com/office/drawing/2014/main" val="3388652892"/>
                    </a:ext>
                  </a:extLst>
                </a:gridCol>
                <a:gridCol w="341209">
                  <a:extLst>
                    <a:ext uri="{9D8B030D-6E8A-4147-A177-3AD203B41FA5}">
                      <a16:colId xmlns:a16="http://schemas.microsoft.com/office/drawing/2014/main" val="2741464791"/>
                    </a:ext>
                  </a:extLst>
                </a:gridCol>
                <a:gridCol w="286557">
                  <a:extLst>
                    <a:ext uri="{9D8B030D-6E8A-4147-A177-3AD203B41FA5}">
                      <a16:colId xmlns:a16="http://schemas.microsoft.com/office/drawing/2014/main" val="704065990"/>
                    </a:ext>
                  </a:extLst>
                </a:gridCol>
                <a:gridCol w="295241">
                  <a:extLst>
                    <a:ext uri="{9D8B030D-6E8A-4147-A177-3AD203B41FA5}">
                      <a16:colId xmlns:a16="http://schemas.microsoft.com/office/drawing/2014/main" val="2939765777"/>
                    </a:ext>
                  </a:extLst>
                </a:gridCol>
                <a:gridCol w="312606">
                  <a:extLst>
                    <a:ext uri="{9D8B030D-6E8A-4147-A177-3AD203B41FA5}">
                      <a16:colId xmlns:a16="http://schemas.microsoft.com/office/drawing/2014/main" val="2843143968"/>
                    </a:ext>
                  </a:extLst>
                </a:gridCol>
                <a:gridCol w="321290">
                  <a:extLst>
                    <a:ext uri="{9D8B030D-6E8A-4147-A177-3AD203B41FA5}">
                      <a16:colId xmlns:a16="http://schemas.microsoft.com/office/drawing/2014/main" val="763978119"/>
                    </a:ext>
                  </a:extLst>
                </a:gridCol>
                <a:gridCol w="303923">
                  <a:extLst>
                    <a:ext uri="{9D8B030D-6E8A-4147-A177-3AD203B41FA5}">
                      <a16:colId xmlns:a16="http://schemas.microsoft.com/office/drawing/2014/main" val="2910658496"/>
                    </a:ext>
                  </a:extLst>
                </a:gridCol>
                <a:gridCol w="312607">
                  <a:extLst>
                    <a:ext uri="{9D8B030D-6E8A-4147-A177-3AD203B41FA5}">
                      <a16:colId xmlns:a16="http://schemas.microsoft.com/office/drawing/2014/main" val="471954470"/>
                    </a:ext>
                  </a:extLst>
                </a:gridCol>
                <a:gridCol w="321290">
                  <a:extLst>
                    <a:ext uri="{9D8B030D-6E8A-4147-A177-3AD203B41FA5}">
                      <a16:colId xmlns:a16="http://schemas.microsoft.com/office/drawing/2014/main" val="3078987668"/>
                    </a:ext>
                  </a:extLst>
                </a:gridCol>
                <a:gridCol w="303923">
                  <a:extLst>
                    <a:ext uri="{9D8B030D-6E8A-4147-A177-3AD203B41FA5}">
                      <a16:colId xmlns:a16="http://schemas.microsoft.com/office/drawing/2014/main" val="291256882"/>
                    </a:ext>
                  </a:extLst>
                </a:gridCol>
                <a:gridCol w="321290">
                  <a:extLst>
                    <a:ext uri="{9D8B030D-6E8A-4147-A177-3AD203B41FA5}">
                      <a16:colId xmlns:a16="http://schemas.microsoft.com/office/drawing/2014/main" val="2469852264"/>
                    </a:ext>
                  </a:extLst>
                </a:gridCol>
                <a:gridCol w="312607">
                  <a:extLst>
                    <a:ext uri="{9D8B030D-6E8A-4147-A177-3AD203B41FA5}">
                      <a16:colId xmlns:a16="http://schemas.microsoft.com/office/drawing/2014/main" val="1061994696"/>
                    </a:ext>
                  </a:extLst>
                </a:gridCol>
                <a:gridCol w="312606">
                  <a:extLst>
                    <a:ext uri="{9D8B030D-6E8A-4147-A177-3AD203B41FA5}">
                      <a16:colId xmlns:a16="http://schemas.microsoft.com/office/drawing/2014/main" val="80450230"/>
                    </a:ext>
                  </a:extLst>
                </a:gridCol>
                <a:gridCol w="295241">
                  <a:extLst>
                    <a:ext uri="{9D8B030D-6E8A-4147-A177-3AD203B41FA5}">
                      <a16:colId xmlns:a16="http://schemas.microsoft.com/office/drawing/2014/main" val="3630495564"/>
                    </a:ext>
                  </a:extLst>
                </a:gridCol>
                <a:gridCol w="303923">
                  <a:extLst>
                    <a:ext uri="{9D8B030D-6E8A-4147-A177-3AD203B41FA5}">
                      <a16:colId xmlns:a16="http://schemas.microsoft.com/office/drawing/2014/main" val="3907371584"/>
                    </a:ext>
                  </a:extLst>
                </a:gridCol>
                <a:gridCol w="338657">
                  <a:extLst>
                    <a:ext uri="{9D8B030D-6E8A-4147-A177-3AD203B41FA5}">
                      <a16:colId xmlns:a16="http://schemas.microsoft.com/office/drawing/2014/main" val="3895177972"/>
                    </a:ext>
                  </a:extLst>
                </a:gridCol>
                <a:gridCol w="303923">
                  <a:extLst>
                    <a:ext uri="{9D8B030D-6E8A-4147-A177-3AD203B41FA5}">
                      <a16:colId xmlns:a16="http://schemas.microsoft.com/office/drawing/2014/main" val="1567206795"/>
                    </a:ext>
                  </a:extLst>
                </a:gridCol>
                <a:gridCol w="303923">
                  <a:extLst>
                    <a:ext uri="{9D8B030D-6E8A-4147-A177-3AD203B41FA5}">
                      <a16:colId xmlns:a16="http://schemas.microsoft.com/office/drawing/2014/main" val="2214735125"/>
                    </a:ext>
                  </a:extLst>
                </a:gridCol>
                <a:gridCol w="353713">
                  <a:extLst>
                    <a:ext uri="{9D8B030D-6E8A-4147-A177-3AD203B41FA5}">
                      <a16:colId xmlns:a16="http://schemas.microsoft.com/office/drawing/2014/main" val="1783544812"/>
                    </a:ext>
                  </a:extLst>
                </a:gridCol>
                <a:gridCol w="353713">
                  <a:extLst>
                    <a:ext uri="{9D8B030D-6E8A-4147-A177-3AD203B41FA5}">
                      <a16:colId xmlns:a16="http://schemas.microsoft.com/office/drawing/2014/main" val="4151566293"/>
                    </a:ext>
                  </a:extLst>
                </a:gridCol>
              </a:tblGrid>
              <a:tr h="384266">
                <a:tc>
                  <a:txBody>
                    <a:bodyPr/>
                    <a:lstStyle/>
                    <a:p>
                      <a:pPr algn="ctr"/>
                      <a:r>
                        <a:rPr lang="en-US" sz="800" b="0" dirty="0"/>
                        <a:t>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gridSpan="3">
                  <a:txBody>
                    <a:bodyPr/>
                    <a:lstStyle/>
                    <a:p>
                      <a:pPr algn="ctr"/>
                      <a:r>
                        <a:rPr lang="en-US" sz="800" b="0" dirty="0"/>
                        <a:t>Program</a:t>
                      </a:r>
                    </a:p>
                    <a:p>
                      <a:pPr algn="ctr"/>
                      <a:r>
                        <a:rPr lang="en-US" sz="800" b="0" dirty="0"/>
                        <a:t>Options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gridSpan="2">
                  <a:txBody>
                    <a:bodyPr/>
                    <a:lstStyle/>
                    <a:p>
                      <a:pPr algn="ctr"/>
                      <a:r>
                        <a:rPr lang="en-US" sz="800" b="0" dirty="0"/>
                        <a:t>Max Stages</a:t>
                      </a:r>
                    </a:p>
                    <a:p>
                      <a:pPr algn="ctr"/>
                      <a:r>
                        <a:rPr lang="en-US" sz="800" b="0" dirty="0"/>
                        <a:t>Heat/Cool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gridSpan="4">
                  <a:txBody>
                    <a:bodyPr/>
                    <a:lstStyle/>
                    <a:p>
                      <a:pPr algn="ctr"/>
                      <a:r>
                        <a:rPr lang="en-US" sz="800" b="0" dirty="0"/>
                        <a:t>Applications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r>
                        <a:rPr lang="en-US" sz="800" b="0" dirty="0"/>
                        <a:t>Power</a:t>
                      </a:r>
                    </a:p>
                    <a:p>
                      <a:pPr algn="ctr"/>
                      <a:r>
                        <a:rPr lang="en-US" sz="800" b="0" dirty="0"/>
                        <a:t>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gridSpan="6">
                  <a:txBody>
                    <a:bodyPr/>
                    <a:lstStyle/>
                    <a:p>
                      <a:pPr algn="ctr"/>
                      <a:r>
                        <a:rPr lang="en-US" sz="800" b="0" dirty="0"/>
                        <a:t>Selectable Performance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800" b="0" dirty="0"/>
                        <a:t>Comfort &amp; Convenience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95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800" b="0" dirty="0"/>
                    </a:p>
                  </a:txBody>
                  <a:tcPr anchor="ctr"/>
                </a:tc>
                <a:extLst>
                  <a:ext uri="{0D108BD9-81ED-4DB2-BD59-A6C34878D82A}">
                    <a16:rowId xmlns:a16="http://schemas.microsoft.com/office/drawing/2014/main" val="4130217013"/>
                  </a:ext>
                </a:extLst>
              </a:tr>
              <a:tr h="1132114">
                <a:tc>
                  <a:txBody>
                    <a:bodyPr/>
                    <a:lstStyle/>
                    <a:p>
                      <a:pPr algn="ctr"/>
                      <a:r>
                        <a:rPr lang="en-US" sz="800" dirty="0">
                          <a:solidFill>
                            <a:srgbClr val="475866"/>
                          </a:solidFill>
                        </a:rPr>
                        <a:t>Model</a:t>
                      </a:r>
                    </a:p>
                    <a:p>
                      <a:pPr algn="ctr"/>
                      <a:r>
                        <a:rPr lang="en-US" sz="800" dirty="0">
                          <a:solidFill>
                            <a:srgbClr val="475866"/>
                          </a:solidFill>
                        </a:rPr>
                        <a:t>Number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2D5"/>
                    </a:solidFill>
                  </a:tcPr>
                </a:tc>
                <a:extLst>
                  <a:ext uri="{0D108BD9-81ED-4DB2-BD59-A6C34878D82A}">
                    <a16:rowId xmlns:a16="http://schemas.microsoft.com/office/drawing/2014/main" val="1896647263"/>
                  </a:ext>
                </a:extLst>
              </a:tr>
              <a:tr h="307409">
                <a:tc>
                  <a:txBody>
                    <a:bodyPr/>
                    <a:lstStyle/>
                    <a:p>
                      <a:pPr algn="ctr"/>
                      <a:r>
                        <a:rPr lang="en-US" sz="800" dirty="0">
                          <a:solidFill>
                            <a:srgbClr val="475866"/>
                          </a:solidFill>
                        </a:rPr>
                        <a:t>1F87U-42WF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800" dirty="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800" dirty="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800" dirty="0">
                        <a:solidFill>
                          <a:srgbClr val="47586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800" dirty="0">
                          <a:solidFill>
                            <a:srgbClr val="475866"/>
                          </a:solidFil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800" dirty="0">
                          <a:solidFill>
                            <a:srgbClr val="475866"/>
                          </a:solidFill>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800" dirty="0">
                        <a:solidFill>
                          <a:srgbClr val="47586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5585588"/>
                  </a:ext>
                </a:extLst>
              </a:tr>
            </a:tbl>
          </a:graphicData>
        </a:graphic>
      </p:graphicFrame>
      <p:grpSp>
        <p:nvGrpSpPr>
          <p:cNvPr id="66" name="Group 65">
            <a:extLst>
              <a:ext uri="{FF2B5EF4-FFF2-40B4-BE49-F238E27FC236}">
                <a16:creationId xmlns:a16="http://schemas.microsoft.com/office/drawing/2014/main" id="{87EB11E2-BC84-4D4F-A698-8A8E3B46D48E}"/>
              </a:ext>
            </a:extLst>
          </p:cNvPr>
          <p:cNvGrpSpPr/>
          <p:nvPr/>
        </p:nvGrpSpPr>
        <p:grpSpPr>
          <a:xfrm>
            <a:off x="1363391" y="5040299"/>
            <a:ext cx="7311720" cy="1512411"/>
            <a:chOff x="1363393" y="5040185"/>
            <a:chExt cx="7311720" cy="1512411"/>
          </a:xfrm>
        </p:grpSpPr>
        <p:grpSp>
          <p:nvGrpSpPr>
            <p:cNvPr id="67" name="Group 66">
              <a:extLst>
                <a:ext uri="{FF2B5EF4-FFF2-40B4-BE49-F238E27FC236}">
                  <a16:creationId xmlns:a16="http://schemas.microsoft.com/office/drawing/2014/main" id="{50A89042-3CC1-41F8-A7DC-C14174CD4238}"/>
                </a:ext>
              </a:extLst>
            </p:cNvPr>
            <p:cNvGrpSpPr/>
            <p:nvPr/>
          </p:nvGrpSpPr>
          <p:grpSpPr>
            <a:xfrm>
              <a:off x="1363393" y="5040185"/>
              <a:ext cx="7311720" cy="1484968"/>
              <a:chOff x="1363393" y="5040185"/>
              <a:chExt cx="7311720" cy="1484968"/>
            </a:xfrm>
          </p:grpSpPr>
          <p:sp>
            <p:nvSpPr>
              <p:cNvPr id="85" name="TextBox 84">
                <a:extLst>
                  <a:ext uri="{FF2B5EF4-FFF2-40B4-BE49-F238E27FC236}">
                    <a16:creationId xmlns:a16="http://schemas.microsoft.com/office/drawing/2014/main" id="{02E21B52-CCBE-4623-91F6-412C4CE8A277}"/>
                  </a:ext>
                </a:extLst>
              </p:cNvPr>
              <p:cNvSpPr txBox="1"/>
              <p:nvPr/>
            </p:nvSpPr>
            <p:spPr bwMode="auto">
              <a:xfrm rot="16200000">
                <a:off x="815551" y="5619863"/>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WiFi-Control/</a:t>
                </a:r>
              </a:p>
              <a:p>
                <a:pPr algn="ctr" eaLnBrk="0" hangingPunct="0">
                  <a:lnSpc>
                    <a:spcPct val="105000"/>
                  </a:lnSpc>
                </a:pPr>
                <a:r>
                  <a:rPr lang="en-US" sz="800" dirty="0">
                    <a:solidFill>
                      <a:srgbClr val="475866"/>
                    </a:solidFill>
                    <a:ea typeface="Fira Sans Light" panose="020B0403050000020004" charset="0"/>
                  </a:rPr>
                  <a:t>Smart Home Qualified</a:t>
                </a:r>
              </a:p>
            </p:txBody>
          </p:sp>
          <p:sp>
            <p:nvSpPr>
              <p:cNvPr id="86" name="TextBox 85">
                <a:extLst>
                  <a:ext uri="{FF2B5EF4-FFF2-40B4-BE49-F238E27FC236}">
                    <a16:creationId xmlns:a16="http://schemas.microsoft.com/office/drawing/2014/main" id="{5FD8710E-2F2B-4FDC-8888-9DA1A984CF5E}"/>
                  </a:ext>
                </a:extLst>
              </p:cNvPr>
              <p:cNvSpPr txBox="1"/>
              <p:nvPr/>
            </p:nvSpPr>
            <p:spPr bwMode="auto">
              <a:xfrm rot="16200000">
                <a:off x="1133789"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7 Day</a:t>
                </a:r>
              </a:p>
            </p:txBody>
          </p:sp>
          <p:sp>
            <p:nvSpPr>
              <p:cNvPr id="87" name="TextBox 86">
                <a:extLst>
                  <a:ext uri="{FF2B5EF4-FFF2-40B4-BE49-F238E27FC236}">
                    <a16:creationId xmlns:a16="http://schemas.microsoft.com/office/drawing/2014/main" id="{554F122C-C1E7-4049-937E-EAD49A0BFA44}"/>
                  </a:ext>
                </a:extLst>
              </p:cNvPr>
              <p:cNvSpPr txBox="1"/>
              <p:nvPr/>
            </p:nvSpPr>
            <p:spPr bwMode="auto">
              <a:xfrm rot="16200000">
                <a:off x="1431104"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Non-Programmable</a:t>
                </a:r>
              </a:p>
            </p:txBody>
          </p:sp>
          <p:sp>
            <p:nvSpPr>
              <p:cNvPr id="88" name="TextBox 87">
                <a:extLst>
                  <a:ext uri="{FF2B5EF4-FFF2-40B4-BE49-F238E27FC236}">
                    <a16:creationId xmlns:a16="http://schemas.microsoft.com/office/drawing/2014/main" id="{D13780D0-3CFE-4B61-8924-3C96CB99C3C5}"/>
                  </a:ext>
                </a:extLst>
              </p:cNvPr>
              <p:cNvSpPr txBox="1"/>
              <p:nvPr/>
            </p:nvSpPr>
            <p:spPr bwMode="auto">
              <a:xfrm rot="16200000">
                <a:off x="7846168" y="5696202"/>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Permanent Memory</a:t>
                </a:r>
              </a:p>
            </p:txBody>
          </p:sp>
          <p:sp>
            <p:nvSpPr>
              <p:cNvPr id="89" name="TextBox 88">
                <a:extLst>
                  <a:ext uri="{FF2B5EF4-FFF2-40B4-BE49-F238E27FC236}">
                    <a16:creationId xmlns:a16="http://schemas.microsoft.com/office/drawing/2014/main" id="{F9C9CFF9-67EA-4207-BEA5-F28A42264DB4}"/>
                  </a:ext>
                </a:extLst>
              </p:cNvPr>
              <p:cNvSpPr txBox="1"/>
              <p:nvPr/>
            </p:nvSpPr>
            <p:spPr bwMode="auto">
              <a:xfrm rot="16200000">
                <a:off x="1824211" y="5696208"/>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Conventional</a:t>
                </a:r>
              </a:p>
            </p:txBody>
          </p:sp>
          <p:sp>
            <p:nvSpPr>
              <p:cNvPr id="90" name="TextBox 89">
                <a:extLst>
                  <a:ext uri="{FF2B5EF4-FFF2-40B4-BE49-F238E27FC236}">
                    <a16:creationId xmlns:a16="http://schemas.microsoft.com/office/drawing/2014/main" id="{AA56A535-8039-402A-BE08-16F7C2A8E88A}"/>
                  </a:ext>
                </a:extLst>
              </p:cNvPr>
              <p:cNvSpPr txBox="1"/>
              <p:nvPr/>
            </p:nvSpPr>
            <p:spPr bwMode="auto">
              <a:xfrm rot="16200000">
                <a:off x="2209284"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Heat Pump</a:t>
                </a:r>
              </a:p>
            </p:txBody>
          </p:sp>
          <p:sp>
            <p:nvSpPr>
              <p:cNvPr id="91" name="TextBox 90">
                <a:extLst>
                  <a:ext uri="{FF2B5EF4-FFF2-40B4-BE49-F238E27FC236}">
                    <a16:creationId xmlns:a16="http://schemas.microsoft.com/office/drawing/2014/main" id="{2A747EDB-0F55-4629-A840-B2222F4ED6A7}"/>
                  </a:ext>
                </a:extLst>
              </p:cNvPr>
              <p:cNvSpPr txBox="1"/>
              <p:nvPr/>
            </p:nvSpPr>
            <p:spPr bwMode="auto">
              <a:xfrm rot="16200000">
                <a:off x="2524015" y="568449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Gas/Oil/Electric</a:t>
                </a:r>
              </a:p>
            </p:txBody>
          </p:sp>
          <p:sp>
            <p:nvSpPr>
              <p:cNvPr id="92" name="TextBox 91">
                <a:extLst>
                  <a:ext uri="{FF2B5EF4-FFF2-40B4-BE49-F238E27FC236}">
                    <a16:creationId xmlns:a16="http://schemas.microsoft.com/office/drawing/2014/main" id="{735A2C85-B620-4023-AF49-E01204E510B4}"/>
                  </a:ext>
                </a:extLst>
              </p:cNvPr>
              <p:cNvSpPr txBox="1"/>
              <p:nvPr/>
            </p:nvSpPr>
            <p:spPr bwMode="auto">
              <a:xfrm rot="16200000">
                <a:off x="2812619" y="5621787"/>
                <a:ext cx="1441420" cy="341888"/>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3 Wire Zone</a:t>
                </a:r>
                <a:br>
                  <a:rPr lang="en-US" sz="800" dirty="0">
                    <a:solidFill>
                      <a:srgbClr val="475866"/>
                    </a:solidFill>
                    <a:ea typeface="Fira Sans Light" panose="020B0403050000020004" charset="0"/>
                  </a:rPr>
                </a:br>
                <a:r>
                  <a:rPr lang="en-US" sz="800" dirty="0">
                    <a:solidFill>
                      <a:srgbClr val="475866"/>
                    </a:solidFill>
                    <a:ea typeface="Fira Sans Light" panose="020B0403050000020004" charset="0"/>
                  </a:rPr>
                  <a:t>(c-wire required)</a:t>
                </a:r>
              </a:p>
            </p:txBody>
          </p:sp>
          <p:sp>
            <p:nvSpPr>
              <p:cNvPr id="93" name="TextBox 92">
                <a:extLst>
                  <a:ext uri="{FF2B5EF4-FFF2-40B4-BE49-F238E27FC236}">
                    <a16:creationId xmlns:a16="http://schemas.microsoft.com/office/drawing/2014/main" id="{8DF0780E-DD6E-426A-A414-2C0A1046FBCC}"/>
                  </a:ext>
                </a:extLst>
              </p:cNvPr>
              <p:cNvSpPr txBox="1"/>
              <p:nvPr/>
            </p:nvSpPr>
            <p:spPr bwMode="auto">
              <a:xfrm rot="16200000">
                <a:off x="3118640" y="5684495"/>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err="1">
                    <a:solidFill>
                      <a:srgbClr val="475866"/>
                    </a:solidFill>
                    <a:ea typeface="Fira Sans Light" panose="020B0403050000020004" charset="0"/>
                  </a:rPr>
                  <a:t>Multivolt</a:t>
                </a:r>
                <a:endParaRPr lang="en-US" sz="800" dirty="0">
                  <a:solidFill>
                    <a:srgbClr val="475866"/>
                  </a:solidFill>
                  <a:ea typeface="Fira Sans Light" panose="020B0403050000020004" charset="0"/>
                </a:endParaRPr>
              </a:p>
            </p:txBody>
          </p:sp>
          <p:sp>
            <p:nvSpPr>
              <p:cNvPr id="94" name="TextBox 93">
                <a:extLst>
                  <a:ext uri="{FF2B5EF4-FFF2-40B4-BE49-F238E27FC236}">
                    <a16:creationId xmlns:a16="http://schemas.microsoft.com/office/drawing/2014/main" id="{A981A7F6-B090-4C75-AD51-8D477A49BE54}"/>
                  </a:ext>
                </a:extLst>
              </p:cNvPr>
              <p:cNvSpPr txBox="1"/>
              <p:nvPr/>
            </p:nvSpPr>
            <p:spPr bwMode="auto">
              <a:xfrm rot="16200000">
                <a:off x="3426551" y="5687039"/>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PTAC Compatible</a:t>
                </a:r>
              </a:p>
            </p:txBody>
          </p:sp>
          <p:sp>
            <p:nvSpPr>
              <p:cNvPr id="95" name="TextBox 94">
                <a:extLst>
                  <a:ext uri="{FF2B5EF4-FFF2-40B4-BE49-F238E27FC236}">
                    <a16:creationId xmlns:a16="http://schemas.microsoft.com/office/drawing/2014/main" id="{BF0910AA-48B3-43F4-A3FF-F13C7EFD23F0}"/>
                  </a:ext>
                </a:extLst>
              </p:cNvPr>
              <p:cNvSpPr txBox="1"/>
              <p:nvPr/>
            </p:nvSpPr>
            <p:spPr bwMode="auto">
              <a:xfrm rot="16200000">
                <a:off x="3739229" y="5696206"/>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Battery</a:t>
                </a:r>
              </a:p>
            </p:txBody>
          </p:sp>
          <p:sp>
            <p:nvSpPr>
              <p:cNvPr id="96" name="TextBox 95">
                <a:extLst>
                  <a:ext uri="{FF2B5EF4-FFF2-40B4-BE49-F238E27FC236}">
                    <a16:creationId xmlns:a16="http://schemas.microsoft.com/office/drawing/2014/main" id="{686A3577-FD58-4045-95D2-B14083A24062}"/>
                  </a:ext>
                </a:extLst>
              </p:cNvPr>
              <p:cNvSpPr txBox="1"/>
              <p:nvPr/>
            </p:nvSpPr>
            <p:spPr bwMode="auto">
              <a:xfrm rot="16200000">
                <a:off x="4043198" y="568449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Hardwired (24V)</a:t>
                </a:r>
              </a:p>
            </p:txBody>
          </p:sp>
          <p:sp>
            <p:nvSpPr>
              <p:cNvPr id="97" name="TextBox 96">
                <a:extLst>
                  <a:ext uri="{FF2B5EF4-FFF2-40B4-BE49-F238E27FC236}">
                    <a16:creationId xmlns:a16="http://schemas.microsoft.com/office/drawing/2014/main" id="{F210AF79-5DC9-45B0-9E9B-E7D1A6BD6991}"/>
                  </a:ext>
                </a:extLst>
              </p:cNvPr>
              <p:cNvSpPr txBox="1"/>
              <p:nvPr/>
            </p:nvSpPr>
            <p:spPr bwMode="auto">
              <a:xfrm rot="16200000">
                <a:off x="4364078" y="5652660"/>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Auto Changeover</a:t>
                </a:r>
              </a:p>
            </p:txBody>
          </p:sp>
          <p:sp>
            <p:nvSpPr>
              <p:cNvPr id="98" name="TextBox 97">
                <a:extLst>
                  <a:ext uri="{FF2B5EF4-FFF2-40B4-BE49-F238E27FC236}">
                    <a16:creationId xmlns:a16="http://schemas.microsoft.com/office/drawing/2014/main" id="{DEC4AFAC-E6FF-4D0E-8B81-00729FAD1410}"/>
                  </a:ext>
                </a:extLst>
              </p:cNvPr>
              <p:cNvSpPr txBox="1"/>
              <p:nvPr/>
            </p:nvSpPr>
            <p:spPr bwMode="auto">
              <a:xfrm rot="16200000">
                <a:off x="4675702" y="5684493"/>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Circulating Fan</a:t>
                </a:r>
              </a:p>
            </p:txBody>
          </p:sp>
          <p:sp>
            <p:nvSpPr>
              <p:cNvPr id="99" name="TextBox 98">
                <a:extLst>
                  <a:ext uri="{FF2B5EF4-FFF2-40B4-BE49-F238E27FC236}">
                    <a16:creationId xmlns:a16="http://schemas.microsoft.com/office/drawing/2014/main" id="{EAD657E5-3E53-4458-8866-0B9D3DF9058F}"/>
                  </a:ext>
                </a:extLst>
              </p:cNvPr>
              <p:cNvSpPr txBox="1"/>
              <p:nvPr/>
            </p:nvSpPr>
            <p:spPr bwMode="auto">
              <a:xfrm rot="16200000">
                <a:off x="4985452" y="5619860"/>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EMR/Early</a:t>
                </a:r>
              </a:p>
              <a:p>
                <a:pPr algn="ctr" eaLnBrk="0" hangingPunct="0">
                  <a:lnSpc>
                    <a:spcPct val="105000"/>
                  </a:lnSpc>
                </a:pPr>
                <a:r>
                  <a:rPr lang="en-US" sz="800" dirty="0">
                    <a:solidFill>
                      <a:srgbClr val="475866"/>
                    </a:solidFill>
                    <a:ea typeface="Fira Sans Light" panose="020B0403050000020004" charset="0"/>
                  </a:rPr>
                  <a:t>Start Program</a:t>
                </a:r>
              </a:p>
            </p:txBody>
          </p:sp>
          <p:sp>
            <p:nvSpPr>
              <p:cNvPr id="100" name="TextBox 99">
                <a:extLst>
                  <a:ext uri="{FF2B5EF4-FFF2-40B4-BE49-F238E27FC236}">
                    <a16:creationId xmlns:a16="http://schemas.microsoft.com/office/drawing/2014/main" id="{B00B4735-FC4D-4B58-A929-91270F16DD1F}"/>
                  </a:ext>
                </a:extLst>
              </p:cNvPr>
              <p:cNvSpPr txBox="1"/>
              <p:nvPr/>
            </p:nvSpPr>
            <p:spPr bwMode="auto">
              <a:xfrm rot="16200000">
                <a:off x="5309693" y="5696205"/>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Humidity Control</a:t>
                </a:r>
              </a:p>
            </p:txBody>
          </p:sp>
          <p:sp>
            <p:nvSpPr>
              <p:cNvPr id="101" name="TextBox 100">
                <a:extLst>
                  <a:ext uri="{FF2B5EF4-FFF2-40B4-BE49-F238E27FC236}">
                    <a16:creationId xmlns:a16="http://schemas.microsoft.com/office/drawing/2014/main" id="{3A487B52-C3FA-4CA6-8D0B-0E783CE89F6D}"/>
                  </a:ext>
                </a:extLst>
              </p:cNvPr>
              <p:cNvSpPr txBox="1"/>
              <p:nvPr/>
            </p:nvSpPr>
            <p:spPr bwMode="auto">
              <a:xfrm rot="16200000">
                <a:off x="5621864" y="569620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Dual Fuel Control</a:t>
                </a:r>
              </a:p>
            </p:txBody>
          </p:sp>
          <p:sp>
            <p:nvSpPr>
              <p:cNvPr id="102" name="TextBox 101">
                <a:extLst>
                  <a:ext uri="{FF2B5EF4-FFF2-40B4-BE49-F238E27FC236}">
                    <a16:creationId xmlns:a16="http://schemas.microsoft.com/office/drawing/2014/main" id="{8D4E5D8F-C02F-4262-99BC-E6498ED7CADD}"/>
                  </a:ext>
                </a:extLst>
              </p:cNvPr>
              <p:cNvSpPr txBox="1"/>
              <p:nvPr/>
            </p:nvSpPr>
            <p:spPr bwMode="auto">
              <a:xfrm rot="16200000">
                <a:off x="5928855" y="5690497"/>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Remote Sensor</a:t>
                </a:r>
              </a:p>
            </p:txBody>
          </p:sp>
          <p:sp>
            <p:nvSpPr>
              <p:cNvPr id="103" name="TextBox 102">
                <a:extLst>
                  <a:ext uri="{FF2B5EF4-FFF2-40B4-BE49-F238E27FC236}">
                    <a16:creationId xmlns:a16="http://schemas.microsoft.com/office/drawing/2014/main" id="{822AAF46-D6AC-4C7D-B58F-EC0B20F1C107}"/>
                  </a:ext>
                </a:extLst>
              </p:cNvPr>
              <p:cNvSpPr txBox="1"/>
              <p:nvPr/>
            </p:nvSpPr>
            <p:spPr bwMode="auto">
              <a:xfrm rot="16200000">
                <a:off x="6228142" y="5614153"/>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Filter Change</a:t>
                </a:r>
              </a:p>
              <a:p>
                <a:pPr algn="ctr" eaLnBrk="0" hangingPunct="0">
                  <a:lnSpc>
                    <a:spcPct val="105000"/>
                  </a:lnSpc>
                </a:pPr>
                <a:r>
                  <a:rPr lang="en-US" sz="800" dirty="0">
                    <a:solidFill>
                      <a:srgbClr val="475866"/>
                    </a:solidFill>
                    <a:ea typeface="Fira Sans Light" panose="020B0403050000020004" charset="0"/>
                  </a:rPr>
                  <a:t> Reminder</a:t>
                </a:r>
              </a:p>
            </p:txBody>
          </p:sp>
          <p:sp>
            <p:nvSpPr>
              <p:cNvPr id="104" name="TextBox 103">
                <a:extLst>
                  <a:ext uri="{FF2B5EF4-FFF2-40B4-BE49-F238E27FC236}">
                    <a16:creationId xmlns:a16="http://schemas.microsoft.com/office/drawing/2014/main" id="{73A4E893-7B93-4150-B0AB-CB768E09C1E0}"/>
                  </a:ext>
                </a:extLst>
              </p:cNvPr>
              <p:cNvSpPr txBox="1"/>
              <p:nvPr/>
            </p:nvSpPr>
            <p:spPr bwMode="auto">
              <a:xfrm rot="16200000">
                <a:off x="6543841" y="568133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Auto DST Adjust</a:t>
                </a:r>
              </a:p>
            </p:txBody>
          </p:sp>
          <p:sp>
            <p:nvSpPr>
              <p:cNvPr id="105" name="TextBox 104">
                <a:extLst>
                  <a:ext uri="{FF2B5EF4-FFF2-40B4-BE49-F238E27FC236}">
                    <a16:creationId xmlns:a16="http://schemas.microsoft.com/office/drawing/2014/main" id="{3F93BAFB-A23D-40F4-AF10-F92EB96A25B8}"/>
                  </a:ext>
                </a:extLst>
              </p:cNvPr>
              <p:cNvSpPr txBox="1"/>
              <p:nvPr/>
            </p:nvSpPr>
            <p:spPr bwMode="auto">
              <a:xfrm rot="16200000">
                <a:off x="6869919" y="5696204"/>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Temperature Limits</a:t>
                </a:r>
              </a:p>
            </p:txBody>
          </p:sp>
          <p:sp>
            <p:nvSpPr>
              <p:cNvPr id="106" name="TextBox 105">
                <a:extLst>
                  <a:ext uri="{FF2B5EF4-FFF2-40B4-BE49-F238E27FC236}">
                    <a16:creationId xmlns:a16="http://schemas.microsoft.com/office/drawing/2014/main" id="{6895C789-10EE-48A2-B88C-119536322493}"/>
                  </a:ext>
                </a:extLst>
              </p:cNvPr>
              <p:cNvSpPr txBox="1"/>
              <p:nvPr/>
            </p:nvSpPr>
            <p:spPr bwMode="auto">
              <a:xfrm rot="16200000">
                <a:off x="7167231" y="5696203"/>
                <a:ext cx="1441420"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Keypad Lockout</a:t>
                </a:r>
              </a:p>
            </p:txBody>
          </p:sp>
          <p:sp>
            <p:nvSpPr>
              <p:cNvPr id="107" name="TextBox 106">
                <a:extLst>
                  <a:ext uri="{FF2B5EF4-FFF2-40B4-BE49-F238E27FC236}">
                    <a16:creationId xmlns:a16="http://schemas.microsoft.com/office/drawing/2014/main" id="{C5908A06-9224-4EFE-B564-6003123218A2}"/>
                  </a:ext>
                </a:extLst>
              </p:cNvPr>
              <p:cNvSpPr txBox="1"/>
              <p:nvPr/>
            </p:nvSpPr>
            <p:spPr bwMode="auto">
              <a:xfrm rot="16200000">
                <a:off x="7492310" y="5631570"/>
                <a:ext cx="1441420" cy="345736"/>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Cont. </a:t>
                </a:r>
                <a:r>
                  <a:rPr lang="en-US" sz="800" dirty="0" err="1">
                    <a:solidFill>
                      <a:srgbClr val="475866"/>
                    </a:solidFill>
                    <a:ea typeface="Fira Sans Light" panose="020B0403050000020004" charset="0"/>
                  </a:rPr>
                  <a:t>Backglow</a:t>
                </a:r>
                <a:r>
                  <a:rPr lang="en-US" sz="800" dirty="0">
                    <a:solidFill>
                      <a:srgbClr val="475866"/>
                    </a:solidFill>
                    <a:ea typeface="Fira Sans Light" panose="020B0403050000020004" charset="0"/>
                  </a:rPr>
                  <a:t> </a:t>
                </a:r>
              </a:p>
              <a:p>
                <a:pPr algn="ctr" eaLnBrk="0" hangingPunct="0">
                  <a:lnSpc>
                    <a:spcPct val="105000"/>
                  </a:lnSpc>
                </a:pPr>
                <a:r>
                  <a:rPr lang="en-US" sz="800" dirty="0">
                    <a:solidFill>
                      <a:srgbClr val="475866"/>
                    </a:solidFill>
                    <a:ea typeface="Fira Sans Light" panose="020B0403050000020004" charset="0"/>
                  </a:rPr>
                  <a:t>w/Common</a:t>
                </a:r>
              </a:p>
            </p:txBody>
          </p:sp>
        </p:grpSp>
        <p:grpSp>
          <p:nvGrpSpPr>
            <p:cNvPr id="68" name="Group 67">
              <a:extLst>
                <a:ext uri="{FF2B5EF4-FFF2-40B4-BE49-F238E27FC236}">
                  <a16:creationId xmlns:a16="http://schemas.microsoft.com/office/drawing/2014/main" id="{D63F7EFF-70DF-439E-B9C6-A478E9B39C83}"/>
                </a:ext>
              </a:extLst>
            </p:cNvPr>
            <p:cNvGrpSpPr/>
            <p:nvPr/>
          </p:nvGrpSpPr>
          <p:grpSpPr>
            <a:xfrm>
              <a:off x="1469340" y="6404723"/>
              <a:ext cx="7170062" cy="147873"/>
              <a:chOff x="1469340" y="6561630"/>
              <a:chExt cx="7170062" cy="147873"/>
            </a:xfrm>
          </p:grpSpPr>
          <p:pic>
            <p:nvPicPr>
              <p:cNvPr id="69" name="Graphic 68" descr="Checkmark">
                <a:extLst>
                  <a:ext uri="{FF2B5EF4-FFF2-40B4-BE49-F238E27FC236}">
                    <a16:creationId xmlns:a16="http://schemas.microsoft.com/office/drawing/2014/main" id="{E90A8425-D8D4-4CC9-B9D1-56FE08F304E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9340" y="6573776"/>
                <a:ext cx="133842" cy="133842"/>
              </a:xfrm>
              <a:prstGeom prst="rect">
                <a:avLst/>
              </a:prstGeom>
            </p:spPr>
          </p:pic>
          <p:pic>
            <p:nvPicPr>
              <p:cNvPr id="70" name="Graphic 69" descr="Checkmark">
                <a:extLst>
                  <a:ext uri="{FF2B5EF4-FFF2-40B4-BE49-F238E27FC236}">
                    <a16:creationId xmlns:a16="http://schemas.microsoft.com/office/drawing/2014/main" id="{491D7D18-944E-4160-8018-959004222D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7577" y="6575661"/>
                <a:ext cx="133842" cy="133842"/>
              </a:xfrm>
              <a:prstGeom prst="rect">
                <a:avLst/>
              </a:prstGeom>
            </p:spPr>
          </p:pic>
          <p:pic>
            <p:nvPicPr>
              <p:cNvPr id="71" name="Graphic 70" descr="Checkmark">
                <a:extLst>
                  <a:ext uri="{FF2B5EF4-FFF2-40B4-BE49-F238E27FC236}">
                    <a16:creationId xmlns:a16="http://schemas.microsoft.com/office/drawing/2014/main" id="{E0F5AAF7-EF79-430E-8CD1-AD03CD1BF3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4892" y="6573776"/>
                <a:ext cx="133842" cy="133842"/>
              </a:xfrm>
              <a:prstGeom prst="rect">
                <a:avLst/>
              </a:prstGeom>
            </p:spPr>
          </p:pic>
          <p:pic>
            <p:nvPicPr>
              <p:cNvPr id="72" name="Graphic 71" descr="Checkmark">
                <a:extLst>
                  <a:ext uri="{FF2B5EF4-FFF2-40B4-BE49-F238E27FC236}">
                    <a16:creationId xmlns:a16="http://schemas.microsoft.com/office/drawing/2014/main" id="{766FAE03-201B-404C-9DB5-E733EDB288B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7804" y="6573776"/>
                <a:ext cx="133842" cy="133842"/>
              </a:xfrm>
              <a:prstGeom prst="rect">
                <a:avLst/>
              </a:prstGeom>
            </p:spPr>
          </p:pic>
          <p:pic>
            <p:nvPicPr>
              <p:cNvPr id="73" name="Graphic 72" descr="Checkmark">
                <a:extLst>
                  <a:ext uri="{FF2B5EF4-FFF2-40B4-BE49-F238E27FC236}">
                    <a16:creationId xmlns:a16="http://schemas.microsoft.com/office/drawing/2014/main" id="{13BE3C20-4C6F-402B-8D15-3CB52FC25C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0340" y="6573776"/>
                <a:ext cx="133842" cy="133842"/>
              </a:xfrm>
              <a:prstGeom prst="rect">
                <a:avLst/>
              </a:prstGeom>
            </p:spPr>
          </p:pic>
          <p:pic>
            <p:nvPicPr>
              <p:cNvPr id="74" name="Graphic 73" descr="Checkmark">
                <a:extLst>
                  <a:ext uri="{FF2B5EF4-FFF2-40B4-BE49-F238E27FC236}">
                    <a16:creationId xmlns:a16="http://schemas.microsoft.com/office/drawing/2014/main" id="{9C6F6B2E-7B79-4874-A58B-F87D00ACE9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4295" y="6561630"/>
                <a:ext cx="133842" cy="133842"/>
              </a:xfrm>
              <a:prstGeom prst="rect">
                <a:avLst/>
              </a:prstGeom>
            </p:spPr>
          </p:pic>
          <p:pic>
            <p:nvPicPr>
              <p:cNvPr id="75" name="Graphic 74" descr="Checkmark">
                <a:extLst>
                  <a:ext uri="{FF2B5EF4-FFF2-40B4-BE49-F238E27FC236}">
                    <a16:creationId xmlns:a16="http://schemas.microsoft.com/office/drawing/2014/main" id="{930B129D-20B9-47E8-9765-90029A0E70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6987" y="6561630"/>
                <a:ext cx="133842" cy="133842"/>
              </a:xfrm>
              <a:prstGeom prst="rect">
                <a:avLst/>
              </a:prstGeom>
            </p:spPr>
          </p:pic>
          <p:pic>
            <p:nvPicPr>
              <p:cNvPr id="76" name="Graphic 75" descr="Checkmark">
                <a:extLst>
                  <a:ext uri="{FF2B5EF4-FFF2-40B4-BE49-F238E27FC236}">
                    <a16:creationId xmlns:a16="http://schemas.microsoft.com/office/drawing/2014/main" id="{A4EA4FA4-0664-4A26-906B-BCA15F39154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7867" y="6561630"/>
                <a:ext cx="133842" cy="133842"/>
              </a:xfrm>
              <a:prstGeom prst="rect">
                <a:avLst/>
              </a:prstGeom>
            </p:spPr>
          </p:pic>
          <p:pic>
            <p:nvPicPr>
              <p:cNvPr id="77" name="Graphic 76" descr="Checkmark">
                <a:extLst>
                  <a:ext uri="{FF2B5EF4-FFF2-40B4-BE49-F238E27FC236}">
                    <a16:creationId xmlns:a16="http://schemas.microsoft.com/office/drawing/2014/main" id="{DFF39C2E-C048-47AA-BAF6-A9AE0965EE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9491" y="6569476"/>
                <a:ext cx="133842" cy="133842"/>
              </a:xfrm>
              <a:prstGeom prst="rect">
                <a:avLst/>
              </a:prstGeom>
            </p:spPr>
          </p:pic>
          <p:pic>
            <p:nvPicPr>
              <p:cNvPr id="78" name="Graphic 77" descr="Checkmark">
                <a:extLst>
                  <a:ext uri="{FF2B5EF4-FFF2-40B4-BE49-F238E27FC236}">
                    <a16:creationId xmlns:a16="http://schemas.microsoft.com/office/drawing/2014/main" id="{86E2C03A-6CD5-4E92-B51C-9FDE48B1ED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1115" y="6561630"/>
                <a:ext cx="133842" cy="133842"/>
              </a:xfrm>
              <a:prstGeom prst="rect">
                <a:avLst/>
              </a:prstGeom>
            </p:spPr>
          </p:pic>
          <p:pic>
            <p:nvPicPr>
              <p:cNvPr id="79" name="Graphic 78" descr="Checkmark">
                <a:extLst>
                  <a:ext uri="{FF2B5EF4-FFF2-40B4-BE49-F238E27FC236}">
                    <a16:creationId xmlns:a16="http://schemas.microsoft.com/office/drawing/2014/main" id="{79605EA7-0C7B-46FD-B4B8-0B5835B6D1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61995" y="6569476"/>
                <a:ext cx="133842" cy="133842"/>
              </a:xfrm>
              <a:prstGeom prst="rect">
                <a:avLst/>
              </a:prstGeom>
            </p:spPr>
          </p:pic>
          <p:pic>
            <p:nvPicPr>
              <p:cNvPr id="80" name="Graphic 79" descr="Checkmark">
                <a:extLst>
                  <a:ext uri="{FF2B5EF4-FFF2-40B4-BE49-F238E27FC236}">
                    <a16:creationId xmlns:a16="http://schemas.microsoft.com/office/drawing/2014/main" id="{2E31F44D-9DED-4DA3-A675-03B0A13A85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73395" y="6561630"/>
                <a:ext cx="133842" cy="133842"/>
              </a:xfrm>
              <a:prstGeom prst="rect">
                <a:avLst/>
              </a:prstGeom>
            </p:spPr>
          </p:pic>
          <p:pic>
            <p:nvPicPr>
              <p:cNvPr id="81" name="Graphic 80" descr="Checkmark">
                <a:extLst>
                  <a:ext uri="{FF2B5EF4-FFF2-40B4-BE49-F238E27FC236}">
                    <a16:creationId xmlns:a16="http://schemas.microsoft.com/office/drawing/2014/main" id="{913F2630-06AA-4912-86B5-294D9BAAAF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5560" y="6569476"/>
                <a:ext cx="133842" cy="133842"/>
              </a:xfrm>
              <a:prstGeom prst="rect">
                <a:avLst/>
              </a:prstGeom>
            </p:spPr>
          </p:pic>
          <p:pic>
            <p:nvPicPr>
              <p:cNvPr id="82" name="Graphic 81" descr="Checkmark">
                <a:extLst>
                  <a:ext uri="{FF2B5EF4-FFF2-40B4-BE49-F238E27FC236}">
                    <a16:creationId xmlns:a16="http://schemas.microsoft.com/office/drawing/2014/main" id="{1F5B89FB-2D8F-40B4-B489-7235F13504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2105" y="6569476"/>
                <a:ext cx="133842" cy="133842"/>
              </a:xfrm>
              <a:prstGeom prst="rect">
                <a:avLst/>
              </a:prstGeom>
            </p:spPr>
          </p:pic>
          <p:pic>
            <p:nvPicPr>
              <p:cNvPr id="83" name="Graphic 82" descr="Checkmark">
                <a:extLst>
                  <a:ext uri="{FF2B5EF4-FFF2-40B4-BE49-F238E27FC236}">
                    <a16:creationId xmlns:a16="http://schemas.microsoft.com/office/drawing/2014/main" id="{D9525034-2CC7-44E6-B95C-22EF6087E8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1020" y="6569476"/>
                <a:ext cx="133842" cy="133842"/>
              </a:xfrm>
              <a:prstGeom prst="rect">
                <a:avLst/>
              </a:prstGeom>
            </p:spPr>
          </p:pic>
          <p:pic>
            <p:nvPicPr>
              <p:cNvPr id="84" name="Graphic 83" descr="Checkmark">
                <a:extLst>
                  <a:ext uri="{FF2B5EF4-FFF2-40B4-BE49-F238E27FC236}">
                    <a16:creationId xmlns:a16="http://schemas.microsoft.com/office/drawing/2014/main" id="{7BBA39E8-9738-4EA5-BDF8-60407FCFD8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6099" y="6569476"/>
                <a:ext cx="133842" cy="133842"/>
              </a:xfrm>
              <a:prstGeom prst="rect">
                <a:avLst/>
              </a:prstGeom>
            </p:spPr>
          </p:pic>
        </p:grpSp>
      </p:grpSp>
      <p:pic>
        <p:nvPicPr>
          <p:cNvPr id="142" name="Picture 141" descr="A picture containing meter, light&#10;&#10;Description automatically generated">
            <a:extLst>
              <a:ext uri="{FF2B5EF4-FFF2-40B4-BE49-F238E27FC236}">
                <a16:creationId xmlns:a16="http://schemas.microsoft.com/office/drawing/2014/main" id="{B94F9121-5897-4BFC-B80E-0D2E077F21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108" name="Group 107">
            <a:extLst>
              <a:ext uri="{FF2B5EF4-FFF2-40B4-BE49-F238E27FC236}">
                <a16:creationId xmlns:a16="http://schemas.microsoft.com/office/drawing/2014/main" id="{F8335FE8-6603-5249-88AD-E0D644F24C99}"/>
              </a:ext>
            </a:extLst>
          </p:cNvPr>
          <p:cNvGrpSpPr/>
          <p:nvPr/>
        </p:nvGrpSpPr>
        <p:grpSpPr>
          <a:xfrm>
            <a:off x="5017865" y="3821045"/>
            <a:ext cx="3972661" cy="571197"/>
            <a:chOff x="720306" y="5854336"/>
            <a:chExt cx="4249302" cy="610973"/>
          </a:xfrm>
        </p:grpSpPr>
        <p:sp>
          <p:nvSpPr>
            <p:cNvPr id="143" name="Arc 142">
              <a:extLst>
                <a:ext uri="{FF2B5EF4-FFF2-40B4-BE49-F238E27FC236}">
                  <a16:creationId xmlns:a16="http://schemas.microsoft.com/office/drawing/2014/main" id="{239F6BBF-6A4E-7A4D-B6CB-9A9549564838}"/>
                </a:ext>
              </a:extLst>
            </p:cNvPr>
            <p:cNvSpPr/>
            <p:nvPr/>
          </p:nvSpPr>
          <p:spPr bwMode="auto">
            <a:xfrm rot="19034658">
              <a:off x="802421" y="5854336"/>
              <a:ext cx="639556" cy="610973"/>
            </a:xfrm>
            <a:prstGeom prst="arc">
              <a:avLst/>
            </a:prstGeom>
            <a:noFill/>
            <a:ln w="76200"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144" name="Group 143">
              <a:extLst>
                <a:ext uri="{FF2B5EF4-FFF2-40B4-BE49-F238E27FC236}">
                  <a16:creationId xmlns:a16="http://schemas.microsoft.com/office/drawing/2014/main" id="{1DF6A95A-BD3D-204B-8634-2EAC3314DA27}"/>
                </a:ext>
              </a:extLst>
            </p:cNvPr>
            <p:cNvGrpSpPr/>
            <p:nvPr/>
          </p:nvGrpSpPr>
          <p:grpSpPr>
            <a:xfrm>
              <a:off x="720306" y="5899620"/>
              <a:ext cx="4249302" cy="412687"/>
              <a:chOff x="720306" y="5899620"/>
              <a:chExt cx="4249302" cy="412687"/>
            </a:xfrm>
          </p:grpSpPr>
          <p:grpSp>
            <p:nvGrpSpPr>
              <p:cNvPr id="145" name="Group 144">
                <a:extLst>
                  <a:ext uri="{FF2B5EF4-FFF2-40B4-BE49-F238E27FC236}">
                    <a16:creationId xmlns:a16="http://schemas.microsoft.com/office/drawing/2014/main" id="{5997884D-9EA6-414D-AEB3-D4B369E1EFC8}"/>
                  </a:ext>
                </a:extLst>
              </p:cNvPr>
              <p:cNvGrpSpPr/>
              <p:nvPr/>
            </p:nvGrpSpPr>
            <p:grpSpPr>
              <a:xfrm>
                <a:off x="720306" y="5910624"/>
                <a:ext cx="459557" cy="401683"/>
                <a:chOff x="720306" y="5910624"/>
                <a:chExt cx="459557" cy="401683"/>
              </a:xfrm>
            </p:grpSpPr>
            <p:sp>
              <p:nvSpPr>
                <p:cNvPr id="173" name="Oval 172">
                  <a:extLst>
                    <a:ext uri="{FF2B5EF4-FFF2-40B4-BE49-F238E27FC236}">
                      <a16:creationId xmlns:a16="http://schemas.microsoft.com/office/drawing/2014/main" id="{3F77B3E3-0B54-1E40-9664-6ABEBE4ABC0B}"/>
                    </a:ext>
                  </a:extLst>
                </p:cNvPr>
                <p:cNvSpPr/>
                <p:nvPr/>
              </p:nvSpPr>
              <p:spPr bwMode="auto">
                <a:xfrm>
                  <a:off x="720306" y="5910624"/>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74" name="TextBox 173">
                  <a:extLst>
                    <a:ext uri="{FF2B5EF4-FFF2-40B4-BE49-F238E27FC236}">
                      <a16:creationId xmlns:a16="http://schemas.microsoft.com/office/drawing/2014/main" id="{35A6ACF9-41DA-9B4D-9FE5-BEB6306B6A46}"/>
                    </a:ext>
                  </a:extLst>
                </p:cNvPr>
                <p:cNvSpPr txBox="1"/>
                <p:nvPr/>
              </p:nvSpPr>
              <p:spPr bwMode="auto">
                <a:xfrm>
                  <a:off x="720472" y="5953663"/>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RC</a:t>
                  </a:r>
                </a:p>
              </p:txBody>
            </p:sp>
          </p:grpSp>
          <p:grpSp>
            <p:nvGrpSpPr>
              <p:cNvPr id="146" name="Group 145">
                <a:extLst>
                  <a:ext uri="{FF2B5EF4-FFF2-40B4-BE49-F238E27FC236}">
                    <a16:creationId xmlns:a16="http://schemas.microsoft.com/office/drawing/2014/main" id="{F6481ADE-2415-1947-8360-3F9CEE0FEA0F}"/>
                  </a:ext>
                </a:extLst>
              </p:cNvPr>
              <p:cNvGrpSpPr/>
              <p:nvPr/>
            </p:nvGrpSpPr>
            <p:grpSpPr>
              <a:xfrm>
                <a:off x="1131434" y="5904880"/>
                <a:ext cx="459391" cy="401683"/>
                <a:chOff x="1131434" y="5904880"/>
                <a:chExt cx="459391" cy="401683"/>
              </a:xfrm>
            </p:grpSpPr>
            <p:sp>
              <p:nvSpPr>
                <p:cNvPr id="171" name="Oval 170">
                  <a:extLst>
                    <a:ext uri="{FF2B5EF4-FFF2-40B4-BE49-F238E27FC236}">
                      <a16:creationId xmlns:a16="http://schemas.microsoft.com/office/drawing/2014/main" id="{3A176BAC-023C-C640-9D60-18814B711E25}"/>
                    </a:ext>
                  </a:extLst>
                </p:cNvPr>
                <p:cNvSpPr/>
                <p:nvPr/>
              </p:nvSpPr>
              <p:spPr bwMode="auto">
                <a:xfrm>
                  <a:off x="1138135"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72" name="TextBox 171">
                  <a:extLst>
                    <a:ext uri="{FF2B5EF4-FFF2-40B4-BE49-F238E27FC236}">
                      <a16:creationId xmlns:a16="http://schemas.microsoft.com/office/drawing/2014/main" id="{FE354763-AA1B-124A-82B5-D6032B19DFC5}"/>
                    </a:ext>
                  </a:extLst>
                </p:cNvPr>
                <p:cNvSpPr txBox="1"/>
                <p:nvPr/>
              </p:nvSpPr>
              <p:spPr bwMode="auto">
                <a:xfrm>
                  <a:off x="1131434"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RH</a:t>
                  </a:r>
                </a:p>
              </p:txBody>
            </p:sp>
          </p:grpSp>
          <p:grpSp>
            <p:nvGrpSpPr>
              <p:cNvPr id="147" name="Group 146">
                <a:extLst>
                  <a:ext uri="{FF2B5EF4-FFF2-40B4-BE49-F238E27FC236}">
                    <a16:creationId xmlns:a16="http://schemas.microsoft.com/office/drawing/2014/main" id="{9CDECE7A-80AA-8E4D-907F-868983F5F5E9}"/>
                  </a:ext>
                </a:extLst>
              </p:cNvPr>
              <p:cNvGrpSpPr/>
              <p:nvPr/>
            </p:nvGrpSpPr>
            <p:grpSpPr>
              <a:xfrm>
                <a:off x="1550674" y="5907168"/>
                <a:ext cx="507146" cy="401683"/>
                <a:chOff x="1550674" y="5907168"/>
                <a:chExt cx="507146" cy="401683"/>
              </a:xfrm>
            </p:grpSpPr>
            <p:sp>
              <p:nvSpPr>
                <p:cNvPr id="169" name="Oval 168">
                  <a:extLst>
                    <a:ext uri="{FF2B5EF4-FFF2-40B4-BE49-F238E27FC236}">
                      <a16:creationId xmlns:a16="http://schemas.microsoft.com/office/drawing/2014/main" id="{1774B6DA-23FE-3846-998D-96FFCA24B043}"/>
                    </a:ext>
                  </a:extLst>
                </p:cNvPr>
                <p:cNvSpPr/>
                <p:nvPr/>
              </p:nvSpPr>
              <p:spPr bwMode="auto">
                <a:xfrm>
                  <a:off x="1550674" y="5907168"/>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70" name="TextBox 169">
                  <a:extLst>
                    <a:ext uri="{FF2B5EF4-FFF2-40B4-BE49-F238E27FC236}">
                      <a16:creationId xmlns:a16="http://schemas.microsoft.com/office/drawing/2014/main" id="{944716AC-CAEB-774F-934F-C084B7F196AC}"/>
                    </a:ext>
                  </a:extLst>
                </p:cNvPr>
                <p:cNvSpPr txBox="1"/>
                <p:nvPr/>
              </p:nvSpPr>
              <p:spPr bwMode="auto">
                <a:xfrm>
                  <a:off x="1598429"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C</a:t>
                  </a:r>
                </a:p>
              </p:txBody>
            </p:sp>
          </p:grpSp>
          <p:grpSp>
            <p:nvGrpSpPr>
              <p:cNvPr id="148" name="Group 147">
                <a:extLst>
                  <a:ext uri="{FF2B5EF4-FFF2-40B4-BE49-F238E27FC236}">
                    <a16:creationId xmlns:a16="http://schemas.microsoft.com/office/drawing/2014/main" id="{6ABE5C90-FE56-4B4C-B68F-C6926F638DDB}"/>
                  </a:ext>
                </a:extLst>
              </p:cNvPr>
              <p:cNvGrpSpPr/>
              <p:nvPr/>
            </p:nvGrpSpPr>
            <p:grpSpPr>
              <a:xfrm>
                <a:off x="1937870" y="5907949"/>
                <a:ext cx="526838" cy="401683"/>
                <a:chOff x="1937870" y="5907949"/>
                <a:chExt cx="526838" cy="401683"/>
              </a:xfrm>
            </p:grpSpPr>
            <p:sp>
              <p:nvSpPr>
                <p:cNvPr id="167" name="Oval 166">
                  <a:extLst>
                    <a:ext uri="{FF2B5EF4-FFF2-40B4-BE49-F238E27FC236}">
                      <a16:creationId xmlns:a16="http://schemas.microsoft.com/office/drawing/2014/main" id="{D6881EDA-5222-0144-8A4D-236EB16D6814}"/>
                    </a:ext>
                  </a:extLst>
                </p:cNvPr>
                <p:cNvSpPr/>
                <p:nvPr/>
              </p:nvSpPr>
              <p:spPr bwMode="auto">
                <a:xfrm>
                  <a:off x="1961943" y="5907949"/>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8" name="TextBox 167">
                  <a:extLst>
                    <a:ext uri="{FF2B5EF4-FFF2-40B4-BE49-F238E27FC236}">
                      <a16:creationId xmlns:a16="http://schemas.microsoft.com/office/drawing/2014/main" id="{E6D296C6-E4F1-4244-8E01-3D2EA54C8587}"/>
                    </a:ext>
                  </a:extLst>
                </p:cNvPr>
                <p:cNvSpPr txBox="1"/>
                <p:nvPr/>
              </p:nvSpPr>
              <p:spPr bwMode="auto">
                <a:xfrm>
                  <a:off x="1937870" y="5956127"/>
                  <a:ext cx="52683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W/E</a:t>
                  </a:r>
                </a:p>
              </p:txBody>
            </p:sp>
          </p:grpSp>
          <p:grpSp>
            <p:nvGrpSpPr>
              <p:cNvPr id="149" name="Group 148">
                <a:extLst>
                  <a:ext uri="{FF2B5EF4-FFF2-40B4-BE49-F238E27FC236}">
                    <a16:creationId xmlns:a16="http://schemas.microsoft.com/office/drawing/2014/main" id="{FBDCA4BD-197C-524F-ABDD-FE2F95263ABD}"/>
                  </a:ext>
                </a:extLst>
              </p:cNvPr>
              <p:cNvGrpSpPr/>
              <p:nvPr/>
            </p:nvGrpSpPr>
            <p:grpSpPr>
              <a:xfrm>
                <a:off x="2322043" y="5910046"/>
                <a:ext cx="625874" cy="401683"/>
                <a:chOff x="2322043" y="5910046"/>
                <a:chExt cx="625874" cy="401683"/>
              </a:xfrm>
            </p:grpSpPr>
            <p:sp>
              <p:nvSpPr>
                <p:cNvPr id="165" name="Oval 164">
                  <a:extLst>
                    <a:ext uri="{FF2B5EF4-FFF2-40B4-BE49-F238E27FC236}">
                      <a16:creationId xmlns:a16="http://schemas.microsoft.com/office/drawing/2014/main" id="{ADDB52B5-9003-374F-89CA-88BBA6387A8E}"/>
                    </a:ext>
                  </a:extLst>
                </p:cNvPr>
                <p:cNvSpPr/>
                <p:nvPr/>
              </p:nvSpPr>
              <p:spPr bwMode="auto">
                <a:xfrm>
                  <a:off x="2376166" y="5910046"/>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6" name="TextBox 165">
                  <a:extLst>
                    <a:ext uri="{FF2B5EF4-FFF2-40B4-BE49-F238E27FC236}">
                      <a16:creationId xmlns:a16="http://schemas.microsoft.com/office/drawing/2014/main" id="{810EF2EE-A2A4-9D48-9CD1-8C82F58B4B3F}"/>
                    </a:ext>
                  </a:extLst>
                </p:cNvPr>
                <p:cNvSpPr txBox="1"/>
                <p:nvPr/>
              </p:nvSpPr>
              <p:spPr bwMode="auto">
                <a:xfrm>
                  <a:off x="2322043" y="5953663"/>
                  <a:ext cx="625874" cy="322625"/>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W2/*</a:t>
                  </a:r>
                </a:p>
              </p:txBody>
            </p:sp>
          </p:grpSp>
          <p:grpSp>
            <p:nvGrpSpPr>
              <p:cNvPr id="150" name="Group 149">
                <a:extLst>
                  <a:ext uri="{FF2B5EF4-FFF2-40B4-BE49-F238E27FC236}">
                    <a16:creationId xmlns:a16="http://schemas.microsoft.com/office/drawing/2014/main" id="{E8C77A0E-7DE2-E040-8601-6D85E1AADA5F}"/>
                  </a:ext>
                </a:extLst>
              </p:cNvPr>
              <p:cNvGrpSpPr/>
              <p:nvPr/>
            </p:nvGrpSpPr>
            <p:grpSpPr>
              <a:xfrm>
                <a:off x="2787959" y="5903633"/>
                <a:ext cx="514952" cy="401683"/>
                <a:chOff x="2787959" y="5903633"/>
                <a:chExt cx="514952" cy="401683"/>
              </a:xfrm>
            </p:grpSpPr>
            <p:sp>
              <p:nvSpPr>
                <p:cNvPr id="163" name="Oval 162">
                  <a:extLst>
                    <a:ext uri="{FF2B5EF4-FFF2-40B4-BE49-F238E27FC236}">
                      <a16:creationId xmlns:a16="http://schemas.microsoft.com/office/drawing/2014/main" id="{6196673F-19FB-014A-96AB-C5639A2710F1}"/>
                    </a:ext>
                  </a:extLst>
                </p:cNvPr>
                <p:cNvSpPr/>
                <p:nvPr/>
              </p:nvSpPr>
              <p:spPr bwMode="auto">
                <a:xfrm>
                  <a:off x="2787959" y="5903633"/>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4" name="TextBox 163">
                  <a:extLst>
                    <a:ext uri="{FF2B5EF4-FFF2-40B4-BE49-F238E27FC236}">
                      <a16:creationId xmlns:a16="http://schemas.microsoft.com/office/drawing/2014/main" id="{00F68E49-1F15-BB45-AB3B-3E28E32473AF}"/>
                    </a:ext>
                  </a:extLst>
                </p:cNvPr>
                <p:cNvSpPr txBox="1"/>
                <p:nvPr/>
              </p:nvSpPr>
              <p:spPr bwMode="auto">
                <a:xfrm>
                  <a:off x="2843520"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a:t>
                  </a:r>
                </a:p>
              </p:txBody>
            </p:sp>
          </p:grpSp>
          <p:grpSp>
            <p:nvGrpSpPr>
              <p:cNvPr id="151" name="Group 150">
                <a:extLst>
                  <a:ext uri="{FF2B5EF4-FFF2-40B4-BE49-F238E27FC236}">
                    <a16:creationId xmlns:a16="http://schemas.microsoft.com/office/drawing/2014/main" id="{4BEDFA8C-BF0A-0E48-A420-89A89199B222}"/>
                  </a:ext>
                </a:extLst>
              </p:cNvPr>
              <p:cNvGrpSpPr/>
              <p:nvPr/>
            </p:nvGrpSpPr>
            <p:grpSpPr>
              <a:xfrm>
                <a:off x="3175323" y="5899620"/>
                <a:ext cx="582179" cy="401683"/>
                <a:chOff x="3175323" y="5899620"/>
                <a:chExt cx="582179" cy="401683"/>
              </a:xfrm>
            </p:grpSpPr>
            <p:sp>
              <p:nvSpPr>
                <p:cNvPr id="161" name="Oval 160">
                  <a:extLst>
                    <a:ext uri="{FF2B5EF4-FFF2-40B4-BE49-F238E27FC236}">
                      <a16:creationId xmlns:a16="http://schemas.microsoft.com/office/drawing/2014/main" id="{4E804772-90E2-6F4D-B4ED-5FA930548D60}"/>
                    </a:ext>
                  </a:extLst>
                </p:cNvPr>
                <p:cNvSpPr/>
                <p:nvPr/>
              </p:nvSpPr>
              <p:spPr bwMode="auto">
                <a:xfrm>
                  <a:off x="3196614" y="589962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2" name="TextBox 161">
                  <a:extLst>
                    <a:ext uri="{FF2B5EF4-FFF2-40B4-BE49-F238E27FC236}">
                      <a16:creationId xmlns:a16="http://schemas.microsoft.com/office/drawing/2014/main" id="{E2C6BA2F-6968-CD42-B31C-EB638B09F3BA}"/>
                    </a:ext>
                  </a:extLst>
                </p:cNvPr>
                <p:cNvSpPr txBox="1"/>
                <p:nvPr/>
              </p:nvSpPr>
              <p:spPr bwMode="auto">
                <a:xfrm>
                  <a:off x="3175323" y="5944960"/>
                  <a:ext cx="582179"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Y2/*</a:t>
                  </a:r>
                </a:p>
              </p:txBody>
            </p:sp>
          </p:grpSp>
          <p:grpSp>
            <p:nvGrpSpPr>
              <p:cNvPr id="152" name="Group 151">
                <a:extLst>
                  <a:ext uri="{FF2B5EF4-FFF2-40B4-BE49-F238E27FC236}">
                    <a16:creationId xmlns:a16="http://schemas.microsoft.com/office/drawing/2014/main" id="{750F5960-A878-E34A-80C3-1206AB7F2107}"/>
                  </a:ext>
                </a:extLst>
              </p:cNvPr>
              <p:cNvGrpSpPr/>
              <p:nvPr/>
            </p:nvGrpSpPr>
            <p:grpSpPr>
              <a:xfrm>
                <a:off x="3584586" y="5910335"/>
                <a:ext cx="487248" cy="401683"/>
                <a:chOff x="3584586" y="5910335"/>
                <a:chExt cx="487248" cy="401683"/>
              </a:xfrm>
            </p:grpSpPr>
            <p:sp>
              <p:nvSpPr>
                <p:cNvPr id="159" name="Oval 158">
                  <a:extLst>
                    <a:ext uri="{FF2B5EF4-FFF2-40B4-BE49-F238E27FC236}">
                      <a16:creationId xmlns:a16="http://schemas.microsoft.com/office/drawing/2014/main" id="{9EFE0F99-C292-FE46-AE3C-D6036564F120}"/>
                    </a:ext>
                  </a:extLst>
                </p:cNvPr>
                <p:cNvSpPr/>
                <p:nvPr/>
              </p:nvSpPr>
              <p:spPr bwMode="auto">
                <a:xfrm>
                  <a:off x="3612237" y="5910335"/>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60" name="TextBox 159">
                  <a:extLst>
                    <a:ext uri="{FF2B5EF4-FFF2-40B4-BE49-F238E27FC236}">
                      <a16:creationId xmlns:a16="http://schemas.microsoft.com/office/drawing/2014/main" id="{6B5A5B9C-A509-214B-A3D3-C3696FB559E5}"/>
                    </a:ext>
                  </a:extLst>
                </p:cNvPr>
                <p:cNvSpPr txBox="1"/>
                <p:nvPr/>
              </p:nvSpPr>
              <p:spPr bwMode="auto">
                <a:xfrm>
                  <a:off x="3584586" y="5953662"/>
                  <a:ext cx="48724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O/B</a:t>
                  </a:r>
                </a:p>
              </p:txBody>
            </p:sp>
          </p:grpSp>
          <p:grpSp>
            <p:nvGrpSpPr>
              <p:cNvPr id="153" name="Group 152">
                <a:extLst>
                  <a:ext uri="{FF2B5EF4-FFF2-40B4-BE49-F238E27FC236}">
                    <a16:creationId xmlns:a16="http://schemas.microsoft.com/office/drawing/2014/main" id="{60519930-63DA-9A42-8EDF-D4B98ACECF71}"/>
                  </a:ext>
                </a:extLst>
              </p:cNvPr>
              <p:cNvGrpSpPr/>
              <p:nvPr/>
            </p:nvGrpSpPr>
            <p:grpSpPr>
              <a:xfrm>
                <a:off x="4026059" y="5904880"/>
                <a:ext cx="504243" cy="401683"/>
                <a:chOff x="4026059" y="5904880"/>
                <a:chExt cx="504243" cy="401683"/>
              </a:xfrm>
            </p:grpSpPr>
            <p:sp>
              <p:nvSpPr>
                <p:cNvPr id="157" name="Oval 156">
                  <a:extLst>
                    <a:ext uri="{FF2B5EF4-FFF2-40B4-BE49-F238E27FC236}">
                      <a16:creationId xmlns:a16="http://schemas.microsoft.com/office/drawing/2014/main" id="{010B28C8-549C-574C-870B-CE1D10D36928}"/>
                    </a:ext>
                  </a:extLst>
                </p:cNvPr>
                <p:cNvSpPr/>
                <p:nvPr/>
              </p:nvSpPr>
              <p:spPr bwMode="auto">
                <a:xfrm>
                  <a:off x="4026059"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58" name="TextBox 157">
                  <a:extLst>
                    <a:ext uri="{FF2B5EF4-FFF2-40B4-BE49-F238E27FC236}">
                      <a16:creationId xmlns:a16="http://schemas.microsoft.com/office/drawing/2014/main" id="{B918C528-53A9-8044-8790-2DE7C18EE748}"/>
                    </a:ext>
                  </a:extLst>
                </p:cNvPr>
                <p:cNvSpPr txBox="1"/>
                <p:nvPr/>
              </p:nvSpPr>
              <p:spPr bwMode="auto">
                <a:xfrm>
                  <a:off x="4070911" y="595081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G</a:t>
                  </a:r>
                </a:p>
              </p:txBody>
            </p:sp>
          </p:grpSp>
          <p:grpSp>
            <p:nvGrpSpPr>
              <p:cNvPr id="154" name="Group 153">
                <a:extLst>
                  <a:ext uri="{FF2B5EF4-FFF2-40B4-BE49-F238E27FC236}">
                    <a16:creationId xmlns:a16="http://schemas.microsoft.com/office/drawing/2014/main" id="{A68E250C-8A74-9142-9A83-050284B27766}"/>
                  </a:ext>
                </a:extLst>
              </p:cNvPr>
              <p:cNvGrpSpPr/>
              <p:nvPr/>
            </p:nvGrpSpPr>
            <p:grpSpPr>
              <a:xfrm>
                <a:off x="4439634" y="5904880"/>
                <a:ext cx="529974" cy="401683"/>
                <a:chOff x="4439634" y="5904880"/>
                <a:chExt cx="529974" cy="401683"/>
              </a:xfrm>
            </p:grpSpPr>
            <p:sp>
              <p:nvSpPr>
                <p:cNvPr id="155" name="Oval 154">
                  <a:extLst>
                    <a:ext uri="{FF2B5EF4-FFF2-40B4-BE49-F238E27FC236}">
                      <a16:creationId xmlns:a16="http://schemas.microsoft.com/office/drawing/2014/main" id="{798EF6C8-8E14-714C-995C-1753CD7A888B}"/>
                    </a:ext>
                  </a:extLst>
                </p:cNvPr>
                <p:cNvSpPr/>
                <p:nvPr/>
              </p:nvSpPr>
              <p:spPr bwMode="auto">
                <a:xfrm>
                  <a:off x="4439634"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156" name="TextBox 155">
                  <a:extLst>
                    <a:ext uri="{FF2B5EF4-FFF2-40B4-BE49-F238E27FC236}">
                      <a16:creationId xmlns:a16="http://schemas.microsoft.com/office/drawing/2014/main" id="{7FAAB6A3-6AD1-4A45-ACC3-3A764A835669}"/>
                    </a:ext>
                  </a:extLst>
                </p:cNvPr>
                <p:cNvSpPr txBox="1"/>
                <p:nvPr/>
              </p:nvSpPr>
              <p:spPr bwMode="auto">
                <a:xfrm>
                  <a:off x="4510217" y="5952236"/>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L</a:t>
                  </a:r>
                </a:p>
              </p:txBody>
            </p:sp>
          </p:grpSp>
        </p:grpSp>
      </p:grpSp>
      <p:pic>
        <p:nvPicPr>
          <p:cNvPr id="175" name="Graphic 174" descr="Checkmark">
            <a:extLst>
              <a:ext uri="{FF2B5EF4-FFF2-40B4-BE49-F238E27FC236}">
                <a16:creationId xmlns:a16="http://schemas.microsoft.com/office/drawing/2014/main" id="{23C729C5-5D11-5D47-A693-16D42D0F77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4925" y="6420256"/>
            <a:ext cx="133842" cy="133842"/>
          </a:xfrm>
          <a:prstGeom prst="rect">
            <a:avLst/>
          </a:prstGeom>
        </p:spPr>
      </p:pic>
      <p:pic>
        <p:nvPicPr>
          <p:cNvPr id="176" name="Graphic 175" descr="Checkmark">
            <a:extLst>
              <a:ext uri="{FF2B5EF4-FFF2-40B4-BE49-F238E27FC236}">
                <a16:creationId xmlns:a16="http://schemas.microsoft.com/office/drawing/2014/main" id="{6D45D400-8895-484B-B990-819D1F380F9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7190" y="6412683"/>
            <a:ext cx="133842" cy="133842"/>
          </a:xfrm>
          <a:prstGeom prst="rect">
            <a:avLst/>
          </a:prstGeom>
        </p:spPr>
      </p:pic>
      <p:pic>
        <p:nvPicPr>
          <p:cNvPr id="109" name="Graphic 108" descr="Checkmark">
            <a:extLst>
              <a:ext uri="{FF2B5EF4-FFF2-40B4-BE49-F238E27FC236}">
                <a16:creationId xmlns:a16="http://schemas.microsoft.com/office/drawing/2014/main" id="{2B810297-4F12-044D-8C85-69B637E661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5557" y="6420256"/>
            <a:ext cx="133842" cy="133842"/>
          </a:xfrm>
          <a:prstGeom prst="rect">
            <a:avLst/>
          </a:prstGeom>
        </p:spPr>
      </p:pic>
    </p:spTree>
    <p:extLst>
      <p:ext uri="{BB962C8B-B14F-4D97-AF65-F5344CB8AC3E}">
        <p14:creationId xmlns:p14="http://schemas.microsoft.com/office/powerpoint/2010/main" val="294261478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0E368-8C43-400E-8349-1426E16E4E2F}"/>
              </a:ext>
            </a:extLst>
          </p:cNvPr>
          <p:cNvSpPr>
            <a:spLocks noGrp="1"/>
          </p:cNvSpPr>
          <p:nvPr>
            <p:ph type="title"/>
          </p:nvPr>
        </p:nvSpPr>
        <p:spPr>
          <a:xfrm>
            <a:off x="393192" y="123986"/>
            <a:ext cx="7020620" cy="951665"/>
          </a:xfrm>
        </p:spPr>
        <p:txBody>
          <a:bodyPr/>
          <a:lstStyle/>
          <a:p>
            <a:r>
              <a:rPr lang="en-US" b="1" dirty="0">
                <a:solidFill>
                  <a:srgbClr val="006998"/>
                </a:solidFill>
                <a:latin typeface="+mn-lt"/>
                <a:ea typeface="Fira Sans Light" panose="020B0403050000020004" charset="0"/>
              </a:rPr>
              <a:t>Sensi Smart Thermostat Connections</a:t>
            </a:r>
            <a:endParaRPr lang="en-US" sz="1400" b="1" dirty="0">
              <a:solidFill>
                <a:srgbClr val="006998"/>
              </a:solidFill>
              <a:highlight>
                <a:srgbClr val="FFFF00"/>
              </a:highlight>
              <a:latin typeface="+mn-lt"/>
              <a:ea typeface="Fira Sans Light" panose="020B0403050000020004" charset="0"/>
            </a:endParaRPr>
          </a:p>
        </p:txBody>
      </p:sp>
      <p:graphicFrame>
        <p:nvGraphicFramePr>
          <p:cNvPr id="4" name="Table 4">
            <a:extLst>
              <a:ext uri="{FF2B5EF4-FFF2-40B4-BE49-F238E27FC236}">
                <a16:creationId xmlns:a16="http://schemas.microsoft.com/office/drawing/2014/main" id="{53E1DCE4-1A0B-4CB0-A5D3-1E2F851C49EF}"/>
              </a:ext>
            </a:extLst>
          </p:cNvPr>
          <p:cNvGraphicFramePr>
            <a:graphicFrameLocks noGrp="1"/>
          </p:cNvGraphicFramePr>
          <p:nvPr>
            <p:extLst>
              <p:ext uri="{D42A27DB-BD31-4B8C-83A1-F6EECF244321}">
                <p14:modId xmlns:p14="http://schemas.microsoft.com/office/powerpoint/2010/main" val="963326621"/>
              </p:ext>
            </p:extLst>
          </p:nvPr>
        </p:nvGraphicFramePr>
        <p:xfrm>
          <a:off x="470605" y="1498600"/>
          <a:ext cx="8202790" cy="4434840"/>
        </p:xfrm>
        <a:graphic>
          <a:graphicData uri="http://schemas.openxmlformats.org/drawingml/2006/table">
            <a:tbl>
              <a:tblPr firstRow="1" bandRow="1">
                <a:tableStyleId>{5C22544A-7EE6-4342-B048-85BDC9FD1C3A}</a:tableStyleId>
              </a:tblPr>
              <a:tblGrid>
                <a:gridCol w="1753312">
                  <a:extLst>
                    <a:ext uri="{9D8B030D-6E8A-4147-A177-3AD203B41FA5}">
                      <a16:colId xmlns:a16="http://schemas.microsoft.com/office/drawing/2014/main" val="2973144880"/>
                    </a:ext>
                  </a:extLst>
                </a:gridCol>
                <a:gridCol w="3434838">
                  <a:extLst>
                    <a:ext uri="{9D8B030D-6E8A-4147-A177-3AD203B41FA5}">
                      <a16:colId xmlns:a16="http://schemas.microsoft.com/office/drawing/2014/main" val="3090686235"/>
                    </a:ext>
                  </a:extLst>
                </a:gridCol>
                <a:gridCol w="3014640">
                  <a:extLst>
                    <a:ext uri="{9D8B030D-6E8A-4147-A177-3AD203B41FA5}">
                      <a16:colId xmlns:a16="http://schemas.microsoft.com/office/drawing/2014/main" val="386697393"/>
                    </a:ext>
                  </a:extLst>
                </a:gridCol>
              </a:tblGrid>
              <a:tr h="370840">
                <a:tc>
                  <a:txBody>
                    <a:bodyPr/>
                    <a:lstStyle/>
                    <a:p>
                      <a:pPr algn="ctr"/>
                      <a:endParaRPr lang="en-US" sz="1200" b="1" dirty="0">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algn="ctr"/>
                      <a:r>
                        <a:rPr lang="en-US" sz="1200" b="1" dirty="0">
                          <a:latin typeface="Arial" panose="020B0604020202020204" pitchFamily="34" charset="0"/>
                          <a:ea typeface="Fira Sans Light" panose="020B0403050000020004" charset="0"/>
                        </a:rPr>
                        <a:t>CONVENTIONAL SYSTEM CONNECTION</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algn="ctr"/>
                      <a:r>
                        <a:rPr lang="en-US" sz="1200" b="1" dirty="0">
                          <a:latin typeface="Arial" panose="020B0604020202020204" pitchFamily="34" charset="0"/>
                          <a:ea typeface="Fira Sans Light" panose="020B0403050000020004" charset="0"/>
                        </a:rPr>
                        <a:t>HEAT PUMP SYSTEM CONNECTION</a:t>
                      </a:r>
                    </a:p>
                  </a:txBody>
                  <a:tcPr anchor="ctr">
                    <a:lnL w="12700" cap="flat" cmpd="sng" algn="ctr">
                      <a:solidFill>
                        <a:srgbClr val="00699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593133815"/>
                  </a:ext>
                </a:extLst>
              </a:tr>
              <a:tr h="370840">
                <a:tc>
                  <a:txBody>
                    <a:bodyPr/>
                    <a:lstStyle/>
                    <a:p>
                      <a:r>
                        <a:rPr lang="en-US" sz="1200" b="1" dirty="0">
                          <a:solidFill>
                            <a:schemeClr val="tx1"/>
                          </a:solidFill>
                          <a:latin typeface="Arial" panose="020B0604020202020204" pitchFamily="34" charset="0"/>
                          <a:ea typeface="Fira Sans Light" panose="020B0403050000020004" charset="0"/>
                        </a:rPr>
                        <a:t>RC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en-US" sz="1200" dirty="0">
                          <a:solidFill>
                            <a:schemeClr val="tx1"/>
                          </a:solidFill>
                          <a:latin typeface="Arial" panose="020B0604020202020204" pitchFamily="34" charset="0"/>
                          <a:ea typeface="Fira Sans Light" panose="020B0403050000020004" charset="0"/>
                        </a:rPr>
                        <a:t>Power for cooling, 24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3474736"/>
                  </a:ext>
                </a:extLst>
              </a:tr>
              <a:tr h="370840">
                <a:tc>
                  <a:txBody>
                    <a:bodyPr/>
                    <a:lstStyle/>
                    <a:p>
                      <a:r>
                        <a:rPr lang="en-US" sz="1200" b="1" dirty="0">
                          <a:solidFill>
                            <a:schemeClr val="tx1"/>
                          </a:solidFill>
                          <a:latin typeface="Arial" panose="020B0604020202020204" pitchFamily="34" charset="0"/>
                          <a:ea typeface="Fira Sans Light" panose="020B0403050000020004" charset="0"/>
                        </a:rPr>
                        <a:t>RH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r>
                        <a:rPr lang="en-US" sz="1200" dirty="0">
                          <a:solidFill>
                            <a:schemeClr val="tx1"/>
                          </a:solidFill>
                          <a:latin typeface="Arial" panose="020B0604020202020204" pitchFamily="34" charset="0"/>
                          <a:ea typeface="Fira Sans Light" panose="020B0403050000020004" charset="0"/>
                        </a:rPr>
                        <a:t>Power for heating, 24V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69484193"/>
                  </a:ext>
                </a:extLst>
              </a:tr>
              <a:tr h="370840">
                <a:tc>
                  <a:txBody>
                    <a:bodyPr/>
                    <a:lstStyle/>
                    <a:p>
                      <a:r>
                        <a:rPr lang="en-US" sz="1200" b="1" dirty="0">
                          <a:solidFill>
                            <a:schemeClr val="tx1"/>
                          </a:solidFill>
                          <a:latin typeface="Arial" panose="020B0604020202020204" pitchFamily="34" charset="0"/>
                          <a:ea typeface="Fira Sans Light" panose="020B040305000002000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en-US" sz="1200" dirty="0">
                          <a:solidFill>
                            <a:schemeClr val="tx1"/>
                          </a:solidFill>
                          <a:latin typeface="Arial" panose="020B0604020202020204" pitchFamily="34" charset="0"/>
                          <a:ea typeface="Fira Sans Light" panose="020B0403050000020004" charset="0"/>
                        </a:rPr>
                        <a:t>Common wire, 24V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9320167"/>
                  </a:ext>
                </a:extLst>
              </a:tr>
              <a:tr h="370840">
                <a:tc>
                  <a:txBody>
                    <a:bodyPr/>
                    <a:lstStyle/>
                    <a:p>
                      <a:r>
                        <a:rPr lang="en-US" sz="1200" b="1" dirty="0">
                          <a:solidFill>
                            <a:schemeClr val="tx1"/>
                          </a:solidFill>
                          <a:latin typeface="Arial" panose="020B0604020202020204" pitchFamily="34" charset="0"/>
                          <a:ea typeface="Fira Sans Light" panose="020B040305000002000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cool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heat and cool (or 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17721951"/>
                  </a:ext>
                </a:extLst>
              </a:tr>
              <a:tr h="370840">
                <a:tc>
                  <a:txBody>
                    <a:bodyPr/>
                    <a:lstStyle/>
                    <a:p>
                      <a:r>
                        <a:rPr lang="en-US" sz="1200" b="1" dirty="0">
                          <a:solidFill>
                            <a:schemeClr val="tx1"/>
                          </a:solidFill>
                          <a:latin typeface="Arial" panose="020B0604020202020204" pitchFamily="34" charset="0"/>
                          <a:ea typeface="Fira Sans Light" panose="020B0403050000020004" charset="0"/>
                        </a:rPr>
                        <a:t>Y2/*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cool (or 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heat and cool (or 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6772220"/>
                  </a:ext>
                </a:extLst>
              </a:tr>
              <a:tr h="370840">
                <a:tc>
                  <a:txBody>
                    <a:bodyPr/>
                    <a:lstStyle/>
                    <a:p>
                      <a:r>
                        <a:rPr lang="en-US" sz="1200" b="1" dirty="0">
                          <a:solidFill>
                            <a:schemeClr val="tx1"/>
                          </a:solidFill>
                          <a:latin typeface="Arial" panose="020B0604020202020204" pitchFamily="34" charset="0"/>
                          <a:ea typeface="Fira Sans Light" panose="020B0403050000020004" charset="0"/>
                        </a:rPr>
                        <a:t>W/E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heat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auxiliary/emergency heat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15096709"/>
                  </a:ext>
                </a:extLst>
              </a:tr>
              <a:tr h="370840">
                <a:tc>
                  <a:txBody>
                    <a:bodyPr/>
                    <a:lstStyle/>
                    <a:p>
                      <a:r>
                        <a:rPr lang="en-US" sz="1200" b="1" dirty="0">
                          <a:solidFill>
                            <a:schemeClr val="tx1"/>
                          </a:solidFill>
                          <a:latin typeface="Arial" panose="020B0604020202020204" pitchFamily="34" charset="0"/>
                          <a:ea typeface="Fira Sans Light" panose="020B0403050000020004" charset="0"/>
                        </a:rPr>
                        <a:t>W2/*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heat (or dehumidifier)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auxiliary/emergency heat (or dehumidifier)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658035"/>
                  </a:ext>
                </a:extLst>
              </a:tr>
              <a:tr h="370840">
                <a:tc>
                  <a:txBody>
                    <a:bodyPr/>
                    <a:lstStyle/>
                    <a:p>
                      <a:r>
                        <a:rPr lang="en-US" sz="1200" b="1" dirty="0">
                          <a:solidFill>
                            <a:schemeClr val="tx1"/>
                          </a:solidFill>
                          <a:latin typeface="Arial" panose="020B0604020202020204" pitchFamily="34" charset="0"/>
                          <a:ea typeface="Fira Sans Light" panose="020B040305000002000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ea typeface="Fira Sans Light" panose="020B0403050000020004" charset="0"/>
                        </a:rPr>
                        <a:t>Indoor blower (fan)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44492152"/>
                  </a:ext>
                </a:extLst>
              </a:tr>
              <a:tr h="370840">
                <a:tc>
                  <a:txBody>
                    <a:bodyPr/>
                    <a:lstStyle/>
                    <a:p>
                      <a:r>
                        <a:rPr lang="en-US" sz="1200" b="1" dirty="0">
                          <a:solidFill>
                            <a:schemeClr val="tx1"/>
                          </a:solidFill>
                          <a:latin typeface="Arial" panose="020B0604020202020204" pitchFamily="34" charset="0"/>
                          <a:ea typeface="Fira Sans Light" panose="020B0403050000020004" charset="0"/>
                        </a:rPr>
                        <a:t>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ea typeface="Fira Sans Light" panose="020B0403050000020004" charset="0"/>
                        </a:rPr>
                        <a:t>3-wire hot water zone valve, zone panel or heat pump changeover connection. (configurable as O, B, or 2 in the installer menu)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Heat pump changeover (reversing valve) connection (configure as O or B in the installer menu)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8767957"/>
                  </a:ext>
                </a:extLst>
              </a:tr>
              <a:tr h="370840">
                <a:tc>
                  <a:txBody>
                    <a:bodyPr/>
                    <a:lstStyle/>
                    <a:p>
                      <a:r>
                        <a:rPr lang="en-US" sz="1200" b="1" dirty="0">
                          <a:solidFill>
                            <a:schemeClr val="tx1"/>
                          </a:solidFill>
                          <a:latin typeface="Arial" panose="020B0604020202020204" pitchFamily="34" charset="0"/>
                          <a:ea typeface="Fira Sans Light" panose="020B040305000002000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No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baseline="0" dirty="0">
                          <a:solidFill>
                            <a:schemeClr val="tx1"/>
                          </a:solidFill>
                          <a:latin typeface="Arial" panose="020B0604020202020204" pitchFamily="34" charset="0"/>
                          <a:ea typeface="Fira Sans Light" panose="020B0403050000020004" charset="0"/>
                        </a:rPr>
                        <a:t>“</a:t>
                      </a:r>
                      <a:r>
                        <a:rPr lang="en-US" sz="1200" dirty="0">
                          <a:solidFill>
                            <a:schemeClr val="tx1"/>
                          </a:solidFill>
                          <a:latin typeface="Arial" panose="020B0604020202020204" pitchFamily="34" charset="0"/>
                          <a:ea typeface="Fira Sans Light" panose="020B0403050000020004" charset="0"/>
                        </a:rPr>
                        <a:t>L” terminal connection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51215939"/>
                  </a:ext>
                </a:extLst>
              </a:tr>
            </a:tbl>
          </a:graphicData>
        </a:graphic>
      </p:graphicFrame>
    </p:spTree>
    <p:extLst>
      <p:ext uri="{BB962C8B-B14F-4D97-AF65-F5344CB8AC3E}">
        <p14:creationId xmlns:p14="http://schemas.microsoft.com/office/powerpoint/2010/main" val="261130820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52170B8-F479-4A04-B6BD-905EC4BD1046}"/>
              </a:ext>
            </a:extLst>
          </p:cNvPr>
          <p:cNvGrpSpPr/>
          <p:nvPr/>
        </p:nvGrpSpPr>
        <p:grpSpPr>
          <a:xfrm>
            <a:off x="2244348" y="1777806"/>
            <a:ext cx="4655303" cy="3056796"/>
            <a:chOff x="2153203" y="2001206"/>
            <a:chExt cx="4837594" cy="3176493"/>
          </a:xfrm>
        </p:grpSpPr>
        <p:pic>
          <p:nvPicPr>
            <p:cNvPr id="4" name="Picture 3" descr="A picture containing clock&#10;&#10;Description automatically generated">
              <a:extLst>
                <a:ext uri="{FF2B5EF4-FFF2-40B4-BE49-F238E27FC236}">
                  <a16:creationId xmlns:a16="http://schemas.microsoft.com/office/drawing/2014/main" id="{F088600A-4D41-4BEE-B06C-A6B34A1B39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3203" y="2001206"/>
              <a:ext cx="4837594" cy="3176493"/>
            </a:xfrm>
            <a:prstGeom prst="rect">
              <a:avLst/>
            </a:prstGeom>
          </p:spPr>
        </p:pic>
        <p:grpSp>
          <p:nvGrpSpPr>
            <p:cNvPr id="23" name="Group 22">
              <a:extLst>
                <a:ext uri="{FF2B5EF4-FFF2-40B4-BE49-F238E27FC236}">
                  <a16:creationId xmlns:a16="http://schemas.microsoft.com/office/drawing/2014/main" id="{D48AA7B4-F2B1-4D33-A7D4-B625D84C2AAB}"/>
                </a:ext>
              </a:extLst>
            </p:cNvPr>
            <p:cNvGrpSpPr/>
            <p:nvPr/>
          </p:nvGrpSpPr>
          <p:grpSpPr>
            <a:xfrm>
              <a:off x="5097966" y="3309258"/>
              <a:ext cx="164929" cy="164929"/>
              <a:chOff x="782122" y="3543732"/>
              <a:chExt cx="914400" cy="914400"/>
            </a:xfrm>
            <a:solidFill>
              <a:srgbClr val="192535"/>
            </a:solidFill>
          </p:grpSpPr>
          <p:pic>
            <p:nvPicPr>
              <p:cNvPr id="21" name="Graphic 20" descr="Lock">
                <a:extLst>
                  <a:ext uri="{FF2B5EF4-FFF2-40B4-BE49-F238E27FC236}">
                    <a16:creationId xmlns:a16="http://schemas.microsoft.com/office/drawing/2014/main" id="{D451927C-C1F7-4BA9-945F-F8599DA19F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122" y="3543732"/>
                <a:ext cx="914400" cy="914400"/>
              </a:xfrm>
              <a:prstGeom prst="rect">
                <a:avLst/>
              </a:prstGeom>
            </p:spPr>
          </p:pic>
          <p:sp>
            <p:nvSpPr>
              <p:cNvPr id="22" name="Rectangle 21">
                <a:extLst>
                  <a:ext uri="{FF2B5EF4-FFF2-40B4-BE49-F238E27FC236}">
                    <a16:creationId xmlns:a16="http://schemas.microsoft.com/office/drawing/2014/main" id="{365984CA-1D87-409A-A762-08AA5E228736}"/>
                  </a:ext>
                </a:extLst>
              </p:cNvPr>
              <p:cNvSpPr/>
              <p:nvPr/>
            </p:nvSpPr>
            <p:spPr bwMode="auto">
              <a:xfrm>
                <a:off x="1088571" y="4093029"/>
                <a:ext cx="313509" cy="209005"/>
              </a:xfrm>
              <a:prstGeom prst="rect">
                <a:avLst/>
              </a:prstGeom>
              <a:grp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grpSp>
      </p:grpSp>
      <p:sp>
        <p:nvSpPr>
          <p:cNvPr id="2" name="Title 1">
            <a:extLst>
              <a:ext uri="{FF2B5EF4-FFF2-40B4-BE49-F238E27FC236}">
                <a16:creationId xmlns:a16="http://schemas.microsoft.com/office/drawing/2014/main" id="{60963893-C043-4C82-AFDC-AB70789A74D0}"/>
              </a:ext>
            </a:extLst>
          </p:cNvPr>
          <p:cNvSpPr>
            <a:spLocks noGrp="1"/>
          </p:cNvSpPr>
          <p:nvPr>
            <p:ph type="title"/>
          </p:nvPr>
        </p:nvSpPr>
        <p:spPr>
          <a:xfrm>
            <a:off x="393192" y="170236"/>
            <a:ext cx="8356600" cy="905415"/>
          </a:xfrm>
        </p:spPr>
        <p:txBody>
          <a:bodyPr/>
          <a:lstStyle/>
          <a:p>
            <a:r>
              <a:rPr lang="en-US" b="1" dirty="0">
                <a:solidFill>
                  <a:srgbClr val="006998"/>
                </a:solidFill>
                <a:latin typeface="+mn-lt"/>
                <a:ea typeface="Fira Sans Light" panose="020B0403050000020004" charset="0"/>
              </a:rPr>
              <a:t>Thermostat Navigation</a:t>
            </a:r>
            <a:endParaRPr lang="en-US" sz="2000" dirty="0">
              <a:solidFill>
                <a:srgbClr val="006998"/>
              </a:solidFill>
              <a:highlight>
                <a:srgbClr val="FFFF00"/>
              </a:highlight>
              <a:latin typeface="+mn-lt"/>
              <a:ea typeface="Fira Sans Light" panose="020B0403050000020004" charset="0"/>
            </a:endParaRPr>
          </a:p>
        </p:txBody>
      </p:sp>
      <p:grpSp>
        <p:nvGrpSpPr>
          <p:cNvPr id="81" name="Group 80">
            <a:extLst>
              <a:ext uri="{FF2B5EF4-FFF2-40B4-BE49-F238E27FC236}">
                <a16:creationId xmlns:a16="http://schemas.microsoft.com/office/drawing/2014/main" id="{3F005A22-6516-4E46-A613-ED233543A00A}"/>
              </a:ext>
            </a:extLst>
          </p:cNvPr>
          <p:cNvGrpSpPr/>
          <p:nvPr/>
        </p:nvGrpSpPr>
        <p:grpSpPr>
          <a:xfrm>
            <a:off x="3538838" y="1447800"/>
            <a:ext cx="279918" cy="1187824"/>
            <a:chOff x="3538838" y="1447800"/>
            <a:chExt cx="279918" cy="1187824"/>
          </a:xfrm>
        </p:grpSpPr>
        <p:sp>
          <p:nvSpPr>
            <p:cNvPr id="34" name="Oval 33">
              <a:extLst>
                <a:ext uri="{FF2B5EF4-FFF2-40B4-BE49-F238E27FC236}">
                  <a16:creationId xmlns:a16="http://schemas.microsoft.com/office/drawing/2014/main" id="{36BC7C7B-21BF-4D6D-8E55-F2876A5DC8BF}"/>
                </a:ext>
              </a:extLst>
            </p:cNvPr>
            <p:cNvSpPr/>
            <p:nvPr/>
          </p:nvSpPr>
          <p:spPr bwMode="auto">
            <a:xfrm>
              <a:off x="3538838"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1</a:t>
              </a:r>
            </a:p>
          </p:txBody>
        </p:sp>
        <p:cxnSp>
          <p:nvCxnSpPr>
            <p:cNvPr id="7" name="Straight Connector 6">
              <a:extLst>
                <a:ext uri="{FF2B5EF4-FFF2-40B4-BE49-F238E27FC236}">
                  <a16:creationId xmlns:a16="http://schemas.microsoft.com/office/drawing/2014/main" id="{30873C67-20E4-4CBD-9F4E-EDBCDD3A464A}"/>
                </a:ext>
              </a:extLst>
            </p:cNvPr>
            <p:cNvCxnSpPr>
              <a:cxnSpLocks/>
              <a:stCxn id="34" idx="4"/>
            </p:cNvCxnSpPr>
            <p:nvPr/>
          </p:nvCxnSpPr>
          <p:spPr bwMode="auto">
            <a:xfrm>
              <a:off x="3678797" y="1727718"/>
              <a:ext cx="0" cy="907906"/>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B9680D61-1D67-4A84-AC3B-E9A3F5206D5F}"/>
              </a:ext>
            </a:extLst>
          </p:cNvPr>
          <p:cNvGrpSpPr/>
          <p:nvPr/>
        </p:nvGrpSpPr>
        <p:grpSpPr>
          <a:xfrm>
            <a:off x="4632684" y="1444585"/>
            <a:ext cx="279918" cy="1191039"/>
            <a:chOff x="4632684" y="1444585"/>
            <a:chExt cx="279918" cy="1191039"/>
          </a:xfrm>
        </p:grpSpPr>
        <p:sp>
          <p:nvSpPr>
            <p:cNvPr id="44" name="Oval 43">
              <a:extLst>
                <a:ext uri="{FF2B5EF4-FFF2-40B4-BE49-F238E27FC236}">
                  <a16:creationId xmlns:a16="http://schemas.microsoft.com/office/drawing/2014/main" id="{5B24E6DD-1C22-490E-A9DE-CD800F0C4514}"/>
                </a:ext>
              </a:extLst>
            </p:cNvPr>
            <p:cNvSpPr/>
            <p:nvPr/>
          </p:nvSpPr>
          <p:spPr bwMode="auto">
            <a:xfrm>
              <a:off x="4632684" y="1444585"/>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3</a:t>
              </a:r>
            </a:p>
          </p:txBody>
        </p:sp>
        <p:cxnSp>
          <p:nvCxnSpPr>
            <p:cNvPr id="45" name="Straight Connector 44">
              <a:extLst>
                <a:ext uri="{FF2B5EF4-FFF2-40B4-BE49-F238E27FC236}">
                  <a16:creationId xmlns:a16="http://schemas.microsoft.com/office/drawing/2014/main" id="{0B0E27DD-742C-42B4-9A68-6FA0078FD2D1}"/>
                </a:ext>
              </a:extLst>
            </p:cNvPr>
            <p:cNvCxnSpPr>
              <a:cxnSpLocks/>
              <a:stCxn id="44" idx="4"/>
            </p:cNvCxnSpPr>
            <p:nvPr/>
          </p:nvCxnSpPr>
          <p:spPr bwMode="auto">
            <a:xfrm>
              <a:off x="4772643" y="1724503"/>
              <a:ext cx="0" cy="911121"/>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82" name="Group 81">
            <a:extLst>
              <a:ext uri="{FF2B5EF4-FFF2-40B4-BE49-F238E27FC236}">
                <a16:creationId xmlns:a16="http://schemas.microsoft.com/office/drawing/2014/main" id="{E86268E4-C619-48FF-9C2A-7A5CC778E3EF}"/>
              </a:ext>
            </a:extLst>
          </p:cNvPr>
          <p:cNvGrpSpPr/>
          <p:nvPr/>
        </p:nvGrpSpPr>
        <p:grpSpPr>
          <a:xfrm>
            <a:off x="5006738" y="1442978"/>
            <a:ext cx="279918" cy="1574030"/>
            <a:chOff x="5006738" y="1442978"/>
            <a:chExt cx="279918" cy="1574030"/>
          </a:xfrm>
        </p:grpSpPr>
        <p:sp>
          <p:nvSpPr>
            <p:cNvPr id="47" name="Oval 46">
              <a:extLst>
                <a:ext uri="{FF2B5EF4-FFF2-40B4-BE49-F238E27FC236}">
                  <a16:creationId xmlns:a16="http://schemas.microsoft.com/office/drawing/2014/main" id="{7017D6DB-8EA2-4E8B-AE93-1DF609655D9F}"/>
                </a:ext>
              </a:extLst>
            </p:cNvPr>
            <p:cNvSpPr/>
            <p:nvPr/>
          </p:nvSpPr>
          <p:spPr bwMode="auto">
            <a:xfrm>
              <a:off x="5006738" y="1442978"/>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4</a:t>
              </a:r>
            </a:p>
          </p:txBody>
        </p:sp>
        <p:cxnSp>
          <p:nvCxnSpPr>
            <p:cNvPr id="48" name="Straight Connector 47">
              <a:extLst>
                <a:ext uri="{FF2B5EF4-FFF2-40B4-BE49-F238E27FC236}">
                  <a16:creationId xmlns:a16="http://schemas.microsoft.com/office/drawing/2014/main" id="{F063B954-412D-4D54-8AAF-45ABBFB4C890}"/>
                </a:ext>
              </a:extLst>
            </p:cNvPr>
            <p:cNvCxnSpPr>
              <a:cxnSpLocks/>
              <a:stCxn id="47" idx="4"/>
            </p:cNvCxnSpPr>
            <p:nvPr/>
          </p:nvCxnSpPr>
          <p:spPr bwMode="auto">
            <a:xfrm flipH="1">
              <a:off x="5128785" y="1722896"/>
              <a:ext cx="17912" cy="1294112"/>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83" name="Group 82">
            <a:extLst>
              <a:ext uri="{FF2B5EF4-FFF2-40B4-BE49-F238E27FC236}">
                <a16:creationId xmlns:a16="http://schemas.microsoft.com/office/drawing/2014/main" id="{EBE4CDA0-FCF7-4221-BDEA-AAACD1C6C3C0}"/>
              </a:ext>
            </a:extLst>
          </p:cNvPr>
          <p:cNvGrpSpPr/>
          <p:nvPr/>
        </p:nvGrpSpPr>
        <p:grpSpPr>
          <a:xfrm>
            <a:off x="5369202" y="1447800"/>
            <a:ext cx="279918" cy="1187824"/>
            <a:chOff x="5369202" y="1447800"/>
            <a:chExt cx="279918" cy="1187824"/>
          </a:xfrm>
        </p:grpSpPr>
        <p:sp>
          <p:nvSpPr>
            <p:cNvPr id="50" name="Oval 49">
              <a:extLst>
                <a:ext uri="{FF2B5EF4-FFF2-40B4-BE49-F238E27FC236}">
                  <a16:creationId xmlns:a16="http://schemas.microsoft.com/office/drawing/2014/main" id="{305D0057-8F43-40B5-A475-736614FDADE3}"/>
                </a:ext>
              </a:extLst>
            </p:cNvPr>
            <p:cNvSpPr/>
            <p:nvPr/>
          </p:nvSpPr>
          <p:spPr bwMode="auto">
            <a:xfrm>
              <a:off x="536920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5</a:t>
              </a:r>
            </a:p>
          </p:txBody>
        </p:sp>
        <p:cxnSp>
          <p:nvCxnSpPr>
            <p:cNvPr id="51" name="Straight Connector 50">
              <a:extLst>
                <a:ext uri="{FF2B5EF4-FFF2-40B4-BE49-F238E27FC236}">
                  <a16:creationId xmlns:a16="http://schemas.microsoft.com/office/drawing/2014/main" id="{308F1D3B-5560-45AC-8ED2-23915B6C296D}"/>
                </a:ext>
              </a:extLst>
            </p:cNvPr>
            <p:cNvCxnSpPr>
              <a:cxnSpLocks/>
              <a:stCxn id="50" idx="4"/>
            </p:cNvCxnSpPr>
            <p:nvPr/>
          </p:nvCxnSpPr>
          <p:spPr bwMode="auto">
            <a:xfrm>
              <a:off x="5509161" y="1727718"/>
              <a:ext cx="0" cy="907906"/>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84" name="Group 83">
            <a:extLst>
              <a:ext uri="{FF2B5EF4-FFF2-40B4-BE49-F238E27FC236}">
                <a16:creationId xmlns:a16="http://schemas.microsoft.com/office/drawing/2014/main" id="{4BAF6338-FB3A-4C1F-BE16-05CCCB2D25F1}"/>
              </a:ext>
            </a:extLst>
          </p:cNvPr>
          <p:cNvGrpSpPr/>
          <p:nvPr/>
        </p:nvGrpSpPr>
        <p:grpSpPr>
          <a:xfrm>
            <a:off x="6320117" y="2571445"/>
            <a:ext cx="1041494" cy="279918"/>
            <a:chOff x="6320117" y="2716305"/>
            <a:chExt cx="1041494" cy="279918"/>
          </a:xfrm>
        </p:grpSpPr>
        <p:sp>
          <p:nvSpPr>
            <p:cNvPr id="53" name="Oval 52">
              <a:extLst>
                <a:ext uri="{FF2B5EF4-FFF2-40B4-BE49-F238E27FC236}">
                  <a16:creationId xmlns:a16="http://schemas.microsoft.com/office/drawing/2014/main" id="{B0E30BCD-F4A7-4B46-938C-E92AE12464A1}"/>
                </a:ext>
              </a:extLst>
            </p:cNvPr>
            <p:cNvSpPr/>
            <p:nvPr/>
          </p:nvSpPr>
          <p:spPr bwMode="auto">
            <a:xfrm>
              <a:off x="7081693" y="2716305"/>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6</a:t>
              </a:r>
            </a:p>
          </p:txBody>
        </p:sp>
        <p:cxnSp>
          <p:nvCxnSpPr>
            <p:cNvPr id="54" name="Straight Connector 53">
              <a:extLst>
                <a:ext uri="{FF2B5EF4-FFF2-40B4-BE49-F238E27FC236}">
                  <a16:creationId xmlns:a16="http://schemas.microsoft.com/office/drawing/2014/main" id="{5C88016F-D599-4E4A-9186-4460541427EE}"/>
                </a:ext>
              </a:extLst>
            </p:cNvPr>
            <p:cNvCxnSpPr>
              <a:cxnSpLocks/>
            </p:cNvCxnSpPr>
            <p:nvPr/>
          </p:nvCxnSpPr>
          <p:spPr bwMode="auto">
            <a:xfrm flipH="1">
              <a:off x="6320117" y="2888646"/>
              <a:ext cx="856711"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85" name="Group 84">
            <a:extLst>
              <a:ext uri="{FF2B5EF4-FFF2-40B4-BE49-F238E27FC236}">
                <a16:creationId xmlns:a16="http://schemas.microsoft.com/office/drawing/2014/main" id="{C57967C7-8217-43B6-B39C-CB8514FF3550}"/>
              </a:ext>
            </a:extLst>
          </p:cNvPr>
          <p:cNvGrpSpPr/>
          <p:nvPr/>
        </p:nvGrpSpPr>
        <p:grpSpPr>
          <a:xfrm>
            <a:off x="5590915" y="2930532"/>
            <a:ext cx="1755487" cy="279918"/>
            <a:chOff x="5590915" y="3075392"/>
            <a:chExt cx="1755487" cy="279918"/>
          </a:xfrm>
        </p:grpSpPr>
        <p:sp>
          <p:nvSpPr>
            <p:cNvPr id="55" name="Oval 54">
              <a:extLst>
                <a:ext uri="{FF2B5EF4-FFF2-40B4-BE49-F238E27FC236}">
                  <a16:creationId xmlns:a16="http://schemas.microsoft.com/office/drawing/2014/main" id="{4F3CC3EB-3129-4184-BECB-EBE0011091A4}"/>
                </a:ext>
              </a:extLst>
            </p:cNvPr>
            <p:cNvSpPr/>
            <p:nvPr/>
          </p:nvSpPr>
          <p:spPr bwMode="auto">
            <a:xfrm>
              <a:off x="7066484" y="3075392"/>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7</a:t>
              </a:r>
            </a:p>
          </p:txBody>
        </p:sp>
        <p:cxnSp>
          <p:nvCxnSpPr>
            <p:cNvPr id="58" name="Straight Connector 57">
              <a:extLst>
                <a:ext uri="{FF2B5EF4-FFF2-40B4-BE49-F238E27FC236}">
                  <a16:creationId xmlns:a16="http://schemas.microsoft.com/office/drawing/2014/main" id="{6EB3C283-A596-4F65-99BF-2C59C4E0C7F1}"/>
                </a:ext>
              </a:extLst>
            </p:cNvPr>
            <p:cNvCxnSpPr>
              <a:cxnSpLocks/>
            </p:cNvCxnSpPr>
            <p:nvPr/>
          </p:nvCxnSpPr>
          <p:spPr bwMode="auto">
            <a:xfrm flipH="1">
              <a:off x="5590915" y="3247733"/>
              <a:ext cx="1570705" cy="12235"/>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86" name="Group 85">
            <a:extLst>
              <a:ext uri="{FF2B5EF4-FFF2-40B4-BE49-F238E27FC236}">
                <a16:creationId xmlns:a16="http://schemas.microsoft.com/office/drawing/2014/main" id="{C4601794-68DE-40E5-B1D0-528DFDBCBB1C}"/>
              </a:ext>
            </a:extLst>
          </p:cNvPr>
          <p:cNvGrpSpPr/>
          <p:nvPr/>
        </p:nvGrpSpPr>
        <p:grpSpPr>
          <a:xfrm>
            <a:off x="6320117" y="3273822"/>
            <a:ext cx="1041494" cy="279918"/>
            <a:chOff x="6320117" y="3418682"/>
            <a:chExt cx="1041494" cy="279918"/>
          </a:xfrm>
        </p:grpSpPr>
        <p:sp>
          <p:nvSpPr>
            <p:cNvPr id="59" name="Oval 58">
              <a:extLst>
                <a:ext uri="{FF2B5EF4-FFF2-40B4-BE49-F238E27FC236}">
                  <a16:creationId xmlns:a16="http://schemas.microsoft.com/office/drawing/2014/main" id="{E523147F-88EB-401A-A825-8F27A61F842E}"/>
                </a:ext>
              </a:extLst>
            </p:cNvPr>
            <p:cNvSpPr/>
            <p:nvPr/>
          </p:nvSpPr>
          <p:spPr bwMode="auto">
            <a:xfrm>
              <a:off x="7081693" y="3418682"/>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8</a:t>
              </a:r>
            </a:p>
          </p:txBody>
        </p:sp>
        <p:cxnSp>
          <p:nvCxnSpPr>
            <p:cNvPr id="62" name="Straight Connector 61">
              <a:extLst>
                <a:ext uri="{FF2B5EF4-FFF2-40B4-BE49-F238E27FC236}">
                  <a16:creationId xmlns:a16="http://schemas.microsoft.com/office/drawing/2014/main" id="{81DF7D01-0E7F-4446-BCED-C2AF4AB85334}"/>
                </a:ext>
              </a:extLst>
            </p:cNvPr>
            <p:cNvCxnSpPr>
              <a:cxnSpLocks/>
            </p:cNvCxnSpPr>
            <p:nvPr/>
          </p:nvCxnSpPr>
          <p:spPr bwMode="auto">
            <a:xfrm flipH="1">
              <a:off x="6320117" y="3591023"/>
              <a:ext cx="856711"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87" name="Group 86">
            <a:extLst>
              <a:ext uri="{FF2B5EF4-FFF2-40B4-BE49-F238E27FC236}">
                <a16:creationId xmlns:a16="http://schemas.microsoft.com/office/drawing/2014/main" id="{C1831F84-91B7-497D-899A-C98718D8FACD}"/>
              </a:ext>
            </a:extLst>
          </p:cNvPr>
          <p:cNvGrpSpPr/>
          <p:nvPr/>
        </p:nvGrpSpPr>
        <p:grpSpPr>
          <a:xfrm>
            <a:off x="6300251" y="3817972"/>
            <a:ext cx="1041494" cy="279918"/>
            <a:chOff x="6300251" y="3962832"/>
            <a:chExt cx="1041494" cy="279918"/>
          </a:xfrm>
        </p:grpSpPr>
        <p:sp>
          <p:nvSpPr>
            <p:cNvPr id="64" name="Oval 63">
              <a:extLst>
                <a:ext uri="{FF2B5EF4-FFF2-40B4-BE49-F238E27FC236}">
                  <a16:creationId xmlns:a16="http://schemas.microsoft.com/office/drawing/2014/main" id="{D614E6EF-F5A6-4736-82A8-1EE4F9DC6AFE}"/>
                </a:ext>
              </a:extLst>
            </p:cNvPr>
            <p:cNvSpPr/>
            <p:nvPr/>
          </p:nvSpPr>
          <p:spPr bwMode="auto">
            <a:xfrm>
              <a:off x="7061827" y="3962832"/>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9</a:t>
              </a:r>
            </a:p>
          </p:txBody>
        </p:sp>
        <p:cxnSp>
          <p:nvCxnSpPr>
            <p:cNvPr id="65" name="Straight Connector 64">
              <a:extLst>
                <a:ext uri="{FF2B5EF4-FFF2-40B4-BE49-F238E27FC236}">
                  <a16:creationId xmlns:a16="http://schemas.microsoft.com/office/drawing/2014/main" id="{75FEA1F3-CCE1-43D6-A544-2EFEBF2E8196}"/>
                </a:ext>
              </a:extLst>
            </p:cNvPr>
            <p:cNvCxnSpPr>
              <a:cxnSpLocks/>
            </p:cNvCxnSpPr>
            <p:nvPr/>
          </p:nvCxnSpPr>
          <p:spPr bwMode="auto">
            <a:xfrm flipH="1">
              <a:off x="6300251" y="4135173"/>
              <a:ext cx="856711"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80" name="Group 79">
            <a:extLst>
              <a:ext uri="{FF2B5EF4-FFF2-40B4-BE49-F238E27FC236}">
                <a16:creationId xmlns:a16="http://schemas.microsoft.com/office/drawing/2014/main" id="{0F518502-D2BE-4AEE-9DFD-76BEDECAB728}"/>
              </a:ext>
            </a:extLst>
          </p:cNvPr>
          <p:cNvGrpSpPr/>
          <p:nvPr/>
        </p:nvGrpSpPr>
        <p:grpSpPr>
          <a:xfrm>
            <a:off x="1699195" y="3306204"/>
            <a:ext cx="2633574" cy="288946"/>
            <a:chOff x="1699195" y="3451064"/>
            <a:chExt cx="2633574" cy="288946"/>
          </a:xfrm>
        </p:grpSpPr>
        <p:sp>
          <p:nvSpPr>
            <p:cNvPr id="67" name="Oval 66">
              <a:extLst>
                <a:ext uri="{FF2B5EF4-FFF2-40B4-BE49-F238E27FC236}">
                  <a16:creationId xmlns:a16="http://schemas.microsoft.com/office/drawing/2014/main" id="{03FA3F5F-AA1B-47E0-8D60-9252882EFF1D}"/>
                </a:ext>
              </a:extLst>
            </p:cNvPr>
            <p:cNvSpPr/>
            <p:nvPr/>
          </p:nvSpPr>
          <p:spPr bwMode="auto">
            <a:xfrm>
              <a:off x="1733450" y="3451064"/>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sz="900" dirty="0">
                <a:solidFill>
                  <a:schemeClr val="bg1"/>
                </a:solidFill>
                <a:ea typeface="Fira Sans Light" panose="020B0403050000020004" charset="0"/>
              </a:endParaRPr>
            </a:p>
          </p:txBody>
        </p:sp>
        <p:cxnSp>
          <p:nvCxnSpPr>
            <p:cNvPr id="68" name="Straight Connector 67">
              <a:extLst>
                <a:ext uri="{FF2B5EF4-FFF2-40B4-BE49-F238E27FC236}">
                  <a16:creationId xmlns:a16="http://schemas.microsoft.com/office/drawing/2014/main" id="{700527DB-C290-4D9C-B4AD-5CF15D8597A6}"/>
                </a:ext>
              </a:extLst>
            </p:cNvPr>
            <p:cNvCxnSpPr>
              <a:cxnSpLocks/>
            </p:cNvCxnSpPr>
            <p:nvPr/>
          </p:nvCxnSpPr>
          <p:spPr bwMode="auto">
            <a:xfrm flipH="1">
              <a:off x="1931099" y="3623405"/>
              <a:ext cx="2401670"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5AAAE77B-CF06-4710-A5D0-ADD82CF3A4DF}"/>
                </a:ext>
              </a:extLst>
            </p:cNvPr>
            <p:cNvSpPr txBox="1"/>
            <p:nvPr/>
          </p:nvSpPr>
          <p:spPr bwMode="auto">
            <a:xfrm>
              <a:off x="1699195" y="3460093"/>
              <a:ext cx="378320" cy="279917"/>
            </a:xfrm>
            <a:prstGeom prst="rect">
              <a:avLst/>
            </a:prstGeom>
            <a:noFill/>
            <a:ln w="9525">
              <a:noFill/>
              <a:miter lim="800000"/>
              <a:headEnd/>
              <a:tailEnd/>
            </a:ln>
          </p:spPr>
          <p:txBody>
            <a:bodyPr wrap="square" rtlCol="0">
              <a:spAutoFit/>
            </a:bodyPr>
            <a:lstStyle/>
            <a:p>
              <a:pPr eaLnBrk="0" hangingPunct="0">
                <a:lnSpc>
                  <a:spcPct val="105000"/>
                </a:lnSpc>
              </a:pPr>
              <a:r>
                <a:rPr lang="en-US" sz="1200" dirty="0">
                  <a:solidFill>
                    <a:schemeClr val="bg1"/>
                  </a:solidFill>
                </a:rPr>
                <a:t>10</a:t>
              </a:r>
            </a:p>
          </p:txBody>
        </p:sp>
      </p:grpSp>
      <p:grpSp>
        <p:nvGrpSpPr>
          <p:cNvPr id="88" name="Group 87">
            <a:extLst>
              <a:ext uri="{FF2B5EF4-FFF2-40B4-BE49-F238E27FC236}">
                <a16:creationId xmlns:a16="http://schemas.microsoft.com/office/drawing/2014/main" id="{5E05834C-EFE1-4E3C-9749-6042B8B6DD22}"/>
              </a:ext>
            </a:extLst>
          </p:cNvPr>
          <p:cNvGrpSpPr/>
          <p:nvPr/>
        </p:nvGrpSpPr>
        <p:grpSpPr>
          <a:xfrm>
            <a:off x="3689386" y="4347379"/>
            <a:ext cx="378320" cy="728124"/>
            <a:chOff x="3689386" y="4682076"/>
            <a:chExt cx="378320" cy="728124"/>
          </a:xfrm>
        </p:grpSpPr>
        <p:grpSp>
          <p:nvGrpSpPr>
            <p:cNvPr id="32" name="Group 31">
              <a:extLst>
                <a:ext uri="{FF2B5EF4-FFF2-40B4-BE49-F238E27FC236}">
                  <a16:creationId xmlns:a16="http://schemas.microsoft.com/office/drawing/2014/main" id="{B7E80309-AB56-4553-A873-0A715AA5B972}"/>
                </a:ext>
              </a:extLst>
            </p:cNvPr>
            <p:cNvGrpSpPr/>
            <p:nvPr/>
          </p:nvGrpSpPr>
          <p:grpSpPr>
            <a:xfrm>
              <a:off x="3723641" y="4682076"/>
              <a:ext cx="279918" cy="719096"/>
              <a:chOff x="3723641" y="4682076"/>
              <a:chExt cx="279918" cy="719096"/>
            </a:xfrm>
          </p:grpSpPr>
          <p:sp>
            <p:nvSpPr>
              <p:cNvPr id="75" name="Oval 74">
                <a:extLst>
                  <a:ext uri="{FF2B5EF4-FFF2-40B4-BE49-F238E27FC236}">
                    <a16:creationId xmlns:a16="http://schemas.microsoft.com/office/drawing/2014/main" id="{CEDF3A64-1488-48FA-AA0B-EEDE89194B46}"/>
                  </a:ext>
                </a:extLst>
              </p:cNvPr>
              <p:cNvSpPr/>
              <p:nvPr/>
            </p:nvSpPr>
            <p:spPr bwMode="auto">
              <a:xfrm>
                <a:off x="3723641" y="5121254"/>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sz="900" dirty="0">
                  <a:solidFill>
                    <a:schemeClr val="bg1"/>
                  </a:solidFill>
                  <a:ea typeface="Fira Sans Light" panose="020B0403050000020004" charset="0"/>
                </a:endParaRPr>
              </a:p>
            </p:txBody>
          </p:sp>
          <p:cxnSp>
            <p:nvCxnSpPr>
              <p:cNvPr id="77" name="Straight Connector 76">
                <a:extLst>
                  <a:ext uri="{FF2B5EF4-FFF2-40B4-BE49-F238E27FC236}">
                    <a16:creationId xmlns:a16="http://schemas.microsoft.com/office/drawing/2014/main" id="{4791B616-2FE8-4E26-9BE0-4645804C0717}"/>
                  </a:ext>
                </a:extLst>
              </p:cNvPr>
              <p:cNvCxnSpPr>
                <a:cxnSpLocks/>
              </p:cNvCxnSpPr>
              <p:nvPr/>
            </p:nvCxnSpPr>
            <p:spPr bwMode="auto">
              <a:xfrm>
                <a:off x="3863581" y="4682076"/>
                <a:ext cx="0" cy="486508"/>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sp>
          <p:nvSpPr>
            <p:cNvPr id="76" name="TextBox 75">
              <a:extLst>
                <a:ext uri="{FF2B5EF4-FFF2-40B4-BE49-F238E27FC236}">
                  <a16:creationId xmlns:a16="http://schemas.microsoft.com/office/drawing/2014/main" id="{53973F39-1F71-458A-B099-AD49DCBE99C7}"/>
                </a:ext>
              </a:extLst>
            </p:cNvPr>
            <p:cNvSpPr txBox="1"/>
            <p:nvPr/>
          </p:nvSpPr>
          <p:spPr bwMode="auto">
            <a:xfrm>
              <a:off x="3689386" y="5130283"/>
              <a:ext cx="378320" cy="279917"/>
            </a:xfrm>
            <a:prstGeom prst="rect">
              <a:avLst/>
            </a:prstGeom>
            <a:noFill/>
            <a:ln w="9525">
              <a:noFill/>
              <a:miter lim="800000"/>
              <a:headEnd/>
              <a:tailEnd/>
            </a:ln>
          </p:spPr>
          <p:txBody>
            <a:bodyPr wrap="square" rtlCol="0">
              <a:spAutoFit/>
            </a:bodyPr>
            <a:lstStyle/>
            <a:p>
              <a:pPr eaLnBrk="0" hangingPunct="0">
                <a:lnSpc>
                  <a:spcPct val="105000"/>
                </a:lnSpc>
              </a:pPr>
              <a:r>
                <a:rPr lang="en-US" sz="1200" dirty="0">
                  <a:solidFill>
                    <a:schemeClr val="bg1"/>
                  </a:solidFill>
                </a:rPr>
                <a:t>13</a:t>
              </a:r>
            </a:p>
          </p:txBody>
        </p:sp>
      </p:grpSp>
      <p:grpSp>
        <p:nvGrpSpPr>
          <p:cNvPr id="31" name="Group 30">
            <a:extLst>
              <a:ext uri="{FF2B5EF4-FFF2-40B4-BE49-F238E27FC236}">
                <a16:creationId xmlns:a16="http://schemas.microsoft.com/office/drawing/2014/main" id="{E4B55E15-639E-4524-8961-A55B300EBE2B}"/>
              </a:ext>
            </a:extLst>
          </p:cNvPr>
          <p:cNvGrpSpPr/>
          <p:nvPr/>
        </p:nvGrpSpPr>
        <p:grpSpPr>
          <a:xfrm>
            <a:off x="4438040" y="4347379"/>
            <a:ext cx="378320" cy="729969"/>
            <a:chOff x="4438040" y="4682076"/>
            <a:chExt cx="378320" cy="729969"/>
          </a:xfrm>
        </p:grpSpPr>
        <p:sp>
          <p:nvSpPr>
            <p:cNvPr id="72" name="Oval 71">
              <a:extLst>
                <a:ext uri="{FF2B5EF4-FFF2-40B4-BE49-F238E27FC236}">
                  <a16:creationId xmlns:a16="http://schemas.microsoft.com/office/drawing/2014/main" id="{3A620A92-89CF-426E-A731-C2F5116F31D8}"/>
                </a:ext>
              </a:extLst>
            </p:cNvPr>
            <p:cNvSpPr/>
            <p:nvPr/>
          </p:nvSpPr>
          <p:spPr bwMode="auto">
            <a:xfrm>
              <a:off x="4477779" y="5130283"/>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sz="900" dirty="0">
                <a:solidFill>
                  <a:schemeClr val="bg1"/>
                </a:solidFill>
                <a:ea typeface="Fira Sans Light" panose="020B0403050000020004" charset="0"/>
              </a:endParaRPr>
            </a:p>
          </p:txBody>
        </p:sp>
        <p:sp>
          <p:nvSpPr>
            <p:cNvPr id="73" name="TextBox 72">
              <a:extLst>
                <a:ext uri="{FF2B5EF4-FFF2-40B4-BE49-F238E27FC236}">
                  <a16:creationId xmlns:a16="http://schemas.microsoft.com/office/drawing/2014/main" id="{5AF64A64-54B4-43D6-A7F2-BC36B218DC5D}"/>
                </a:ext>
              </a:extLst>
            </p:cNvPr>
            <p:cNvSpPr txBox="1"/>
            <p:nvPr/>
          </p:nvSpPr>
          <p:spPr bwMode="auto">
            <a:xfrm>
              <a:off x="4438040" y="5132128"/>
              <a:ext cx="378320" cy="279917"/>
            </a:xfrm>
            <a:prstGeom prst="rect">
              <a:avLst/>
            </a:prstGeom>
            <a:noFill/>
            <a:ln w="9525">
              <a:noFill/>
              <a:miter lim="800000"/>
              <a:headEnd/>
              <a:tailEnd/>
            </a:ln>
          </p:spPr>
          <p:txBody>
            <a:bodyPr wrap="square" rtlCol="0">
              <a:spAutoFit/>
            </a:bodyPr>
            <a:lstStyle/>
            <a:p>
              <a:pPr eaLnBrk="0" hangingPunct="0">
                <a:lnSpc>
                  <a:spcPct val="105000"/>
                </a:lnSpc>
              </a:pPr>
              <a:r>
                <a:rPr lang="en-US" sz="1200" dirty="0">
                  <a:solidFill>
                    <a:schemeClr val="bg1"/>
                  </a:solidFill>
                </a:rPr>
                <a:t>12</a:t>
              </a:r>
            </a:p>
          </p:txBody>
        </p:sp>
        <p:cxnSp>
          <p:nvCxnSpPr>
            <p:cNvPr id="78" name="Straight Connector 77">
              <a:extLst>
                <a:ext uri="{FF2B5EF4-FFF2-40B4-BE49-F238E27FC236}">
                  <a16:creationId xmlns:a16="http://schemas.microsoft.com/office/drawing/2014/main" id="{53027CCB-FA01-4A35-9F22-79A6AC2148DA}"/>
                </a:ext>
              </a:extLst>
            </p:cNvPr>
            <p:cNvCxnSpPr>
              <a:cxnSpLocks/>
            </p:cNvCxnSpPr>
            <p:nvPr/>
          </p:nvCxnSpPr>
          <p:spPr bwMode="auto">
            <a:xfrm>
              <a:off x="4605583" y="4682076"/>
              <a:ext cx="0" cy="486508"/>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30" name="Group 29">
            <a:extLst>
              <a:ext uri="{FF2B5EF4-FFF2-40B4-BE49-F238E27FC236}">
                <a16:creationId xmlns:a16="http://schemas.microsoft.com/office/drawing/2014/main" id="{7A83CF13-04EB-40FC-A1A9-0D82AFB1F5A7}"/>
              </a:ext>
            </a:extLst>
          </p:cNvPr>
          <p:cNvGrpSpPr/>
          <p:nvPr/>
        </p:nvGrpSpPr>
        <p:grpSpPr>
          <a:xfrm>
            <a:off x="5207608" y="4347379"/>
            <a:ext cx="378320" cy="733201"/>
            <a:chOff x="5207608" y="4682076"/>
            <a:chExt cx="378320" cy="733201"/>
          </a:xfrm>
        </p:grpSpPr>
        <p:sp>
          <p:nvSpPr>
            <p:cNvPr id="69" name="Oval 68">
              <a:extLst>
                <a:ext uri="{FF2B5EF4-FFF2-40B4-BE49-F238E27FC236}">
                  <a16:creationId xmlns:a16="http://schemas.microsoft.com/office/drawing/2014/main" id="{272C48B3-BBD4-4494-A050-D60322E0C436}"/>
                </a:ext>
              </a:extLst>
            </p:cNvPr>
            <p:cNvSpPr/>
            <p:nvPr/>
          </p:nvSpPr>
          <p:spPr bwMode="auto">
            <a:xfrm>
              <a:off x="5243211" y="5121254"/>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sz="900" dirty="0">
                <a:solidFill>
                  <a:schemeClr val="bg1"/>
                </a:solidFill>
                <a:ea typeface="Fira Sans Light" panose="020B0403050000020004" charset="0"/>
              </a:endParaRPr>
            </a:p>
          </p:txBody>
        </p:sp>
        <p:sp>
          <p:nvSpPr>
            <p:cNvPr id="71" name="TextBox 70">
              <a:extLst>
                <a:ext uri="{FF2B5EF4-FFF2-40B4-BE49-F238E27FC236}">
                  <a16:creationId xmlns:a16="http://schemas.microsoft.com/office/drawing/2014/main" id="{5875369D-AA19-4394-9D76-5BE507AC98BE}"/>
                </a:ext>
              </a:extLst>
            </p:cNvPr>
            <p:cNvSpPr txBox="1"/>
            <p:nvPr/>
          </p:nvSpPr>
          <p:spPr bwMode="auto">
            <a:xfrm>
              <a:off x="5207608" y="5135360"/>
              <a:ext cx="378320" cy="279917"/>
            </a:xfrm>
            <a:prstGeom prst="rect">
              <a:avLst/>
            </a:prstGeom>
            <a:noFill/>
            <a:ln w="9525">
              <a:noFill/>
              <a:miter lim="800000"/>
              <a:headEnd/>
              <a:tailEnd/>
            </a:ln>
          </p:spPr>
          <p:txBody>
            <a:bodyPr wrap="square" rtlCol="0">
              <a:spAutoFit/>
            </a:bodyPr>
            <a:lstStyle/>
            <a:p>
              <a:pPr eaLnBrk="0" hangingPunct="0">
                <a:lnSpc>
                  <a:spcPct val="105000"/>
                </a:lnSpc>
              </a:pPr>
              <a:r>
                <a:rPr lang="en-US" sz="1200" dirty="0">
                  <a:solidFill>
                    <a:schemeClr val="bg1"/>
                  </a:solidFill>
                </a:rPr>
                <a:t>11</a:t>
              </a:r>
            </a:p>
          </p:txBody>
        </p:sp>
        <p:cxnSp>
          <p:nvCxnSpPr>
            <p:cNvPr id="79" name="Straight Connector 78">
              <a:extLst>
                <a:ext uri="{FF2B5EF4-FFF2-40B4-BE49-F238E27FC236}">
                  <a16:creationId xmlns:a16="http://schemas.microsoft.com/office/drawing/2014/main" id="{881B7D1F-6D76-4229-8273-6C211CB3457F}"/>
                </a:ext>
              </a:extLst>
            </p:cNvPr>
            <p:cNvCxnSpPr>
              <a:cxnSpLocks/>
            </p:cNvCxnSpPr>
            <p:nvPr/>
          </p:nvCxnSpPr>
          <p:spPr bwMode="auto">
            <a:xfrm>
              <a:off x="5369202" y="4682076"/>
              <a:ext cx="0" cy="486508"/>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146" name="Group 145">
            <a:extLst>
              <a:ext uri="{FF2B5EF4-FFF2-40B4-BE49-F238E27FC236}">
                <a16:creationId xmlns:a16="http://schemas.microsoft.com/office/drawing/2014/main" id="{72976105-A512-4F58-9B0C-84DF9A0E5617}"/>
              </a:ext>
            </a:extLst>
          </p:cNvPr>
          <p:cNvGrpSpPr/>
          <p:nvPr/>
        </p:nvGrpSpPr>
        <p:grpSpPr>
          <a:xfrm>
            <a:off x="495300" y="5208098"/>
            <a:ext cx="2464337" cy="254811"/>
            <a:chOff x="495300" y="5151831"/>
            <a:chExt cx="2464337" cy="254811"/>
          </a:xfrm>
        </p:grpSpPr>
        <p:sp>
          <p:nvSpPr>
            <p:cNvPr id="89" name="Oval 88">
              <a:extLst>
                <a:ext uri="{FF2B5EF4-FFF2-40B4-BE49-F238E27FC236}">
                  <a16:creationId xmlns:a16="http://schemas.microsoft.com/office/drawing/2014/main" id="{93C6A88E-79D8-4C02-937C-B5C3DB75E929}"/>
                </a:ext>
              </a:extLst>
            </p:cNvPr>
            <p:cNvSpPr/>
            <p:nvPr/>
          </p:nvSpPr>
          <p:spPr bwMode="auto">
            <a:xfrm>
              <a:off x="495300" y="5151831"/>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1</a:t>
              </a:r>
            </a:p>
          </p:txBody>
        </p:sp>
        <p:sp>
          <p:nvSpPr>
            <p:cNvPr id="90" name="TextBox 89">
              <a:extLst>
                <a:ext uri="{FF2B5EF4-FFF2-40B4-BE49-F238E27FC236}">
                  <a16:creationId xmlns:a16="http://schemas.microsoft.com/office/drawing/2014/main" id="{A6A0BF89-4E78-4130-8E86-B7FD58AF70F3}"/>
                </a:ext>
              </a:extLst>
            </p:cNvPr>
            <p:cNvSpPr txBox="1"/>
            <p:nvPr/>
          </p:nvSpPr>
          <p:spPr bwMode="auto">
            <a:xfrm>
              <a:off x="817072" y="5160421"/>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WI-FI STATUS ICON</a:t>
              </a:r>
            </a:p>
          </p:txBody>
        </p:sp>
      </p:grpSp>
      <p:grpSp>
        <p:nvGrpSpPr>
          <p:cNvPr id="145" name="Group 144">
            <a:extLst>
              <a:ext uri="{FF2B5EF4-FFF2-40B4-BE49-F238E27FC236}">
                <a16:creationId xmlns:a16="http://schemas.microsoft.com/office/drawing/2014/main" id="{2FD2221A-2CCC-4117-984E-4CB21F6135D0}"/>
              </a:ext>
            </a:extLst>
          </p:cNvPr>
          <p:cNvGrpSpPr/>
          <p:nvPr/>
        </p:nvGrpSpPr>
        <p:grpSpPr>
          <a:xfrm>
            <a:off x="495300" y="5583315"/>
            <a:ext cx="2464337" cy="246222"/>
            <a:chOff x="495300" y="5575688"/>
            <a:chExt cx="2464337" cy="246222"/>
          </a:xfrm>
        </p:grpSpPr>
        <p:sp>
          <p:nvSpPr>
            <p:cNvPr id="91" name="Oval 90">
              <a:extLst>
                <a:ext uri="{FF2B5EF4-FFF2-40B4-BE49-F238E27FC236}">
                  <a16:creationId xmlns:a16="http://schemas.microsoft.com/office/drawing/2014/main" id="{831F5A1A-FFA2-4A87-AE47-E0C28FBE9561}"/>
                </a:ext>
              </a:extLst>
            </p:cNvPr>
            <p:cNvSpPr/>
            <p:nvPr/>
          </p:nvSpPr>
          <p:spPr bwMode="auto">
            <a:xfrm>
              <a:off x="495300" y="5575688"/>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2</a:t>
              </a:r>
            </a:p>
          </p:txBody>
        </p:sp>
        <p:sp>
          <p:nvSpPr>
            <p:cNvPr id="92" name="TextBox 91">
              <a:extLst>
                <a:ext uri="{FF2B5EF4-FFF2-40B4-BE49-F238E27FC236}">
                  <a16:creationId xmlns:a16="http://schemas.microsoft.com/office/drawing/2014/main" id="{AA57E43D-AE3B-4EC3-8756-6F34AD681CD8}"/>
                </a:ext>
              </a:extLst>
            </p:cNvPr>
            <p:cNvSpPr txBox="1"/>
            <p:nvPr/>
          </p:nvSpPr>
          <p:spPr bwMode="auto">
            <a:xfrm>
              <a:off x="817072" y="5575689"/>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BACKLIGHT BUTTON</a:t>
              </a:r>
            </a:p>
          </p:txBody>
        </p:sp>
      </p:grpSp>
      <p:grpSp>
        <p:nvGrpSpPr>
          <p:cNvPr id="147" name="Group 146">
            <a:extLst>
              <a:ext uri="{FF2B5EF4-FFF2-40B4-BE49-F238E27FC236}">
                <a16:creationId xmlns:a16="http://schemas.microsoft.com/office/drawing/2014/main" id="{77EB9B00-DCA5-4605-8094-E611AE3F85E4}"/>
              </a:ext>
            </a:extLst>
          </p:cNvPr>
          <p:cNvGrpSpPr/>
          <p:nvPr/>
        </p:nvGrpSpPr>
        <p:grpSpPr>
          <a:xfrm>
            <a:off x="495300" y="5939656"/>
            <a:ext cx="2464337" cy="253023"/>
            <a:chOff x="495300" y="5970294"/>
            <a:chExt cx="2464337" cy="253023"/>
          </a:xfrm>
        </p:grpSpPr>
        <p:sp>
          <p:nvSpPr>
            <p:cNvPr id="93" name="Oval 92">
              <a:extLst>
                <a:ext uri="{FF2B5EF4-FFF2-40B4-BE49-F238E27FC236}">
                  <a16:creationId xmlns:a16="http://schemas.microsoft.com/office/drawing/2014/main" id="{86BEAA75-4586-45FE-92A3-B44747F2DDBB}"/>
                </a:ext>
              </a:extLst>
            </p:cNvPr>
            <p:cNvSpPr/>
            <p:nvPr/>
          </p:nvSpPr>
          <p:spPr bwMode="auto">
            <a:xfrm>
              <a:off x="495300" y="5977096"/>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3</a:t>
              </a:r>
            </a:p>
          </p:txBody>
        </p:sp>
        <p:sp>
          <p:nvSpPr>
            <p:cNvPr id="94" name="TextBox 93">
              <a:extLst>
                <a:ext uri="{FF2B5EF4-FFF2-40B4-BE49-F238E27FC236}">
                  <a16:creationId xmlns:a16="http://schemas.microsoft.com/office/drawing/2014/main" id="{00B71846-23F3-4053-BB45-38D74B406105}"/>
                </a:ext>
              </a:extLst>
            </p:cNvPr>
            <p:cNvSpPr txBox="1"/>
            <p:nvPr/>
          </p:nvSpPr>
          <p:spPr bwMode="auto">
            <a:xfrm>
              <a:off x="817072" y="5970294"/>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TIME</a:t>
              </a:r>
            </a:p>
          </p:txBody>
        </p:sp>
      </p:grpSp>
      <p:grpSp>
        <p:nvGrpSpPr>
          <p:cNvPr id="148" name="Group 147">
            <a:extLst>
              <a:ext uri="{FF2B5EF4-FFF2-40B4-BE49-F238E27FC236}">
                <a16:creationId xmlns:a16="http://schemas.microsoft.com/office/drawing/2014/main" id="{02CDAA3F-485C-4A4F-97F3-87205602B5D9}"/>
              </a:ext>
            </a:extLst>
          </p:cNvPr>
          <p:cNvGrpSpPr/>
          <p:nvPr/>
        </p:nvGrpSpPr>
        <p:grpSpPr>
          <a:xfrm>
            <a:off x="505354" y="6273252"/>
            <a:ext cx="1975263" cy="400110"/>
            <a:chOff x="505354" y="6355302"/>
            <a:chExt cx="1975263" cy="400110"/>
          </a:xfrm>
        </p:grpSpPr>
        <p:sp>
          <p:nvSpPr>
            <p:cNvPr id="97" name="Oval 96">
              <a:extLst>
                <a:ext uri="{FF2B5EF4-FFF2-40B4-BE49-F238E27FC236}">
                  <a16:creationId xmlns:a16="http://schemas.microsoft.com/office/drawing/2014/main" id="{576B88A7-43F2-4AAD-9E2F-6988A943C06B}"/>
                </a:ext>
              </a:extLst>
            </p:cNvPr>
            <p:cNvSpPr/>
            <p:nvPr/>
          </p:nvSpPr>
          <p:spPr bwMode="auto">
            <a:xfrm>
              <a:off x="505354" y="6372150"/>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4</a:t>
              </a:r>
            </a:p>
          </p:txBody>
        </p:sp>
        <p:sp>
          <p:nvSpPr>
            <p:cNvPr id="98" name="TextBox 97">
              <a:extLst>
                <a:ext uri="{FF2B5EF4-FFF2-40B4-BE49-F238E27FC236}">
                  <a16:creationId xmlns:a16="http://schemas.microsoft.com/office/drawing/2014/main" id="{8B1DD8A9-F512-49FD-BE35-603D87E27487}"/>
                </a:ext>
              </a:extLst>
            </p:cNvPr>
            <p:cNvSpPr txBox="1"/>
            <p:nvPr/>
          </p:nvSpPr>
          <p:spPr bwMode="auto">
            <a:xfrm>
              <a:off x="827127" y="6355302"/>
              <a:ext cx="1653490" cy="400110"/>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KEYPAD LOCKOUT ICON</a:t>
              </a:r>
            </a:p>
          </p:txBody>
        </p:sp>
      </p:grpSp>
      <p:grpSp>
        <p:nvGrpSpPr>
          <p:cNvPr id="149" name="Group 148">
            <a:extLst>
              <a:ext uri="{FF2B5EF4-FFF2-40B4-BE49-F238E27FC236}">
                <a16:creationId xmlns:a16="http://schemas.microsoft.com/office/drawing/2014/main" id="{F0AD3446-3B2F-488D-9F4B-B41380C3D20C}"/>
              </a:ext>
            </a:extLst>
          </p:cNvPr>
          <p:cNvGrpSpPr/>
          <p:nvPr/>
        </p:nvGrpSpPr>
        <p:grpSpPr>
          <a:xfrm>
            <a:off x="2542401" y="5227307"/>
            <a:ext cx="2464337" cy="255084"/>
            <a:chOff x="2542401" y="5171040"/>
            <a:chExt cx="2464337" cy="255084"/>
          </a:xfrm>
        </p:grpSpPr>
        <p:sp>
          <p:nvSpPr>
            <p:cNvPr id="99" name="Oval 98">
              <a:extLst>
                <a:ext uri="{FF2B5EF4-FFF2-40B4-BE49-F238E27FC236}">
                  <a16:creationId xmlns:a16="http://schemas.microsoft.com/office/drawing/2014/main" id="{F26CECB8-DD8E-484C-BBA1-F56FA9180ECE}"/>
                </a:ext>
              </a:extLst>
            </p:cNvPr>
            <p:cNvSpPr/>
            <p:nvPr/>
          </p:nvSpPr>
          <p:spPr bwMode="auto">
            <a:xfrm>
              <a:off x="2542401" y="5171040"/>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5</a:t>
              </a:r>
            </a:p>
          </p:txBody>
        </p:sp>
        <p:sp>
          <p:nvSpPr>
            <p:cNvPr id="100" name="TextBox 99">
              <a:extLst>
                <a:ext uri="{FF2B5EF4-FFF2-40B4-BE49-F238E27FC236}">
                  <a16:creationId xmlns:a16="http://schemas.microsoft.com/office/drawing/2014/main" id="{42855241-B045-4894-BC0B-B9DAD92D7216}"/>
                </a:ext>
              </a:extLst>
            </p:cNvPr>
            <p:cNvSpPr txBox="1"/>
            <p:nvPr/>
          </p:nvSpPr>
          <p:spPr bwMode="auto">
            <a:xfrm>
              <a:off x="2864173" y="5179903"/>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BATTERY</a:t>
              </a:r>
            </a:p>
          </p:txBody>
        </p:sp>
      </p:grpSp>
      <p:grpSp>
        <p:nvGrpSpPr>
          <p:cNvPr id="150" name="Group 149">
            <a:extLst>
              <a:ext uri="{FF2B5EF4-FFF2-40B4-BE49-F238E27FC236}">
                <a16:creationId xmlns:a16="http://schemas.microsoft.com/office/drawing/2014/main" id="{0AF8E4EA-90CC-4748-A9EA-4F5955548E4E}"/>
              </a:ext>
            </a:extLst>
          </p:cNvPr>
          <p:cNvGrpSpPr/>
          <p:nvPr/>
        </p:nvGrpSpPr>
        <p:grpSpPr>
          <a:xfrm>
            <a:off x="2542401" y="5578902"/>
            <a:ext cx="2464337" cy="261254"/>
            <a:chOff x="2542401" y="5571275"/>
            <a:chExt cx="2464337" cy="261254"/>
          </a:xfrm>
        </p:grpSpPr>
        <p:sp>
          <p:nvSpPr>
            <p:cNvPr id="101" name="Oval 100">
              <a:extLst>
                <a:ext uri="{FF2B5EF4-FFF2-40B4-BE49-F238E27FC236}">
                  <a16:creationId xmlns:a16="http://schemas.microsoft.com/office/drawing/2014/main" id="{C9073564-540C-4F72-9F39-F65F776197F8}"/>
                </a:ext>
              </a:extLst>
            </p:cNvPr>
            <p:cNvSpPr/>
            <p:nvPr/>
          </p:nvSpPr>
          <p:spPr bwMode="auto">
            <a:xfrm>
              <a:off x="2542401" y="5571275"/>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6</a:t>
              </a:r>
            </a:p>
          </p:txBody>
        </p:sp>
        <p:sp>
          <p:nvSpPr>
            <p:cNvPr id="102" name="TextBox 101">
              <a:extLst>
                <a:ext uri="{FF2B5EF4-FFF2-40B4-BE49-F238E27FC236}">
                  <a16:creationId xmlns:a16="http://schemas.microsoft.com/office/drawing/2014/main" id="{A653C218-B717-4785-AC14-B33312BC3EB4}"/>
                </a:ext>
              </a:extLst>
            </p:cNvPr>
            <p:cNvSpPr txBox="1"/>
            <p:nvPr/>
          </p:nvSpPr>
          <p:spPr bwMode="auto">
            <a:xfrm>
              <a:off x="2864173" y="5586308"/>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UP BUTTON</a:t>
              </a:r>
            </a:p>
          </p:txBody>
        </p:sp>
      </p:grpSp>
      <p:grpSp>
        <p:nvGrpSpPr>
          <p:cNvPr id="151" name="Group 150">
            <a:extLst>
              <a:ext uri="{FF2B5EF4-FFF2-40B4-BE49-F238E27FC236}">
                <a16:creationId xmlns:a16="http://schemas.microsoft.com/office/drawing/2014/main" id="{2F62F42F-7162-4C64-9FF8-AC4FAFE4B94C}"/>
              </a:ext>
            </a:extLst>
          </p:cNvPr>
          <p:cNvGrpSpPr/>
          <p:nvPr/>
        </p:nvGrpSpPr>
        <p:grpSpPr>
          <a:xfrm>
            <a:off x="2542401" y="5938958"/>
            <a:ext cx="2464337" cy="274619"/>
            <a:chOff x="2542401" y="5941896"/>
            <a:chExt cx="2464337" cy="274619"/>
          </a:xfrm>
        </p:grpSpPr>
        <p:sp>
          <p:nvSpPr>
            <p:cNvPr id="105" name="Oval 104">
              <a:extLst>
                <a:ext uri="{FF2B5EF4-FFF2-40B4-BE49-F238E27FC236}">
                  <a16:creationId xmlns:a16="http://schemas.microsoft.com/office/drawing/2014/main" id="{EDC4C639-F3C0-43BE-A20D-1C70491A2270}"/>
                </a:ext>
              </a:extLst>
            </p:cNvPr>
            <p:cNvSpPr/>
            <p:nvPr/>
          </p:nvSpPr>
          <p:spPr bwMode="auto">
            <a:xfrm>
              <a:off x="2542401" y="5941896"/>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7</a:t>
              </a:r>
            </a:p>
          </p:txBody>
        </p:sp>
        <p:sp>
          <p:nvSpPr>
            <p:cNvPr id="106" name="TextBox 105">
              <a:extLst>
                <a:ext uri="{FF2B5EF4-FFF2-40B4-BE49-F238E27FC236}">
                  <a16:creationId xmlns:a16="http://schemas.microsoft.com/office/drawing/2014/main" id="{92D3DAE5-F2CA-4F27-90F8-B8CDF0D1C186}"/>
                </a:ext>
              </a:extLst>
            </p:cNvPr>
            <p:cNvSpPr txBox="1"/>
            <p:nvPr/>
          </p:nvSpPr>
          <p:spPr bwMode="auto">
            <a:xfrm>
              <a:off x="2864173" y="5970294"/>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SET TEMPERATURE</a:t>
              </a:r>
            </a:p>
          </p:txBody>
        </p:sp>
      </p:grpSp>
      <p:grpSp>
        <p:nvGrpSpPr>
          <p:cNvPr id="152" name="Group 151">
            <a:extLst>
              <a:ext uri="{FF2B5EF4-FFF2-40B4-BE49-F238E27FC236}">
                <a16:creationId xmlns:a16="http://schemas.microsoft.com/office/drawing/2014/main" id="{4DDCBFF5-C0D4-4C9B-BEF7-65D5B973DC48}"/>
              </a:ext>
            </a:extLst>
          </p:cNvPr>
          <p:cNvGrpSpPr/>
          <p:nvPr/>
        </p:nvGrpSpPr>
        <p:grpSpPr>
          <a:xfrm>
            <a:off x="2542401" y="6289900"/>
            <a:ext cx="2464337" cy="263824"/>
            <a:chOff x="2542401" y="6371950"/>
            <a:chExt cx="2464337" cy="263824"/>
          </a:xfrm>
        </p:grpSpPr>
        <p:sp>
          <p:nvSpPr>
            <p:cNvPr id="107" name="Oval 106">
              <a:extLst>
                <a:ext uri="{FF2B5EF4-FFF2-40B4-BE49-F238E27FC236}">
                  <a16:creationId xmlns:a16="http://schemas.microsoft.com/office/drawing/2014/main" id="{70AE4D6E-0A70-4F1F-99D0-3E05F5412D79}"/>
                </a:ext>
              </a:extLst>
            </p:cNvPr>
            <p:cNvSpPr/>
            <p:nvPr/>
          </p:nvSpPr>
          <p:spPr bwMode="auto">
            <a:xfrm>
              <a:off x="2542401" y="6371950"/>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8</a:t>
              </a:r>
            </a:p>
          </p:txBody>
        </p:sp>
        <p:sp>
          <p:nvSpPr>
            <p:cNvPr id="108" name="TextBox 107">
              <a:extLst>
                <a:ext uri="{FF2B5EF4-FFF2-40B4-BE49-F238E27FC236}">
                  <a16:creationId xmlns:a16="http://schemas.microsoft.com/office/drawing/2014/main" id="{7A6C5092-7A30-4D9F-8F73-808E4888BC4B}"/>
                </a:ext>
              </a:extLst>
            </p:cNvPr>
            <p:cNvSpPr txBox="1"/>
            <p:nvPr/>
          </p:nvSpPr>
          <p:spPr bwMode="auto">
            <a:xfrm>
              <a:off x="2864173" y="6389553"/>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MENU BUTTON</a:t>
              </a:r>
            </a:p>
          </p:txBody>
        </p:sp>
      </p:grpSp>
      <p:grpSp>
        <p:nvGrpSpPr>
          <p:cNvPr id="153" name="Group 152">
            <a:extLst>
              <a:ext uri="{FF2B5EF4-FFF2-40B4-BE49-F238E27FC236}">
                <a16:creationId xmlns:a16="http://schemas.microsoft.com/office/drawing/2014/main" id="{ED85DD5E-2707-4BD2-9972-F3C388FAD55B}"/>
              </a:ext>
            </a:extLst>
          </p:cNvPr>
          <p:cNvGrpSpPr/>
          <p:nvPr/>
        </p:nvGrpSpPr>
        <p:grpSpPr>
          <a:xfrm>
            <a:off x="4953676" y="5234575"/>
            <a:ext cx="2464337" cy="287246"/>
            <a:chOff x="4772643" y="5178308"/>
            <a:chExt cx="2464337" cy="287246"/>
          </a:xfrm>
        </p:grpSpPr>
        <p:sp>
          <p:nvSpPr>
            <p:cNvPr id="109" name="Oval 108">
              <a:extLst>
                <a:ext uri="{FF2B5EF4-FFF2-40B4-BE49-F238E27FC236}">
                  <a16:creationId xmlns:a16="http://schemas.microsoft.com/office/drawing/2014/main" id="{C4635B3D-13DF-4D3B-99BA-1041684C8CAE}"/>
                </a:ext>
              </a:extLst>
            </p:cNvPr>
            <p:cNvSpPr/>
            <p:nvPr/>
          </p:nvSpPr>
          <p:spPr bwMode="auto">
            <a:xfrm>
              <a:off x="4772643" y="5178308"/>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050" dirty="0">
                  <a:solidFill>
                    <a:schemeClr val="bg1"/>
                  </a:solidFill>
                  <a:ea typeface="Fira Sans Light" panose="020B0403050000020004" charset="0"/>
                </a:rPr>
                <a:t>9</a:t>
              </a:r>
            </a:p>
          </p:txBody>
        </p:sp>
        <p:sp>
          <p:nvSpPr>
            <p:cNvPr id="110" name="TextBox 109">
              <a:extLst>
                <a:ext uri="{FF2B5EF4-FFF2-40B4-BE49-F238E27FC236}">
                  <a16:creationId xmlns:a16="http://schemas.microsoft.com/office/drawing/2014/main" id="{02FBA94C-E94C-4773-9B2F-5B460C4E2C71}"/>
                </a:ext>
              </a:extLst>
            </p:cNvPr>
            <p:cNvSpPr txBox="1"/>
            <p:nvPr/>
          </p:nvSpPr>
          <p:spPr bwMode="auto">
            <a:xfrm>
              <a:off x="5094415" y="5219333"/>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DOWN BUTTON</a:t>
              </a:r>
            </a:p>
          </p:txBody>
        </p:sp>
      </p:grpSp>
      <p:grpSp>
        <p:nvGrpSpPr>
          <p:cNvPr id="158" name="Group 157">
            <a:extLst>
              <a:ext uri="{FF2B5EF4-FFF2-40B4-BE49-F238E27FC236}">
                <a16:creationId xmlns:a16="http://schemas.microsoft.com/office/drawing/2014/main" id="{21737F87-9E26-454A-AFD8-1F63A51200ED}"/>
              </a:ext>
            </a:extLst>
          </p:cNvPr>
          <p:cNvGrpSpPr/>
          <p:nvPr/>
        </p:nvGrpSpPr>
        <p:grpSpPr>
          <a:xfrm>
            <a:off x="4921824" y="5589126"/>
            <a:ext cx="2511709" cy="287309"/>
            <a:chOff x="4740791" y="5581499"/>
            <a:chExt cx="2511709" cy="287309"/>
          </a:xfrm>
        </p:grpSpPr>
        <p:sp>
          <p:nvSpPr>
            <p:cNvPr id="129" name="Oval 128">
              <a:extLst>
                <a:ext uri="{FF2B5EF4-FFF2-40B4-BE49-F238E27FC236}">
                  <a16:creationId xmlns:a16="http://schemas.microsoft.com/office/drawing/2014/main" id="{FD9753E1-42C2-48FF-9B24-80D6F6F5699A}"/>
                </a:ext>
              </a:extLst>
            </p:cNvPr>
            <p:cNvSpPr/>
            <p:nvPr/>
          </p:nvSpPr>
          <p:spPr bwMode="auto">
            <a:xfrm>
              <a:off x="4788163" y="5581562"/>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sz="800" dirty="0">
                <a:solidFill>
                  <a:schemeClr val="bg1"/>
                </a:solidFill>
                <a:ea typeface="Fira Sans Light" panose="020B0403050000020004" charset="0"/>
              </a:endParaRPr>
            </a:p>
          </p:txBody>
        </p:sp>
        <p:sp>
          <p:nvSpPr>
            <p:cNvPr id="130" name="TextBox 129">
              <a:extLst>
                <a:ext uri="{FF2B5EF4-FFF2-40B4-BE49-F238E27FC236}">
                  <a16:creationId xmlns:a16="http://schemas.microsoft.com/office/drawing/2014/main" id="{60D7CE5A-FE9D-4156-B517-0F76EEE5D685}"/>
                </a:ext>
              </a:extLst>
            </p:cNvPr>
            <p:cNvSpPr txBox="1"/>
            <p:nvPr/>
          </p:nvSpPr>
          <p:spPr bwMode="auto">
            <a:xfrm>
              <a:off x="5109935" y="5622587"/>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ROOM TEMPERATURE</a:t>
              </a:r>
            </a:p>
          </p:txBody>
        </p:sp>
        <p:sp>
          <p:nvSpPr>
            <p:cNvPr id="131" name="TextBox 130">
              <a:extLst>
                <a:ext uri="{FF2B5EF4-FFF2-40B4-BE49-F238E27FC236}">
                  <a16:creationId xmlns:a16="http://schemas.microsoft.com/office/drawing/2014/main" id="{B2FA4069-E265-4601-A422-F5082C8E481B}"/>
                </a:ext>
              </a:extLst>
            </p:cNvPr>
            <p:cNvSpPr txBox="1"/>
            <p:nvPr/>
          </p:nvSpPr>
          <p:spPr bwMode="auto">
            <a:xfrm>
              <a:off x="4740791" y="5581499"/>
              <a:ext cx="378320" cy="257763"/>
            </a:xfrm>
            <a:prstGeom prst="rect">
              <a:avLst/>
            </a:prstGeom>
            <a:noFill/>
            <a:ln w="9525">
              <a:noFill/>
              <a:miter lim="800000"/>
              <a:headEnd/>
              <a:tailEnd/>
            </a:ln>
          </p:spPr>
          <p:txBody>
            <a:bodyPr wrap="square" rtlCol="0">
              <a:spAutoFit/>
            </a:bodyPr>
            <a:lstStyle/>
            <a:p>
              <a:pPr eaLnBrk="0" hangingPunct="0">
                <a:lnSpc>
                  <a:spcPct val="105000"/>
                </a:lnSpc>
              </a:pPr>
              <a:r>
                <a:rPr lang="en-US" sz="1050" dirty="0">
                  <a:solidFill>
                    <a:schemeClr val="bg1"/>
                  </a:solidFill>
                </a:rPr>
                <a:t>10</a:t>
              </a:r>
            </a:p>
          </p:txBody>
        </p:sp>
      </p:grpSp>
      <p:grpSp>
        <p:nvGrpSpPr>
          <p:cNvPr id="159" name="Group 158">
            <a:extLst>
              <a:ext uri="{FF2B5EF4-FFF2-40B4-BE49-F238E27FC236}">
                <a16:creationId xmlns:a16="http://schemas.microsoft.com/office/drawing/2014/main" id="{FEFDC810-2F18-4E19-84D5-946316655A4D}"/>
              </a:ext>
            </a:extLst>
          </p:cNvPr>
          <p:cNvGrpSpPr/>
          <p:nvPr/>
        </p:nvGrpSpPr>
        <p:grpSpPr>
          <a:xfrm>
            <a:off x="4921824" y="5965603"/>
            <a:ext cx="2529015" cy="257763"/>
            <a:chOff x="4740791" y="5909336"/>
            <a:chExt cx="2529015" cy="257763"/>
          </a:xfrm>
        </p:grpSpPr>
        <p:sp>
          <p:nvSpPr>
            <p:cNvPr id="132" name="Oval 131">
              <a:extLst>
                <a:ext uri="{FF2B5EF4-FFF2-40B4-BE49-F238E27FC236}">
                  <a16:creationId xmlns:a16="http://schemas.microsoft.com/office/drawing/2014/main" id="{7076887F-6F9C-4B72-A543-14925D7369F0}"/>
                </a:ext>
              </a:extLst>
            </p:cNvPr>
            <p:cNvSpPr/>
            <p:nvPr/>
          </p:nvSpPr>
          <p:spPr bwMode="auto">
            <a:xfrm>
              <a:off x="4788163" y="5910236"/>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sz="800" dirty="0">
                <a:solidFill>
                  <a:schemeClr val="bg1"/>
                </a:solidFill>
                <a:ea typeface="Fira Sans Light" panose="020B0403050000020004" charset="0"/>
              </a:endParaRPr>
            </a:p>
          </p:txBody>
        </p:sp>
        <p:grpSp>
          <p:nvGrpSpPr>
            <p:cNvPr id="155" name="Group 154">
              <a:extLst>
                <a:ext uri="{FF2B5EF4-FFF2-40B4-BE49-F238E27FC236}">
                  <a16:creationId xmlns:a16="http://schemas.microsoft.com/office/drawing/2014/main" id="{6C788059-184A-42C8-B1A3-7863ECE9A902}"/>
                </a:ext>
              </a:extLst>
            </p:cNvPr>
            <p:cNvGrpSpPr/>
            <p:nvPr/>
          </p:nvGrpSpPr>
          <p:grpSpPr>
            <a:xfrm>
              <a:off x="4740791" y="5909336"/>
              <a:ext cx="2529015" cy="257763"/>
              <a:chOff x="4740791" y="5968541"/>
              <a:chExt cx="2529015" cy="257763"/>
            </a:xfrm>
          </p:grpSpPr>
          <p:sp>
            <p:nvSpPr>
              <p:cNvPr id="133" name="TextBox 132">
                <a:extLst>
                  <a:ext uri="{FF2B5EF4-FFF2-40B4-BE49-F238E27FC236}">
                    <a16:creationId xmlns:a16="http://schemas.microsoft.com/office/drawing/2014/main" id="{02B728FC-2A0E-4B51-BA2B-F143C542EC80}"/>
                  </a:ext>
                </a:extLst>
              </p:cNvPr>
              <p:cNvSpPr txBox="1"/>
              <p:nvPr/>
            </p:nvSpPr>
            <p:spPr bwMode="auto">
              <a:xfrm>
                <a:off x="4740791" y="5968541"/>
                <a:ext cx="378320" cy="257763"/>
              </a:xfrm>
              <a:prstGeom prst="rect">
                <a:avLst/>
              </a:prstGeom>
              <a:noFill/>
              <a:ln w="9525">
                <a:noFill/>
                <a:miter lim="800000"/>
                <a:headEnd/>
                <a:tailEnd/>
              </a:ln>
            </p:spPr>
            <p:txBody>
              <a:bodyPr wrap="square" rtlCol="0">
                <a:spAutoFit/>
              </a:bodyPr>
              <a:lstStyle/>
              <a:p>
                <a:pPr eaLnBrk="0" hangingPunct="0">
                  <a:lnSpc>
                    <a:spcPct val="105000"/>
                  </a:lnSpc>
                </a:pPr>
                <a:r>
                  <a:rPr lang="en-US" sz="1050" dirty="0">
                    <a:solidFill>
                      <a:schemeClr val="bg1"/>
                    </a:solidFill>
                  </a:rPr>
                  <a:t>11</a:t>
                </a:r>
              </a:p>
            </p:txBody>
          </p:sp>
          <p:sp>
            <p:nvSpPr>
              <p:cNvPr id="136" name="TextBox 135">
                <a:extLst>
                  <a:ext uri="{FF2B5EF4-FFF2-40B4-BE49-F238E27FC236}">
                    <a16:creationId xmlns:a16="http://schemas.microsoft.com/office/drawing/2014/main" id="{950CBDAC-BB51-4412-A5A1-519B1E33A98D}"/>
                  </a:ext>
                </a:extLst>
              </p:cNvPr>
              <p:cNvSpPr txBox="1"/>
              <p:nvPr/>
            </p:nvSpPr>
            <p:spPr bwMode="auto">
              <a:xfrm>
                <a:off x="5127241" y="5968603"/>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SCHEDULE BUTTON</a:t>
                </a:r>
              </a:p>
            </p:txBody>
          </p:sp>
        </p:grpSp>
      </p:grpSp>
      <p:grpSp>
        <p:nvGrpSpPr>
          <p:cNvPr id="160" name="Group 159">
            <a:extLst>
              <a:ext uri="{FF2B5EF4-FFF2-40B4-BE49-F238E27FC236}">
                <a16:creationId xmlns:a16="http://schemas.microsoft.com/office/drawing/2014/main" id="{846EE17A-92CD-4B93-BC0A-6E80CE42E458}"/>
              </a:ext>
            </a:extLst>
          </p:cNvPr>
          <p:cNvGrpSpPr/>
          <p:nvPr/>
        </p:nvGrpSpPr>
        <p:grpSpPr>
          <a:xfrm>
            <a:off x="4934220" y="6278358"/>
            <a:ext cx="2499313" cy="258137"/>
            <a:chOff x="4753187" y="6222091"/>
            <a:chExt cx="2499313" cy="258137"/>
          </a:xfrm>
        </p:grpSpPr>
        <p:sp>
          <p:nvSpPr>
            <p:cNvPr id="137" name="Oval 136">
              <a:extLst>
                <a:ext uri="{FF2B5EF4-FFF2-40B4-BE49-F238E27FC236}">
                  <a16:creationId xmlns:a16="http://schemas.microsoft.com/office/drawing/2014/main" id="{DE9254E7-1E34-4869-9D51-B876D7D51D5B}"/>
                </a:ext>
              </a:extLst>
            </p:cNvPr>
            <p:cNvSpPr/>
            <p:nvPr/>
          </p:nvSpPr>
          <p:spPr bwMode="auto">
            <a:xfrm>
              <a:off x="4800559" y="6234007"/>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sz="800" dirty="0">
                <a:solidFill>
                  <a:schemeClr val="bg1"/>
                </a:solidFill>
                <a:ea typeface="Fira Sans Light" panose="020B0403050000020004" charset="0"/>
              </a:endParaRPr>
            </a:p>
          </p:txBody>
        </p:sp>
        <p:grpSp>
          <p:nvGrpSpPr>
            <p:cNvPr id="156" name="Group 155">
              <a:extLst>
                <a:ext uri="{FF2B5EF4-FFF2-40B4-BE49-F238E27FC236}">
                  <a16:creationId xmlns:a16="http://schemas.microsoft.com/office/drawing/2014/main" id="{07C43F15-5263-4B39-AE67-EA59C5B8C7DB}"/>
                </a:ext>
              </a:extLst>
            </p:cNvPr>
            <p:cNvGrpSpPr/>
            <p:nvPr/>
          </p:nvGrpSpPr>
          <p:grpSpPr>
            <a:xfrm>
              <a:off x="4753187" y="6222091"/>
              <a:ext cx="2499313" cy="257763"/>
              <a:chOff x="4753187" y="6360408"/>
              <a:chExt cx="2499313" cy="257763"/>
            </a:xfrm>
          </p:grpSpPr>
          <p:sp>
            <p:nvSpPr>
              <p:cNvPr id="138" name="TextBox 137">
                <a:extLst>
                  <a:ext uri="{FF2B5EF4-FFF2-40B4-BE49-F238E27FC236}">
                    <a16:creationId xmlns:a16="http://schemas.microsoft.com/office/drawing/2014/main" id="{47473938-1305-4452-8101-9DDC191F035C}"/>
                  </a:ext>
                </a:extLst>
              </p:cNvPr>
              <p:cNvSpPr txBox="1"/>
              <p:nvPr/>
            </p:nvSpPr>
            <p:spPr bwMode="auto">
              <a:xfrm>
                <a:off x="4753187" y="6360408"/>
                <a:ext cx="378320" cy="257763"/>
              </a:xfrm>
              <a:prstGeom prst="rect">
                <a:avLst/>
              </a:prstGeom>
              <a:noFill/>
              <a:ln w="9525">
                <a:noFill/>
                <a:miter lim="800000"/>
                <a:headEnd/>
                <a:tailEnd/>
              </a:ln>
            </p:spPr>
            <p:txBody>
              <a:bodyPr wrap="square" rtlCol="0">
                <a:spAutoFit/>
              </a:bodyPr>
              <a:lstStyle/>
              <a:p>
                <a:pPr eaLnBrk="0" hangingPunct="0">
                  <a:lnSpc>
                    <a:spcPct val="105000"/>
                  </a:lnSpc>
                </a:pPr>
                <a:r>
                  <a:rPr lang="en-US" sz="1050" dirty="0">
                    <a:solidFill>
                      <a:schemeClr val="bg1"/>
                    </a:solidFill>
                  </a:rPr>
                  <a:t>12</a:t>
                </a:r>
              </a:p>
            </p:txBody>
          </p:sp>
          <p:sp>
            <p:nvSpPr>
              <p:cNvPr id="139" name="TextBox 138">
                <a:extLst>
                  <a:ext uri="{FF2B5EF4-FFF2-40B4-BE49-F238E27FC236}">
                    <a16:creationId xmlns:a16="http://schemas.microsoft.com/office/drawing/2014/main" id="{D319095E-FD1E-4AAD-A1E9-1582559826AB}"/>
                  </a:ext>
                </a:extLst>
              </p:cNvPr>
              <p:cNvSpPr txBox="1"/>
              <p:nvPr/>
            </p:nvSpPr>
            <p:spPr bwMode="auto">
              <a:xfrm>
                <a:off x="5109935" y="6366178"/>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FAN BUTTON</a:t>
                </a:r>
              </a:p>
            </p:txBody>
          </p:sp>
        </p:grpSp>
      </p:grpSp>
      <p:grpSp>
        <p:nvGrpSpPr>
          <p:cNvPr id="161" name="Group 160">
            <a:extLst>
              <a:ext uri="{FF2B5EF4-FFF2-40B4-BE49-F238E27FC236}">
                <a16:creationId xmlns:a16="http://schemas.microsoft.com/office/drawing/2014/main" id="{1A21E3CC-FE78-407B-8DB4-96872C7F293F}"/>
              </a:ext>
            </a:extLst>
          </p:cNvPr>
          <p:cNvGrpSpPr/>
          <p:nvPr/>
        </p:nvGrpSpPr>
        <p:grpSpPr>
          <a:xfrm>
            <a:off x="6633975" y="5256907"/>
            <a:ext cx="2499313" cy="559768"/>
            <a:chOff x="6724945" y="5200640"/>
            <a:chExt cx="2499313" cy="559768"/>
          </a:xfrm>
        </p:grpSpPr>
        <p:sp>
          <p:nvSpPr>
            <p:cNvPr id="142" name="Oval 141">
              <a:extLst>
                <a:ext uri="{FF2B5EF4-FFF2-40B4-BE49-F238E27FC236}">
                  <a16:creationId xmlns:a16="http://schemas.microsoft.com/office/drawing/2014/main" id="{2AFE85BB-6C04-422A-B4D6-7DCF00042E85}"/>
                </a:ext>
              </a:extLst>
            </p:cNvPr>
            <p:cNvSpPr/>
            <p:nvPr/>
          </p:nvSpPr>
          <p:spPr bwMode="auto">
            <a:xfrm>
              <a:off x="6772317" y="5200703"/>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sz="800" dirty="0">
                <a:solidFill>
                  <a:schemeClr val="bg1"/>
                </a:solidFill>
                <a:ea typeface="Fira Sans Light" panose="020B0403050000020004" charset="0"/>
              </a:endParaRPr>
            </a:p>
          </p:txBody>
        </p:sp>
        <p:grpSp>
          <p:nvGrpSpPr>
            <p:cNvPr id="157" name="Group 156">
              <a:extLst>
                <a:ext uri="{FF2B5EF4-FFF2-40B4-BE49-F238E27FC236}">
                  <a16:creationId xmlns:a16="http://schemas.microsoft.com/office/drawing/2014/main" id="{8C883F27-32F3-4EE1-8FE2-76D556CB27D0}"/>
                </a:ext>
              </a:extLst>
            </p:cNvPr>
            <p:cNvGrpSpPr/>
            <p:nvPr/>
          </p:nvGrpSpPr>
          <p:grpSpPr>
            <a:xfrm>
              <a:off x="6724945" y="5200640"/>
              <a:ext cx="2499313" cy="559768"/>
              <a:chOff x="6724945" y="5200640"/>
              <a:chExt cx="2499313" cy="559768"/>
            </a:xfrm>
          </p:grpSpPr>
          <p:sp>
            <p:nvSpPr>
              <p:cNvPr id="143" name="TextBox 142">
                <a:extLst>
                  <a:ext uri="{FF2B5EF4-FFF2-40B4-BE49-F238E27FC236}">
                    <a16:creationId xmlns:a16="http://schemas.microsoft.com/office/drawing/2014/main" id="{43771013-B9BF-4EBB-A4C8-607A22445F68}"/>
                  </a:ext>
                </a:extLst>
              </p:cNvPr>
              <p:cNvSpPr txBox="1"/>
              <p:nvPr/>
            </p:nvSpPr>
            <p:spPr bwMode="auto">
              <a:xfrm>
                <a:off x="6724945" y="5200640"/>
                <a:ext cx="378320" cy="257763"/>
              </a:xfrm>
              <a:prstGeom prst="rect">
                <a:avLst/>
              </a:prstGeom>
              <a:noFill/>
              <a:ln w="9525">
                <a:noFill/>
                <a:miter lim="800000"/>
                <a:headEnd/>
                <a:tailEnd/>
              </a:ln>
            </p:spPr>
            <p:txBody>
              <a:bodyPr wrap="square" rtlCol="0">
                <a:spAutoFit/>
              </a:bodyPr>
              <a:lstStyle/>
              <a:p>
                <a:pPr eaLnBrk="0" hangingPunct="0">
                  <a:lnSpc>
                    <a:spcPct val="105000"/>
                  </a:lnSpc>
                </a:pPr>
                <a:r>
                  <a:rPr lang="en-US" sz="1050" dirty="0">
                    <a:solidFill>
                      <a:schemeClr val="bg1"/>
                    </a:solidFill>
                  </a:rPr>
                  <a:t>13</a:t>
                </a:r>
              </a:p>
            </p:txBody>
          </p:sp>
          <p:sp>
            <p:nvSpPr>
              <p:cNvPr id="144" name="TextBox 143">
                <a:extLst>
                  <a:ext uri="{FF2B5EF4-FFF2-40B4-BE49-F238E27FC236}">
                    <a16:creationId xmlns:a16="http://schemas.microsoft.com/office/drawing/2014/main" id="{15845B1E-D4EE-4754-8C76-54DC8C8422BD}"/>
                  </a:ext>
                </a:extLst>
              </p:cNvPr>
              <p:cNvSpPr txBox="1"/>
              <p:nvPr/>
            </p:nvSpPr>
            <p:spPr bwMode="auto">
              <a:xfrm>
                <a:off x="7081693" y="5206410"/>
                <a:ext cx="2142565" cy="553998"/>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MODE BUTTON</a:t>
                </a:r>
              </a:p>
              <a:p>
                <a:r>
                  <a:rPr lang="en-US" sz="1000" b="1" dirty="0">
                    <a:solidFill>
                      <a:srgbClr val="475866"/>
                    </a:solidFill>
                    <a:ea typeface="Fira Sans Light" panose="020B0403050000020004" charset="0"/>
                  </a:rPr>
                  <a:t>(Auto Mode is only available through the Sensi™ app)</a:t>
                </a:r>
              </a:p>
            </p:txBody>
          </p:sp>
        </p:grpSp>
      </p:grpSp>
      <p:grpSp>
        <p:nvGrpSpPr>
          <p:cNvPr id="9" name="Group 8">
            <a:extLst>
              <a:ext uri="{FF2B5EF4-FFF2-40B4-BE49-F238E27FC236}">
                <a16:creationId xmlns:a16="http://schemas.microsoft.com/office/drawing/2014/main" id="{6CA1A0A5-5586-4F3C-80BF-515337E06EB1}"/>
              </a:ext>
            </a:extLst>
          </p:cNvPr>
          <p:cNvGrpSpPr/>
          <p:nvPr/>
        </p:nvGrpSpPr>
        <p:grpSpPr>
          <a:xfrm>
            <a:off x="4192810" y="1447800"/>
            <a:ext cx="279918" cy="407894"/>
            <a:chOff x="4292082" y="1447800"/>
            <a:chExt cx="279918" cy="407894"/>
          </a:xfrm>
        </p:grpSpPr>
        <p:sp>
          <p:nvSpPr>
            <p:cNvPr id="37" name="Oval 36">
              <a:extLst>
                <a:ext uri="{FF2B5EF4-FFF2-40B4-BE49-F238E27FC236}">
                  <a16:creationId xmlns:a16="http://schemas.microsoft.com/office/drawing/2014/main" id="{8BCC4712-EB0B-4E1E-A69E-6695A790E9D9}"/>
                </a:ext>
              </a:extLst>
            </p:cNvPr>
            <p:cNvSpPr/>
            <p:nvPr/>
          </p:nvSpPr>
          <p:spPr bwMode="auto">
            <a:xfrm>
              <a:off x="429208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2</a:t>
              </a:r>
            </a:p>
          </p:txBody>
        </p:sp>
        <p:cxnSp>
          <p:nvCxnSpPr>
            <p:cNvPr id="38" name="Straight Connector 37">
              <a:extLst>
                <a:ext uri="{FF2B5EF4-FFF2-40B4-BE49-F238E27FC236}">
                  <a16:creationId xmlns:a16="http://schemas.microsoft.com/office/drawing/2014/main" id="{998C66E4-B678-4C24-B9B0-672C98AA02FA}"/>
                </a:ext>
              </a:extLst>
            </p:cNvPr>
            <p:cNvCxnSpPr>
              <a:cxnSpLocks/>
              <a:stCxn id="37" idx="4"/>
            </p:cNvCxnSpPr>
            <p:nvPr/>
          </p:nvCxnSpPr>
          <p:spPr bwMode="auto">
            <a:xfrm>
              <a:off x="4432041" y="1727718"/>
              <a:ext cx="0" cy="127976"/>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spTree>
    <p:extLst>
      <p:ext uri="{BB962C8B-B14F-4D97-AF65-F5344CB8AC3E}">
        <p14:creationId xmlns:p14="http://schemas.microsoft.com/office/powerpoint/2010/main" val="158277686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0A28FD-7ECD-44E7-B92E-60B2739CA54D}"/>
              </a:ext>
            </a:extLst>
          </p:cNvPr>
          <p:cNvSpPr/>
          <p:nvPr/>
        </p:nvSpPr>
        <p:spPr bwMode="auto">
          <a:xfrm rot="16200000">
            <a:off x="4031794" y="1507319"/>
            <a:ext cx="5325837" cy="4898574"/>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25" name="Rectangle 24">
            <a:extLst>
              <a:ext uri="{FF2B5EF4-FFF2-40B4-BE49-F238E27FC236}">
                <a16:creationId xmlns:a16="http://schemas.microsoft.com/office/drawing/2014/main" id="{A4FF65E6-7FC2-4A78-A930-78EEABC13AC7}"/>
              </a:ext>
            </a:extLst>
          </p:cNvPr>
          <p:cNvSpPr/>
          <p:nvPr/>
        </p:nvSpPr>
        <p:spPr>
          <a:xfrm>
            <a:off x="6174592" y="5287314"/>
            <a:ext cx="1106393" cy="276999"/>
          </a:xfrm>
          <a:prstGeom prst="rect">
            <a:avLst/>
          </a:prstGeom>
        </p:spPr>
        <p:txBody>
          <a:bodyPr wrap="none">
            <a:spAutoFit/>
          </a:bodyPr>
          <a:lstStyle/>
          <a:p>
            <a:r>
              <a:rPr lang="en-US" sz="1200" b="1" i="1" dirty="0">
                <a:solidFill>
                  <a:srgbClr val="475866"/>
                </a:solidFill>
                <a:ea typeface="Fira Sans Light" panose="020B0403050000020004" charset="0"/>
              </a:rPr>
              <a:t>1F87U-42WF</a:t>
            </a:r>
          </a:p>
        </p:txBody>
      </p:sp>
      <p:grpSp>
        <p:nvGrpSpPr>
          <p:cNvPr id="22" name="Group 21">
            <a:extLst>
              <a:ext uri="{FF2B5EF4-FFF2-40B4-BE49-F238E27FC236}">
                <a16:creationId xmlns:a16="http://schemas.microsoft.com/office/drawing/2014/main" id="{D531AA4C-67C8-488D-B814-A4F9D8BEBA41}"/>
              </a:ext>
            </a:extLst>
          </p:cNvPr>
          <p:cNvGrpSpPr/>
          <p:nvPr/>
        </p:nvGrpSpPr>
        <p:grpSpPr>
          <a:xfrm>
            <a:off x="4473750" y="2472097"/>
            <a:ext cx="4287394" cy="2815217"/>
            <a:chOff x="2153203" y="2001206"/>
            <a:chExt cx="4837594" cy="3176493"/>
          </a:xfrm>
        </p:grpSpPr>
        <p:pic>
          <p:nvPicPr>
            <p:cNvPr id="23" name="Picture 22" descr="A picture containing clock&#10;&#10;Description automatically generated">
              <a:extLst>
                <a:ext uri="{FF2B5EF4-FFF2-40B4-BE49-F238E27FC236}">
                  <a16:creationId xmlns:a16="http://schemas.microsoft.com/office/drawing/2014/main" id="{B74E619C-6EAB-4241-B5C1-5B2B6A4C8A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3203" y="2001206"/>
              <a:ext cx="4837594" cy="3176493"/>
            </a:xfrm>
            <a:prstGeom prst="rect">
              <a:avLst/>
            </a:prstGeom>
          </p:spPr>
        </p:pic>
        <p:grpSp>
          <p:nvGrpSpPr>
            <p:cNvPr id="24" name="Group 23">
              <a:extLst>
                <a:ext uri="{FF2B5EF4-FFF2-40B4-BE49-F238E27FC236}">
                  <a16:creationId xmlns:a16="http://schemas.microsoft.com/office/drawing/2014/main" id="{530E65B7-5FC7-4CE7-BD57-73CD99159610}"/>
                </a:ext>
              </a:extLst>
            </p:cNvPr>
            <p:cNvGrpSpPr/>
            <p:nvPr/>
          </p:nvGrpSpPr>
          <p:grpSpPr>
            <a:xfrm>
              <a:off x="5097966" y="3309258"/>
              <a:ext cx="164929" cy="164929"/>
              <a:chOff x="782122" y="3543732"/>
              <a:chExt cx="914400" cy="914400"/>
            </a:xfrm>
            <a:solidFill>
              <a:srgbClr val="192535"/>
            </a:solidFill>
          </p:grpSpPr>
          <p:pic>
            <p:nvPicPr>
              <p:cNvPr id="27" name="Graphic 26" descr="Lock">
                <a:extLst>
                  <a:ext uri="{FF2B5EF4-FFF2-40B4-BE49-F238E27FC236}">
                    <a16:creationId xmlns:a16="http://schemas.microsoft.com/office/drawing/2014/main" id="{F943BC72-07BB-40BC-BD7C-2C935E48AE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122" y="3543732"/>
                <a:ext cx="914400" cy="914400"/>
              </a:xfrm>
              <a:prstGeom prst="rect">
                <a:avLst/>
              </a:prstGeom>
            </p:spPr>
          </p:pic>
          <p:sp>
            <p:nvSpPr>
              <p:cNvPr id="28" name="Rectangle 27">
                <a:extLst>
                  <a:ext uri="{FF2B5EF4-FFF2-40B4-BE49-F238E27FC236}">
                    <a16:creationId xmlns:a16="http://schemas.microsoft.com/office/drawing/2014/main" id="{FEF87269-4CFE-4D74-B237-B3C37D9FD959}"/>
                  </a:ext>
                </a:extLst>
              </p:cNvPr>
              <p:cNvSpPr/>
              <p:nvPr/>
            </p:nvSpPr>
            <p:spPr bwMode="auto">
              <a:xfrm>
                <a:off x="1088571" y="4093029"/>
                <a:ext cx="313509" cy="209005"/>
              </a:xfrm>
              <a:prstGeom prst="rect">
                <a:avLst/>
              </a:prstGeom>
              <a:grp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grpSp>
      </p:grpSp>
      <p:sp>
        <p:nvSpPr>
          <p:cNvPr id="2" name="Title 1">
            <a:extLst>
              <a:ext uri="{FF2B5EF4-FFF2-40B4-BE49-F238E27FC236}">
                <a16:creationId xmlns:a16="http://schemas.microsoft.com/office/drawing/2014/main" id="{E330D27F-B8BD-4120-AB2D-764E712E5AD1}"/>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System Configuration Menu</a:t>
            </a:r>
            <a:endParaRPr lang="en-US" b="1" dirty="0">
              <a:solidFill>
                <a:srgbClr val="006998"/>
              </a:solidFill>
              <a:highlight>
                <a:srgbClr val="FFFF00"/>
              </a:highlight>
              <a:latin typeface="+mn-lt"/>
              <a:ea typeface="Fira Sans Light" panose="020B0403050000020004" charset="0"/>
            </a:endParaRPr>
          </a:p>
        </p:txBody>
      </p:sp>
      <p:sp>
        <p:nvSpPr>
          <p:cNvPr id="8" name="Rectangle 7">
            <a:extLst>
              <a:ext uri="{FF2B5EF4-FFF2-40B4-BE49-F238E27FC236}">
                <a16:creationId xmlns:a16="http://schemas.microsoft.com/office/drawing/2014/main" id="{87C6748D-7DF3-4DD3-9D7E-9DC9B0083C23}"/>
              </a:ext>
            </a:extLst>
          </p:cNvPr>
          <p:cNvSpPr/>
          <p:nvPr/>
        </p:nvSpPr>
        <p:spPr>
          <a:xfrm>
            <a:off x="382856" y="1351250"/>
            <a:ext cx="3750604" cy="2831544"/>
          </a:xfrm>
          <a:prstGeom prst="rect">
            <a:avLst/>
          </a:prstGeom>
        </p:spPr>
        <p:txBody>
          <a:bodyPr wrap="square">
            <a:spAutoFit/>
          </a:bodyPr>
          <a:lstStyle/>
          <a:p>
            <a:pPr marL="457200" indent="-457200">
              <a:buAutoNum type="arabicPeriod"/>
            </a:pPr>
            <a:r>
              <a:rPr lang="en-US" b="1" dirty="0">
                <a:solidFill>
                  <a:srgbClr val="475866"/>
                </a:solidFill>
                <a:ea typeface="Fira Sans Light" panose="020B0403050000020004" charset="0"/>
              </a:rPr>
              <a:t>Press Menu.</a:t>
            </a:r>
          </a:p>
          <a:p>
            <a:pPr marL="457200" indent="-457200">
              <a:buAutoNum type="arabicPeriod"/>
            </a:pPr>
            <a:endParaRPr lang="en-US" sz="800" b="1" dirty="0">
              <a:solidFill>
                <a:srgbClr val="475866"/>
              </a:solidFill>
              <a:ea typeface="Fira Sans Light" panose="020B0403050000020004" charset="0"/>
            </a:endParaRPr>
          </a:p>
          <a:p>
            <a:pPr marL="457200" indent="-457200">
              <a:buAutoNum type="arabicPeriod"/>
            </a:pPr>
            <a:r>
              <a:rPr lang="en-US" b="1" dirty="0">
                <a:solidFill>
                  <a:srgbClr val="475866"/>
                </a:solidFill>
                <a:ea typeface="Fira Sans Light" panose="020B0403050000020004" charset="0"/>
              </a:rPr>
              <a:t>This will display the first item in the configuration menu. Press Menu to advance to the next menu item. </a:t>
            </a:r>
          </a:p>
          <a:p>
            <a:pPr marL="457200" indent="-457200">
              <a:buAutoNum type="arabicPeriod"/>
            </a:pPr>
            <a:endParaRPr lang="en-US" sz="800" b="1" dirty="0">
              <a:solidFill>
                <a:srgbClr val="475866"/>
              </a:solidFill>
              <a:ea typeface="Fira Sans Light" panose="020B0403050000020004" charset="0"/>
            </a:endParaRPr>
          </a:p>
          <a:p>
            <a:pPr marL="457200" indent="-457200">
              <a:buAutoNum type="arabicPeriod"/>
            </a:pPr>
            <a:r>
              <a:rPr lang="en-US" b="1" dirty="0">
                <a:solidFill>
                  <a:srgbClr val="475866"/>
                </a:solidFill>
                <a:ea typeface="Fira Sans Light" panose="020B0403050000020004" charset="0"/>
              </a:rPr>
              <a:t>Press the UP or DOWN buttons to change a menu item option.</a:t>
            </a:r>
          </a:p>
        </p:txBody>
      </p:sp>
      <p:grpSp>
        <p:nvGrpSpPr>
          <p:cNvPr id="56" name="Group 55">
            <a:extLst>
              <a:ext uri="{FF2B5EF4-FFF2-40B4-BE49-F238E27FC236}">
                <a16:creationId xmlns:a16="http://schemas.microsoft.com/office/drawing/2014/main" id="{5EAA367F-6F5F-453D-AFD0-80D9182C87F9}"/>
              </a:ext>
            </a:extLst>
          </p:cNvPr>
          <p:cNvGrpSpPr/>
          <p:nvPr/>
        </p:nvGrpSpPr>
        <p:grpSpPr>
          <a:xfrm>
            <a:off x="0" y="4396944"/>
            <a:ext cx="3010486" cy="2130856"/>
            <a:chOff x="1" y="3705748"/>
            <a:chExt cx="3010486" cy="2130856"/>
          </a:xfrm>
        </p:grpSpPr>
        <p:sp>
          <p:nvSpPr>
            <p:cNvPr id="53" name="Rectangle 52">
              <a:extLst>
                <a:ext uri="{FF2B5EF4-FFF2-40B4-BE49-F238E27FC236}">
                  <a16:creationId xmlns:a16="http://schemas.microsoft.com/office/drawing/2014/main" id="{F3804695-2736-4FC0-B0D7-39CEBDE25C49}"/>
                </a:ext>
              </a:extLst>
            </p:cNvPr>
            <p:cNvSpPr/>
            <p:nvPr/>
          </p:nvSpPr>
          <p:spPr bwMode="auto">
            <a:xfrm>
              <a:off x="1" y="3705748"/>
              <a:ext cx="3010484" cy="2130856"/>
            </a:xfrm>
            <a:prstGeom prst="rect">
              <a:avLst/>
            </a:prstGeom>
            <a:solidFill>
              <a:schemeClr val="bg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54" name="Rectangle 53">
              <a:extLst>
                <a:ext uri="{FF2B5EF4-FFF2-40B4-BE49-F238E27FC236}">
                  <a16:creationId xmlns:a16="http://schemas.microsoft.com/office/drawing/2014/main" id="{F594D939-A16A-489C-8B39-AE206B256386}"/>
                </a:ext>
              </a:extLst>
            </p:cNvPr>
            <p:cNvSpPr/>
            <p:nvPr/>
          </p:nvSpPr>
          <p:spPr>
            <a:xfrm>
              <a:off x="777280" y="3732160"/>
              <a:ext cx="2233207" cy="2031325"/>
            </a:xfrm>
            <a:prstGeom prst="rect">
              <a:avLst/>
            </a:prstGeom>
          </p:spPr>
          <p:txBody>
            <a:bodyPr wrap="square">
              <a:spAutoFit/>
            </a:bodyPr>
            <a:lstStyle/>
            <a:p>
              <a:r>
                <a:rPr lang="en-US" sz="1400" b="1" dirty="0">
                  <a:solidFill>
                    <a:srgbClr val="006998"/>
                  </a:solidFill>
                  <a:ea typeface="Fira Sans Light" panose="020B0403050000020004" charset="0"/>
                </a:rPr>
                <a:t>TECH TIP: </a:t>
              </a:r>
              <a:r>
                <a:rPr lang="en-US" sz="1400" dirty="0">
                  <a:solidFill>
                    <a:srgbClr val="006998"/>
                  </a:solidFill>
                  <a:ea typeface="Fira Sans Light" panose="020B0403050000020004" charset="0"/>
                </a:rPr>
                <a:t>Most technical service calls are the result of improper system configuration. </a:t>
              </a:r>
              <a:r>
                <a:rPr lang="en-US" sz="1400" dirty="0">
                  <a:solidFill>
                    <a:srgbClr val="006998"/>
                  </a:solidFill>
                </a:rPr>
                <a:t>Ensure you reference your installation guide for appropriate system selection during installation.</a:t>
              </a:r>
              <a:endParaRPr lang="en-US" sz="1400" dirty="0">
                <a:solidFill>
                  <a:srgbClr val="006998"/>
                </a:solidFill>
                <a:ea typeface="Fira Sans Light" panose="020B0403050000020004" charset="0"/>
              </a:endParaRPr>
            </a:p>
          </p:txBody>
        </p:sp>
        <p:pic>
          <p:nvPicPr>
            <p:cNvPr id="55" name="Graphic 54" descr="Lightbulb">
              <a:extLst>
                <a:ext uri="{FF2B5EF4-FFF2-40B4-BE49-F238E27FC236}">
                  <a16:creationId xmlns:a16="http://schemas.microsoft.com/office/drawing/2014/main" id="{28E7FE88-8D00-4172-AE82-166C66CEDA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128" y="3762462"/>
              <a:ext cx="461665" cy="461665"/>
            </a:xfrm>
            <a:prstGeom prst="rect">
              <a:avLst/>
            </a:prstGeom>
          </p:spPr>
        </p:pic>
      </p:grpSp>
      <p:sp>
        <p:nvSpPr>
          <p:cNvPr id="26" name="Rectangle 25">
            <a:extLst>
              <a:ext uri="{FF2B5EF4-FFF2-40B4-BE49-F238E27FC236}">
                <a16:creationId xmlns:a16="http://schemas.microsoft.com/office/drawing/2014/main" id="{EEABDD57-D195-49F7-AC3F-8CF2071C5A65}"/>
              </a:ext>
            </a:extLst>
          </p:cNvPr>
          <p:cNvSpPr/>
          <p:nvPr/>
        </p:nvSpPr>
        <p:spPr bwMode="auto">
          <a:xfrm>
            <a:off x="7820297" y="3735892"/>
            <a:ext cx="526022" cy="292557"/>
          </a:xfrm>
          <a:prstGeom prst="rect">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3" name="Isosceles Triangle 2">
            <a:extLst>
              <a:ext uri="{FF2B5EF4-FFF2-40B4-BE49-F238E27FC236}">
                <a16:creationId xmlns:a16="http://schemas.microsoft.com/office/drawing/2014/main" id="{F0BEB0C2-A7EB-481C-9C1E-325E26FE39B4}"/>
              </a:ext>
            </a:extLst>
          </p:cNvPr>
          <p:cNvSpPr/>
          <p:nvPr/>
        </p:nvSpPr>
        <p:spPr bwMode="auto">
          <a:xfrm>
            <a:off x="7976244" y="3175044"/>
            <a:ext cx="339367" cy="292558"/>
          </a:xfrm>
          <a:prstGeom prst="triangle">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30" name="Isosceles Triangle 29">
            <a:extLst>
              <a:ext uri="{FF2B5EF4-FFF2-40B4-BE49-F238E27FC236}">
                <a16:creationId xmlns:a16="http://schemas.microsoft.com/office/drawing/2014/main" id="{EF6E1C53-7A70-459A-AE15-F63A9466A718}"/>
              </a:ext>
            </a:extLst>
          </p:cNvPr>
          <p:cNvSpPr/>
          <p:nvPr/>
        </p:nvSpPr>
        <p:spPr bwMode="auto">
          <a:xfrm rot="10800000">
            <a:off x="7975169" y="4291195"/>
            <a:ext cx="339367" cy="292558"/>
          </a:xfrm>
          <a:prstGeom prst="triangle">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Tree>
    <p:extLst>
      <p:ext uri="{BB962C8B-B14F-4D97-AF65-F5344CB8AC3E}">
        <p14:creationId xmlns:p14="http://schemas.microsoft.com/office/powerpoint/2010/main" val="39297475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D27F-B8BD-4120-AB2D-764E712E5AD1}"/>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Configuration Options Summary</a:t>
            </a:r>
            <a:endParaRPr lang="en-US" b="1" dirty="0">
              <a:solidFill>
                <a:srgbClr val="006998"/>
              </a:solidFill>
              <a:highlight>
                <a:srgbClr val="FF0000"/>
              </a:highlight>
              <a:latin typeface="+mn-lt"/>
              <a:ea typeface="Fira Sans Light" panose="020B0403050000020004" charset="0"/>
            </a:endParaRPr>
          </a:p>
        </p:txBody>
      </p:sp>
      <p:graphicFrame>
        <p:nvGraphicFramePr>
          <p:cNvPr id="4" name="Table 3">
            <a:extLst>
              <a:ext uri="{FF2B5EF4-FFF2-40B4-BE49-F238E27FC236}">
                <a16:creationId xmlns:a16="http://schemas.microsoft.com/office/drawing/2014/main" id="{268D5664-7F1B-4CFF-8D5F-F4C2BBC4D6DC}"/>
              </a:ext>
            </a:extLst>
          </p:cNvPr>
          <p:cNvGraphicFramePr>
            <a:graphicFrameLocks noGrp="1"/>
          </p:cNvGraphicFramePr>
          <p:nvPr>
            <p:extLst>
              <p:ext uri="{D42A27DB-BD31-4B8C-83A1-F6EECF244321}">
                <p14:modId xmlns:p14="http://schemas.microsoft.com/office/powerpoint/2010/main" val="2916105187"/>
              </p:ext>
            </p:extLst>
          </p:nvPr>
        </p:nvGraphicFramePr>
        <p:xfrm>
          <a:off x="444245" y="1255888"/>
          <a:ext cx="8254493" cy="5298388"/>
        </p:xfrm>
        <a:graphic>
          <a:graphicData uri="http://schemas.openxmlformats.org/drawingml/2006/table">
            <a:tbl>
              <a:tblPr>
                <a:tableStyleId>{5C22544A-7EE6-4342-B048-85BDC9FD1C3A}</a:tableStyleId>
              </a:tblPr>
              <a:tblGrid>
                <a:gridCol w="1239805">
                  <a:extLst>
                    <a:ext uri="{9D8B030D-6E8A-4147-A177-3AD203B41FA5}">
                      <a16:colId xmlns:a16="http://schemas.microsoft.com/office/drawing/2014/main" val="746832475"/>
                    </a:ext>
                  </a:extLst>
                </a:gridCol>
                <a:gridCol w="3164766">
                  <a:extLst>
                    <a:ext uri="{9D8B030D-6E8A-4147-A177-3AD203B41FA5}">
                      <a16:colId xmlns:a16="http://schemas.microsoft.com/office/drawing/2014/main" val="39162254"/>
                    </a:ext>
                  </a:extLst>
                </a:gridCol>
                <a:gridCol w="3849922">
                  <a:extLst>
                    <a:ext uri="{9D8B030D-6E8A-4147-A177-3AD203B41FA5}">
                      <a16:colId xmlns:a16="http://schemas.microsoft.com/office/drawing/2014/main" val="630472493"/>
                    </a:ext>
                  </a:extLst>
                </a:gridCol>
              </a:tblGrid>
              <a:tr h="251600">
                <a:tc>
                  <a:txBody>
                    <a:bodyPr/>
                    <a:lstStyle/>
                    <a:p>
                      <a:pPr algn="l" fontAlgn="b"/>
                      <a:r>
                        <a:rPr lang="en-US" sz="900" b="1" u="none" strike="noStrike" baseline="0" dirty="0">
                          <a:solidFill>
                            <a:schemeClr val="bg1"/>
                          </a:solidFill>
                          <a:effectLst/>
                          <a:latin typeface="Arial" panose="020B0604020202020204" pitchFamily="34" charset="0"/>
                          <a:ea typeface="Fira Sans Light" panose="020B0403050000020004" charset="0"/>
                        </a:rPr>
                        <a:t>DISPLAY CODE</a:t>
                      </a:r>
                      <a:endParaRPr lang="en-US" sz="900" b="1" i="0" u="none" strike="noStrike" baseline="0" dirty="0">
                        <a:solidFill>
                          <a:schemeClr val="bg1"/>
                        </a:solidFill>
                        <a:effectLst/>
                        <a:latin typeface="Arial" panose="020B0604020202020204" pitchFamily="34" charset="0"/>
                        <a:ea typeface="Fira Sans Light" panose="020B0403050000020004" charset="0"/>
                      </a:endParaRPr>
                    </a:p>
                  </a:txBody>
                  <a:tcPr marR="7482" marT="74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lvl="0" algn="l" fontAlgn="b"/>
                      <a:r>
                        <a:rPr lang="en-US" sz="900" b="1" u="none" strike="noStrike" baseline="0" dirty="0">
                          <a:solidFill>
                            <a:schemeClr val="bg1"/>
                          </a:solidFill>
                          <a:effectLst/>
                          <a:latin typeface="Arial" panose="020B0604020202020204" pitchFamily="34" charset="0"/>
                          <a:ea typeface="Fira Sans Light" panose="020B0403050000020004" charset="0"/>
                        </a:rPr>
                        <a:t>MENU ITEM</a:t>
                      </a:r>
                      <a:endParaRPr lang="en-US" sz="900" b="1" i="0" u="none" strike="noStrike" baseline="0" dirty="0">
                        <a:solidFill>
                          <a:schemeClr val="bg1"/>
                        </a:solidFill>
                        <a:effectLst/>
                        <a:latin typeface="Arial" panose="020B0604020202020204" pitchFamily="34" charset="0"/>
                        <a:ea typeface="Fira Sans Light" panose="020B0403050000020004" charset="0"/>
                      </a:endParaRPr>
                    </a:p>
                  </a:txBody>
                  <a:tcPr marR="7482" marT="74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lvl="0" algn="l" fontAlgn="b"/>
                      <a:r>
                        <a:rPr lang="en-US" sz="900" b="1" u="none" strike="noStrike" baseline="0" dirty="0">
                          <a:solidFill>
                            <a:schemeClr val="bg1"/>
                          </a:solidFill>
                          <a:effectLst/>
                          <a:latin typeface="Arial" panose="020B0604020202020204" pitchFamily="34" charset="0"/>
                          <a:ea typeface="Fira Sans Light" panose="020B0403050000020004" charset="0"/>
                        </a:rPr>
                        <a:t>CONFIGURATION OPTIONS</a:t>
                      </a:r>
                      <a:endParaRPr lang="en-US" sz="900" b="1" i="0" u="none" strike="noStrike" baseline="0" dirty="0">
                        <a:solidFill>
                          <a:schemeClr val="bg1"/>
                        </a:solidFill>
                        <a:effectLst/>
                        <a:latin typeface="Arial" panose="020B0604020202020204" pitchFamily="34" charset="0"/>
                        <a:ea typeface="Fira Sans Light" panose="020B0403050000020004" charset="0"/>
                      </a:endParaRPr>
                    </a:p>
                  </a:txBody>
                  <a:tcPr marR="7482" marT="74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3361863173"/>
                  </a:ext>
                </a:extLst>
              </a:tr>
              <a:tr h="329698">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Wireless Setup</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Connects Thermostat to Wi-Fi network</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Connect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813770"/>
                  </a:ext>
                </a:extLst>
              </a:tr>
              <a:tr h="251258">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F</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Fahrenheit or Celsius</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F, C</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40968639"/>
                  </a:ext>
                </a:extLst>
              </a:tr>
              <a:tr h="1041419">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AC2</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Outdoor Equipment</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Configuration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A/C or Heat Pump</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AC1 – Conventional Cooling 1</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(Single 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AC2– Conventional Cooling 2</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(Two-Stage)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HP1 – Heat Pump 1 (Single 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HP2– Heat Pump 2 (Two-Stage)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AC0– No Cooling</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4111004"/>
                  </a:ext>
                </a:extLst>
              </a:tr>
              <a:tr h="743870">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EL2</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Indoor Equipment</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Configuration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Gas or Electric Heat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EL1– Electric 1 (Single 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EL2– Electric 2 (Two-Stage)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Fan Only</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GA1 Gas 1 (Single 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GA2 Gas 2 (Two-Stage)</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44655595"/>
                  </a:ext>
                </a:extLst>
              </a:tr>
              <a:tr h="495630">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O</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Reversing Valve Position “O”, "B” or 3-Wire Zone Valve "2"</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 (energized constantly in cool)</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B (energized constantly in heat)</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2 (energized constantly when not calling for heat)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0978587"/>
                  </a:ext>
                </a:extLst>
              </a:tr>
              <a:tr h="191348">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Fn OFF</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Comfort Circulating Fan</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Off/10% – 100% (5% increments)</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04074273"/>
                  </a:ext>
                </a:extLst>
              </a:tr>
              <a:tr h="357051">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H AA OFF</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Humidification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Add Accessory</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Off/On</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3776569"/>
                  </a:ext>
                </a:extLst>
              </a:tr>
              <a:tr h="297548">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H SP OFF</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Humidification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Set Point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Off/5% – 50% (5% increments)</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72713645"/>
                  </a:ext>
                </a:extLst>
              </a:tr>
              <a:tr h="743870">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dH AA Od</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Dehumidification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Add Accessory</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Od/Oc</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Od – Optimal dehumidification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(Overcool to dehumidify)</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Oc – Optimal comfort</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(Wired dehumidification)</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766432"/>
                  </a:ext>
                </a:extLst>
              </a:tr>
              <a:tr h="297548">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dH SP OFF</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Dehumidification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Set Point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Off/40% – 95% (5% increments)</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79628010"/>
                  </a:ext>
                </a:extLst>
              </a:tr>
              <a:tr h="297548">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ON</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Wireless Radio</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Turns Wi-Fi Radio On/Off</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Off/On</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6651499"/>
                  </a:ext>
                </a:extLst>
              </a:tr>
            </a:tbl>
          </a:graphicData>
        </a:graphic>
      </p:graphicFrame>
    </p:spTree>
    <p:extLst>
      <p:ext uri="{BB962C8B-B14F-4D97-AF65-F5344CB8AC3E}">
        <p14:creationId xmlns:p14="http://schemas.microsoft.com/office/powerpoint/2010/main" val="33682570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D27F-B8BD-4120-AB2D-764E712E5AD1}"/>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Configuration Options In App</a:t>
            </a:r>
            <a:endParaRPr lang="en-US" b="1" dirty="0">
              <a:solidFill>
                <a:srgbClr val="006998"/>
              </a:solidFill>
              <a:highlight>
                <a:srgbClr val="FFFF00"/>
              </a:highlight>
              <a:latin typeface="+mn-lt"/>
              <a:ea typeface="Fira Sans Light" panose="020B0403050000020004" charset="0"/>
            </a:endParaRPr>
          </a:p>
        </p:txBody>
      </p:sp>
      <p:graphicFrame>
        <p:nvGraphicFramePr>
          <p:cNvPr id="3" name="Table 2">
            <a:extLst>
              <a:ext uri="{FF2B5EF4-FFF2-40B4-BE49-F238E27FC236}">
                <a16:creationId xmlns:a16="http://schemas.microsoft.com/office/drawing/2014/main" id="{06934BB6-1E94-4C1A-A0C3-09EAA604D2D3}"/>
              </a:ext>
            </a:extLst>
          </p:cNvPr>
          <p:cNvGraphicFramePr>
            <a:graphicFrameLocks noGrp="1"/>
          </p:cNvGraphicFramePr>
          <p:nvPr>
            <p:extLst>
              <p:ext uri="{D42A27DB-BD31-4B8C-83A1-F6EECF244321}">
                <p14:modId xmlns:p14="http://schemas.microsoft.com/office/powerpoint/2010/main" val="3700508690"/>
              </p:ext>
            </p:extLst>
          </p:nvPr>
        </p:nvGraphicFramePr>
        <p:xfrm>
          <a:off x="495300" y="1446848"/>
          <a:ext cx="8254492" cy="4825758"/>
        </p:xfrm>
        <a:graphic>
          <a:graphicData uri="http://schemas.openxmlformats.org/drawingml/2006/table">
            <a:tbl>
              <a:tblPr>
                <a:tableStyleId>{5C22544A-7EE6-4342-B048-85BDC9FD1C3A}</a:tableStyleId>
              </a:tblPr>
              <a:tblGrid>
                <a:gridCol w="2378696">
                  <a:extLst>
                    <a:ext uri="{9D8B030D-6E8A-4147-A177-3AD203B41FA5}">
                      <a16:colId xmlns:a16="http://schemas.microsoft.com/office/drawing/2014/main" val="4175257197"/>
                    </a:ext>
                  </a:extLst>
                </a:gridCol>
                <a:gridCol w="5875796">
                  <a:extLst>
                    <a:ext uri="{9D8B030D-6E8A-4147-A177-3AD203B41FA5}">
                      <a16:colId xmlns:a16="http://schemas.microsoft.com/office/drawing/2014/main" val="4254951626"/>
                    </a:ext>
                  </a:extLst>
                </a:gridCol>
              </a:tblGrid>
              <a:tr h="261355">
                <a:tc>
                  <a:txBody>
                    <a:bodyPr/>
                    <a:lstStyle/>
                    <a:p>
                      <a:pPr algn="l" fontAlgn="b"/>
                      <a:r>
                        <a:rPr lang="en-US" sz="1000" b="1" u="none" strike="noStrike" baseline="0" dirty="0">
                          <a:solidFill>
                            <a:schemeClr val="bg1"/>
                          </a:solidFill>
                          <a:effectLst/>
                          <a:latin typeface="Arial" panose="020B0604020202020204" pitchFamily="34" charset="0"/>
                          <a:ea typeface="Fira Sans Light" panose="020B0403050000020004" pitchFamily="34" charset="0"/>
                        </a:rPr>
                        <a:t>FEATURE</a:t>
                      </a:r>
                      <a:endParaRPr lang="en-US" sz="1000" b="0" i="0" u="none" strike="noStrike" baseline="0" dirty="0">
                        <a:solidFill>
                          <a:srgbClr val="006998"/>
                        </a:solidFill>
                        <a:effectLst/>
                        <a:latin typeface="Arial" panose="020B0604020202020204" pitchFamily="34" charset="0"/>
                        <a:ea typeface="Fira Sans Light" panose="020B04030500000200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lvl="0" algn="l" fontAlgn="b"/>
                      <a:r>
                        <a:rPr lang="en-US" sz="1000" b="1" u="none" strike="noStrike" baseline="0" dirty="0">
                          <a:solidFill>
                            <a:schemeClr val="bg1"/>
                          </a:solidFill>
                          <a:effectLst/>
                          <a:latin typeface="Arial" panose="020B0604020202020204" pitchFamily="34" charset="0"/>
                          <a:ea typeface="Fira Sans Light" panose="020B0403050000020004" charset="0"/>
                        </a:rPr>
                        <a:t>DESCRIPTION</a:t>
                      </a:r>
                      <a:endParaRPr lang="en-US" sz="1000" b="1" i="0" u="none" strike="noStrike" baseline="0" dirty="0">
                        <a:solidFill>
                          <a:schemeClr val="bg1"/>
                        </a:solidFill>
                        <a:effectLst/>
                        <a:latin typeface="Arial" panose="020B0604020202020204" pitchFamily="34" charset="0"/>
                        <a:ea typeface="Fira Sans Light" panose="020B040305000002000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1595586626"/>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Remote Access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Adjust, control, schedule or monitor from anywhere, anytime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0447964"/>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Usage Reports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Monitor current day and historical heating, cooling and fan run times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51379549"/>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Contractor-On-Call </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Contact your HVAC Pro when you need service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776617"/>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Dashboard</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View and control multiple thermostats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26676167"/>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Geofencing</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Switches settings between Home or Away based on your location </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341997"/>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Program a Schedule</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Create one, or multiple time/temperature setting schedules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20736343"/>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Keypad Lockout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Lock out changes at the thermostat but retain Wi-Fi control </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0237239"/>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Temperature Limits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Allow thermostat adjustment only within the temperature range you select</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44096890"/>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Set Point Controls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Select the temperature range for automatic changeover between heat/cool</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0838203"/>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Boost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Allow fast staging when the temperature is adjusted 3 or more degrees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69181640"/>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A/C Protection</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Five minute time delay between cooling or heat pump cycles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886725"/>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Adjustable Cycle Rate </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allows fast, medium or slow cycle rates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30772934"/>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Temperature Offset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Adjust temperature display +/- 5°</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9919085"/>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Circulating Fan</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Select daily fan run time percentage even if heat or cool is not running</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79300899"/>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Maintenance Reminder</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Calendar Date or Usage (runtime)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798312"/>
                  </a:ext>
                </a:extLst>
              </a:tr>
              <a:tr h="362723">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Air Filter Reminder</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Calendar Date or Usage (runtime)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9989597"/>
                  </a:ext>
                </a:extLst>
              </a:tr>
              <a:tr h="28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UV Bulb Reminder</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Calendar Date or Usage (runtime)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1805305"/>
                  </a:ext>
                </a:extLst>
              </a:tr>
            </a:tbl>
          </a:graphicData>
        </a:graphic>
      </p:graphicFrame>
    </p:spTree>
    <p:extLst>
      <p:ext uri="{BB962C8B-B14F-4D97-AF65-F5344CB8AC3E}">
        <p14:creationId xmlns:p14="http://schemas.microsoft.com/office/powerpoint/2010/main" val="332133736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3644-BB3B-4F5C-9E87-12EAF4AED5C0}"/>
              </a:ext>
            </a:extLst>
          </p:cNvPr>
          <p:cNvSpPr>
            <a:spLocks noGrp="1"/>
          </p:cNvSpPr>
          <p:nvPr>
            <p:ph type="title"/>
          </p:nvPr>
        </p:nvSpPr>
        <p:spPr>
          <a:xfrm>
            <a:off x="381000" y="134497"/>
            <a:ext cx="8356600" cy="951665"/>
          </a:xfrm>
        </p:spPr>
        <p:txBody>
          <a:bodyPr/>
          <a:lstStyle/>
          <a:p>
            <a:r>
              <a:rPr lang="en-US" b="1" dirty="0">
                <a:solidFill>
                  <a:srgbClr val="006998"/>
                </a:solidFill>
                <a:latin typeface="+mn-lt"/>
                <a:ea typeface="Fira Sans Light" panose="020B0403050000020004" charset="0"/>
              </a:rPr>
              <a:t>Humidity Control</a:t>
            </a:r>
            <a:endParaRPr lang="en-US" b="1" dirty="0">
              <a:solidFill>
                <a:srgbClr val="006998"/>
              </a:solidFill>
              <a:highlight>
                <a:srgbClr val="FFFF00"/>
              </a:highlight>
              <a:latin typeface="+mn-lt"/>
              <a:ea typeface="Fira Sans Light" panose="020B0403050000020004" charset="0"/>
            </a:endParaRPr>
          </a:p>
        </p:txBody>
      </p:sp>
      <p:pic>
        <p:nvPicPr>
          <p:cNvPr id="6" name="Picture 5">
            <a:extLst>
              <a:ext uri="{FF2B5EF4-FFF2-40B4-BE49-F238E27FC236}">
                <a16:creationId xmlns:a16="http://schemas.microsoft.com/office/drawing/2014/main" id="{7CDA68D7-EA17-40FD-8336-252D4277E0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15987" y="1485075"/>
            <a:ext cx="3820813" cy="2487774"/>
          </a:xfrm>
          <a:prstGeom prst="rect">
            <a:avLst/>
          </a:prstGeom>
        </p:spPr>
      </p:pic>
      <p:sp>
        <p:nvSpPr>
          <p:cNvPr id="7" name="TextBox 6">
            <a:extLst>
              <a:ext uri="{FF2B5EF4-FFF2-40B4-BE49-F238E27FC236}">
                <a16:creationId xmlns:a16="http://schemas.microsoft.com/office/drawing/2014/main" id="{0D18BC4E-1D9C-488F-9740-7C10857D692F}"/>
              </a:ext>
            </a:extLst>
          </p:cNvPr>
          <p:cNvSpPr txBox="1"/>
          <p:nvPr/>
        </p:nvSpPr>
        <p:spPr bwMode="auto">
          <a:xfrm>
            <a:off x="4963427" y="4323922"/>
            <a:ext cx="1590500" cy="472437"/>
          </a:xfrm>
          <a:prstGeom prst="rect">
            <a:avLst/>
          </a:prstGeom>
          <a:noFill/>
          <a:ln w="9525">
            <a:noFill/>
            <a:miter lim="800000"/>
            <a:headEnd/>
            <a:tailEnd/>
          </a:ln>
        </p:spPr>
        <p:txBody>
          <a:bodyPr wrap="none" rtlCol="0">
            <a:spAutoFit/>
          </a:bodyPr>
          <a:lstStyle/>
          <a:p>
            <a:pPr algn="ctr" eaLnBrk="0" hangingPunct="0">
              <a:lnSpc>
                <a:spcPct val="105000"/>
              </a:lnSpc>
            </a:pPr>
            <a:r>
              <a:rPr lang="en-US" sz="1200" dirty="0">
                <a:solidFill>
                  <a:srgbClr val="475866"/>
                </a:solidFill>
                <a:ea typeface="Fira Sans Light" panose="020B0403050000020004" charset="0"/>
              </a:rPr>
              <a:t>Furnace/Air Handler</a:t>
            </a:r>
          </a:p>
          <a:p>
            <a:pPr algn="ctr" eaLnBrk="0" hangingPunct="0">
              <a:lnSpc>
                <a:spcPct val="105000"/>
              </a:lnSpc>
            </a:pPr>
            <a:r>
              <a:rPr lang="en-US" sz="1200" dirty="0">
                <a:solidFill>
                  <a:srgbClr val="475866"/>
                </a:solidFill>
                <a:ea typeface="Fira Sans Light" panose="020B0403050000020004" charset="0"/>
              </a:rPr>
              <a:t>Terminal Strip</a:t>
            </a:r>
          </a:p>
        </p:txBody>
      </p:sp>
      <p:cxnSp>
        <p:nvCxnSpPr>
          <p:cNvPr id="14" name="Straight Connector 13">
            <a:extLst>
              <a:ext uri="{FF2B5EF4-FFF2-40B4-BE49-F238E27FC236}">
                <a16:creationId xmlns:a16="http://schemas.microsoft.com/office/drawing/2014/main" id="{8615AF5F-D0CF-4941-B9A3-D0F70829C70D}"/>
              </a:ext>
            </a:extLst>
          </p:cNvPr>
          <p:cNvCxnSpPr>
            <a:cxnSpLocks/>
          </p:cNvCxnSpPr>
          <p:nvPr/>
        </p:nvCxnSpPr>
        <p:spPr bwMode="auto">
          <a:xfrm>
            <a:off x="5991192" y="5051892"/>
            <a:ext cx="2174340" cy="0"/>
          </a:xfrm>
          <a:prstGeom prst="line">
            <a:avLst/>
          </a:prstGeom>
          <a:solidFill>
            <a:schemeClr val="accent1"/>
          </a:solidFill>
          <a:ln w="38100" cap="flat" cmpd="sng" algn="ctr">
            <a:solidFill>
              <a:srgbClr val="9C6537"/>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324C5A3D-BC76-4965-8314-3E4495217157}"/>
              </a:ext>
            </a:extLst>
          </p:cNvPr>
          <p:cNvCxnSpPr>
            <a:cxnSpLocks/>
          </p:cNvCxnSpPr>
          <p:nvPr/>
        </p:nvCxnSpPr>
        <p:spPr bwMode="auto">
          <a:xfrm>
            <a:off x="4559300" y="5529860"/>
            <a:ext cx="2551617" cy="0"/>
          </a:xfrm>
          <a:prstGeom prst="line">
            <a:avLst/>
          </a:prstGeom>
          <a:solidFill>
            <a:schemeClr val="accent1"/>
          </a:solidFill>
          <a:ln w="38100" cap="flat" cmpd="sng" algn="ctr">
            <a:solidFill>
              <a:srgbClr val="4E79C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7EE47811-ACA4-458B-B11E-3B1C2C94BBE5}"/>
              </a:ext>
            </a:extLst>
          </p:cNvPr>
          <p:cNvCxnSpPr>
            <a:cxnSpLocks/>
          </p:cNvCxnSpPr>
          <p:nvPr/>
        </p:nvCxnSpPr>
        <p:spPr bwMode="auto">
          <a:xfrm>
            <a:off x="8378737" y="2921462"/>
            <a:ext cx="19305" cy="2627360"/>
          </a:xfrm>
          <a:prstGeom prst="line">
            <a:avLst/>
          </a:prstGeom>
          <a:solidFill>
            <a:schemeClr val="accent1"/>
          </a:solidFill>
          <a:ln w="38100" cap="flat" cmpd="sng" algn="ctr">
            <a:solidFill>
              <a:srgbClr val="A6A6A6"/>
            </a:solidFill>
            <a:prstDash val="solid"/>
            <a:round/>
            <a:headEnd type="none" w="med" len="med"/>
            <a:tailEnd type="none" w="med" len="med"/>
          </a:ln>
          <a:effectLst/>
        </p:spPr>
      </p:cxnSp>
      <p:grpSp>
        <p:nvGrpSpPr>
          <p:cNvPr id="38" name="Group 37">
            <a:extLst>
              <a:ext uri="{FF2B5EF4-FFF2-40B4-BE49-F238E27FC236}">
                <a16:creationId xmlns:a16="http://schemas.microsoft.com/office/drawing/2014/main" id="{47AD0EF5-CB26-48C9-B623-85340B8E798F}"/>
              </a:ext>
            </a:extLst>
          </p:cNvPr>
          <p:cNvGrpSpPr/>
          <p:nvPr/>
        </p:nvGrpSpPr>
        <p:grpSpPr>
          <a:xfrm>
            <a:off x="7105825" y="5244237"/>
            <a:ext cx="222194" cy="325008"/>
            <a:chOff x="7105825" y="4638230"/>
            <a:chExt cx="222194" cy="325008"/>
          </a:xfrm>
        </p:grpSpPr>
        <p:sp>
          <p:nvSpPr>
            <p:cNvPr id="39" name="Oval 38">
              <a:extLst>
                <a:ext uri="{FF2B5EF4-FFF2-40B4-BE49-F238E27FC236}">
                  <a16:creationId xmlns:a16="http://schemas.microsoft.com/office/drawing/2014/main" id="{06DC4358-B12A-49C8-A30D-74F9AE7EE60B}"/>
                </a:ext>
              </a:extLst>
            </p:cNvPr>
            <p:cNvSpPr/>
            <p:nvPr/>
          </p:nvSpPr>
          <p:spPr bwMode="auto">
            <a:xfrm>
              <a:off x="7105828" y="4638230"/>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40" name="Oval 39">
              <a:extLst>
                <a:ext uri="{FF2B5EF4-FFF2-40B4-BE49-F238E27FC236}">
                  <a16:creationId xmlns:a16="http://schemas.microsoft.com/office/drawing/2014/main" id="{0B4FC593-AB35-47B9-B055-B013CC6EE77D}"/>
                </a:ext>
              </a:extLst>
            </p:cNvPr>
            <p:cNvSpPr/>
            <p:nvPr/>
          </p:nvSpPr>
          <p:spPr bwMode="auto">
            <a:xfrm>
              <a:off x="7105828" y="4683152"/>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41" name="Oval 40">
              <a:extLst>
                <a:ext uri="{FF2B5EF4-FFF2-40B4-BE49-F238E27FC236}">
                  <a16:creationId xmlns:a16="http://schemas.microsoft.com/office/drawing/2014/main" id="{FEE3D32B-E636-438B-A8E2-2FD4458A265A}"/>
                </a:ext>
              </a:extLst>
            </p:cNvPr>
            <p:cNvSpPr/>
            <p:nvPr/>
          </p:nvSpPr>
          <p:spPr bwMode="auto">
            <a:xfrm>
              <a:off x="7105827" y="4728940"/>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42" name="Oval 41">
              <a:extLst>
                <a:ext uri="{FF2B5EF4-FFF2-40B4-BE49-F238E27FC236}">
                  <a16:creationId xmlns:a16="http://schemas.microsoft.com/office/drawing/2014/main" id="{B654B5B5-2874-45FF-979F-653ED6D39F50}"/>
                </a:ext>
              </a:extLst>
            </p:cNvPr>
            <p:cNvSpPr/>
            <p:nvPr/>
          </p:nvSpPr>
          <p:spPr bwMode="auto">
            <a:xfrm>
              <a:off x="7105826" y="4771303"/>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43" name="Oval 42">
              <a:extLst>
                <a:ext uri="{FF2B5EF4-FFF2-40B4-BE49-F238E27FC236}">
                  <a16:creationId xmlns:a16="http://schemas.microsoft.com/office/drawing/2014/main" id="{A47FC6FF-B070-4681-9C87-A74CB0B90B7D}"/>
                </a:ext>
              </a:extLst>
            </p:cNvPr>
            <p:cNvSpPr/>
            <p:nvPr/>
          </p:nvSpPr>
          <p:spPr bwMode="auto">
            <a:xfrm>
              <a:off x="7105826" y="4820038"/>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44" name="Oval 43">
              <a:extLst>
                <a:ext uri="{FF2B5EF4-FFF2-40B4-BE49-F238E27FC236}">
                  <a16:creationId xmlns:a16="http://schemas.microsoft.com/office/drawing/2014/main" id="{C98668DC-AFA1-4B9C-BF15-73B2B722CD76}"/>
                </a:ext>
              </a:extLst>
            </p:cNvPr>
            <p:cNvSpPr/>
            <p:nvPr/>
          </p:nvSpPr>
          <p:spPr bwMode="auto">
            <a:xfrm>
              <a:off x="7105826" y="4859454"/>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45" name="Oval 44">
              <a:extLst>
                <a:ext uri="{FF2B5EF4-FFF2-40B4-BE49-F238E27FC236}">
                  <a16:creationId xmlns:a16="http://schemas.microsoft.com/office/drawing/2014/main" id="{D07383DA-3867-4BF5-A5F4-97F8ACCFF577}"/>
                </a:ext>
              </a:extLst>
            </p:cNvPr>
            <p:cNvSpPr/>
            <p:nvPr/>
          </p:nvSpPr>
          <p:spPr bwMode="auto">
            <a:xfrm>
              <a:off x="7105825" y="4898839"/>
              <a:ext cx="222191" cy="64399"/>
            </a:xfrm>
            <a:prstGeom prst="ellipse">
              <a:avLst/>
            </a:prstGeom>
            <a:noFill/>
            <a:ln w="12700">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grpSp>
      <p:sp>
        <p:nvSpPr>
          <p:cNvPr id="62" name="TextBox 61">
            <a:extLst>
              <a:ext uri="{FF2B5EF4-FFF2-40B4-BE49-F238E27FC236}">
                <a16:creationId xmlns:a16="http://schemas.microsoft.com/office/drawing/2014/main" id="{14D3716D-8E9D-4A9C-B0B2-C5F30E4A3524}"/>
              </a:ext>
            </a:extLst>
          </p:cNvPr>
          <p:cNvSpPr txBox="1"/>
          <p:nvPr/>
        </p:nvSpPr>
        <p:spPr bwMode="auto">
          <a:xfrm>
            <a:off x="5961317" y="5612090"/>
            <a:ext cx="1706744" cy="216470"/>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solidFill>
                  <a:srgbClr val="475866"/>
                </a:solidFill>
                <a:ea typeface="Fira Sans Light" panose="020B0403050000020004" charset="0"/>
              </a:rPr>
              <a:t> Valve 24V</a:t>
            </a:r>
          </a:p>
        </p:txBody>
      </p:sp>
      <p:sp>
        <p:nvSpPr>
          <p:cNvPr id="63" name="TextBox 62">
            <a:extLst>
              <a:ext uri="{FF2B5EF4-FFF2-40B4-BE49-F238E27FC236}">
                <a16:creationId xmlns:a16="http://schemas.microsoft.com/office/drawing/2014/main" id="{02A0786E-E37F-4CC9-AB25-D194464D08CD}"/>
              </a:ext>
            </a:extLst>
          </p:cNvPr>
          <p:cNvSpPr txBox="1"/>
          <p:nvPr/>
        </p:nvSpPr>
        <p:spPr bwMode="auto">
          <a:xfrm>
            <a:off x="3605372" y="4832861"/>
            <a:ext cx="873957" cy="272832"/>
          </a:xfrm>
          <a:prstGeom prst="rect">
            <a:avLst/>
          </a:prstGeom>
          <a:noFill/>
          <a:ln w="9525">
            <a:noFill/>
            <a:miter lim="800000"/>
            <a:headEnd/>
            <a:tailEnd/>
          </a:ln>
        </p:spPr>
        <p:txBody>
          <a:bodyPr wrap="none" rtlCol="0">
            <a:spAutoFit/>
          </a:bodyPr>
          <a:lstStyle/>
          <a:p>
            <a:pPr algn="ctr" eaLnBrk="0" hangingPunct="0">
              <a:lnSpc>
                <a:spcPct val="105000"/>
              </a:lnSpc>
            </a:pPr>
            <a:r>
              <a:rPr lang="en-US" sz="1200" dirty="0">
                <a:solidFill>
                  <a:srgbClr val="475866"/>
                </a:solidFill>
                <a:ea typeface="Fira Sans Light" panose="020B0403050000020004" charset="0"/>
              </a:rPr>
              <a:t>Humidifier</a:t>
            </a:r>
          </a:p>
        </p:txBody>
      </p:sp>
      <p:cxnSp>
        <p:nvCxnSpPr>
          <p:cNvPr id="66" name="Straight Connector 65">
            <a:extLst>
              <a:ext uri="{FF2B5EF4-FFF2-40B4-BE49-F238E27FC236}">
                <a16:creationId xmlns:a16="http://schemas.microsoft.com/office/drawing/2014/main" id="{11921A67-609E-405A-8B11-9CB7125FC8DB}"/>
              </a:ext>
            </a:extLst>
          </p:cNvPr>
          <p:cNvCxnSpPr>
            <a:cxnSpLocks/>
          </p:cNvCxnSpPr>
          <p:nvPr/>
        </p:nvCxnSpPr>
        <p:spPr bwMode="auto">
          <a:xfrm flipH="1">
            <a:off x="6783994" y="2404895"/>
            <a:ext cx="183277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6B397EAE-6B54-4B72-9DD2-BE968A595318}"/>
              </a:ext>
            </a:extLst>
          </p:cNvPr>
          <p:cNvCxnSpPr>
            <a:cxnSpLocks/>
          </p:cNvCxnSpPr>
          <p:nvPr/>
        </p:nvCxnSpPr>
        <p:spPr bwMode="auto">
          <a:xfrm>
            <a:off x="4559174" y="5896321"/>
            <a:ext cx="4042949" cy="148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nvGrpSpPr>
          <p:cNvPr id="26" name="Group 25">
            <a:extLst>
              <a:ext uri="{FF2B5EF4-FFF2-40B4-BE49-F238E27FC236}">
                <a16:creationId xmlns:a16="http://schemas.microsoft.com/office/drawing/2014/main" id="{B2C175E8-DC66-4414-95AC-16D5BE426236}"/>
              </a:ext>
            </a:extLst>
          </p:cNvPr>
          <p:cNvGrpSpPr/>
          <p:nvPr/>
        </p:nvGrpSpPr>
        <p:grpSpPr>
          <a:xfrm>
            <a:off x="4697822" y="5305039"/>
            <a:ext cx="587069" cy="888274"/>
            <a:chOff x="4697822" y="4669122"/>
            <a:chExt cx="587069" cy="888274"/>
          </a:xfrm>
          <a:solidFill>
            <a:schemeClr val="bg1"/>
          </a:solidFill>
        </p:grpSpPr>
        <p:sp>
          <p:nvSpPr>
            <p:cNvPr id="21" name="Rectangle 20">
              <a:extLst>
                <a:ext uri="{FF2B5EF4-FFF2-40B4-BE49-F238E27FC236}">
                  <a16:creationId xmlns:a16="http://schemas.microsoft.com/office/drawing/2014/main" id="{F9896AFE-CFEE-405A-A9B9-0DF577AFB8CE}"/>
                </a:ext>
              </a:extLst>
            </p:cNvPr>
            <p:cNvSpPr/>
            <p:nvPr/>
          </p:nvSpPr>
          <p:spPr bwMode="auto">
            <a:xfrm>
              <a:off x="4894377" y="4669122"/>
              <a:ext cx="191589" cy="888274"/>
            </a:xfrm>
            <a:prstGeom prst="rect">
              <a:avLst/>
            </a:prstGeom>
            <a:grpFill/>
            <a:ln w="28575">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22" name="Rectangle 21">
              <a:extLst>
                <a:ext uri="{FF2B5EF4-FFF2-40B4-BE49-F238E27FC236}">
                  <a16:creationId xmlns:a16="http://schemas.microsoft.com/office/drawing/2014/main" id="{F9205F14-9961-4F40-8003-6B38919DBE54}"/>
                </a:ext>
              </a:extLst>
            </p:cNvPr>
            <p:cNvSpPr/>
            <p:nvPr/>
          </p:nvSpPr>
          <p:spPr bwMode="auto">
            <a:xfrm>
              <a:off x="5093302" y="4844772"/>
              <a:ext cx="191589" cy="560223"/>
            </a:xfrm>
            <a:prstGeom prst="rect">
              <a:avLst/>
            </a:prstGeom>
            <a:grpFill/>
            <a:ln w="28575">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23" name="Rectangle 22">
              <a:extLst>
                <a:ext uri="{FF2B5EF4-FFF2-40B4-BE49-F238E27FC236}">
                  <a16:creationId xmlns:a16="http://schemas.microsoft.com/office/drawing/2014/main" id="{B23B1EF3-E34C-442E-9741-37BB7F03DF32}"/>
                </a:ext>
              </a:extLst>
            </p:cNvPr>
            <p:cNvSpPr/>
            <p:nvPr/>
          </p:nvSpPr>
          <p:spPr bwMode="auto">
            <a:xfrm>
              <a:off x="4697822" y="4851942"/>
              <a:ext cx="191589" cy="560223"/>
            </a:xfrm>
            <a:prstGeom prst="rect">
              <a:avLst/>
            </a:prstGeom>
            <a:grpFill/>
            <a:ln w="28575">
              <a:solidFill>
                <a:schemeClr val="tx1"/>
              </a:solid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24" name="Oval 23">
              <a:extLst>
                <a:ext uri="{FF2B5EF4-FFF2-40B4-BE49-F238E27FC236}">
                  <a16:creationId xmlns:a16="http://schemas.microsoft.com/office/drawing/2014/main" id="{7247C266-81BC-455D-9A8A-D4DE5F1F9A7D}"/>
                </a:ext>
              </a:extLst>
            </p:cNvPr>
            <p:cNvSpPr/>
            <p:nvPr/>
          </p:nvSpPr>
          <p:spPr bwMode="auto">
            <a:xfrm>
              <a:off x="5115987" y="4912905"/>
              <a:ext cx="140493" cy="140493"/>
            </a:xfrm>
            <a:prstGeom prst="ellipse">
              <a:avLst/>
            </a:prstGeom>
            <a:solidFill>
              <a:schemeClr val="tx1"/>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sp>
          <p:nvSpPr>
            <p:cNvPr id="25" name="Oval 24">
              <a:extLst>
                <a:ext uri="{FF2B5EF4-FFF2-40B4-BE49-F238E27FC236}">
                  <a16:creationId xmlns:a16="http://schemas.microsoft.com/office/drawing/2014/main" id="{E61F631F-AC7E-450C-A3B8-1CAAAE82125A}"/>
                </a:ext>
              </a:extLst>
            </p:cNvPr>
            <p:cNvSpPr/>
            <p:nvPr/>
          </p:nvSpPr>
          <p:spPr bwMode="auto">
            <a:xfrm>
              <a:off x="4731114" y="4912905"/>
              <a:ext cx="140493" cy="140493"/>
            </a:xfrm>
            <a:prstGeom prst="ellipse">
              <a:avLst/>
            </a:prstGeom>
            <a:solidFill>
              <a:schemeClr val="tx1"/>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rgbClr val="475866"/>
                </a:solidFill>
                <a:ea typeface="Fira Sans Light" panose="020B0403050000020004" charset="0"/>
              </a:endParaRPr>
            </a:p>
          </p:txBody>
        </p:sp>
      </p:grpSp>
      <p:grpSp>
        <p:nvGrpSpPr>
          <p:cNvPr id="8" name="Group 7">
            <a:extLst>
              <a:ext uri="{FF2B5EF4-FFF2-40B4-BE49-F238E27FC236}">
                <a16:creationId xmlns:a16="http://schemas.microsoft.com/office/drawing/2014/main" id="{43E87C72-B4D4-4D3F-9450-F6DE90F78024}"/>
              </a:ext>
            </a:extLst>
          </p:cNvPr>
          <p:cNvGrpSpPr/>
          <p:nvPr/>
        </p:nvGrpSpPr>
        <p:grpSpPr>
          <a:xfrm>
            <a:off x="5473182" y="4853043"/>
            <a:ext cx="570990" cy="1193074"/>
            <a:chOff x="3759637" y="2751909"/>
            <a:chExt cx="570990" cy="1193074"/>
          </a:xfrm>
        </p:grpSpPr>
        <p:sp>
          <p:nvSpPr>
            <p:cNvPr id="9" name="Rectangle 8">
              <a:extLst>
                <a:ext uri="{FF2B5EF4-FFF2-40B4-BE49-F238E27FC236}">
                  <a16:creationId xmlns:a16="http://schemas.microsoft.com/office/drawing/2014/main" id="{9D2853AF-132C-4073-95F1-9C67D831E09D}"/>
                </a:ext>
              </a:extLst>
            </p:cNvPr>
            <p:cNvSpPr/>
            <p:nvPr/>
          </p:nvSpPr>
          <p:spPr bwMode="auto">
            <a:xfrm>
              <a:off x="3788229" y="2751909"/>
              <a:ext cx="513806" cy="1193074"/>
            </a:xfrm>
            <a:prstGeom prst="rect">
              <a:avLst/>
            </a:prstGeom>
            <a:solidFill>
              <a:schemeClr val="bg1"/>
            </a:solidFill>
            <a:ln w="28575">
              <a:solidFill>
                <a:schemeClr val="tx1"/>
              </a:solidFill>
              <a:round/>
              <a:headEnd/>
              <a:tailEnd/>
            </a:ln>
            <a:effectLst/>
          </p:spPr>
          <p:txBody>
            <a:bodyPr wrap="square" rtlCol="0" anchor="ctr"/>
            <a:lstStyle/>
            <a:p>
              <a:pPr algn="ctr" eaLnBrk="0" fontAlgn="base" hangingPunct="0">
                <a:spcBef>
                  <a:spcPct val="0"/>
                </a:spcBef>
                <a:spcAft>
                  <a:spcPct val="0"/>
                </a:spcAft>
              </a:pPr>
              <a:endParaRPr lang="en-US" sz="1000" dirty="0">
                <a:solidFill>
                  <a:srgbClr val="475866"/>
                </a:solidFill>
                <a:ea typeface="Fira Sans Light" panose="020B0403050000020004" charset="0"/>
              </a:endParaRPr>
            </a:p>
          </p:txBody>
        </p:sp>
        <p:sp>
          <p:nvSpPr>
            <p:cNvPr id="10" name="TextBox 9">
              <a:extLst>
                <a:ext uri="{FF2B5EF4-FFF2-40B4-BE49-F238E27FC236}">
                  <a16:creationId xmlns:a16="http://schemas.microsoft.com/office/drawing/2014/main" id="{AC19B83B-B052-45C2-ADC1-722124C1189F}"/>
                </a:ext>
              </a:extLst>
            </p:cNvPr>
            <p:cNvSpPr txBox="1"/>
            <p:nvPr/>
          </p:nvSpPr>
          <p:spPr bwMode="auto">
            <a:xfrm>
              <a:off x="3759637" y="2833411"/>
              <a:ext cx="570990" cy="1050609"/>
            </a:xfrm>
            <a:prstGeom prst="rect">
              <a:avLst/>
            </a:prstGeom>
            <a:noFill/>
            <a:ln w="9525">
              <a:noFill/>
              <a:miter lim="800000"/>
              <a:headEnd/>
              <a:tailEnd/>
            </a:ln>
          </p:spPr>
          <p:txBody>
            <a:bodyPr wrap="none" rtlCol="0">
              <a:spAutoFit/>
            </a:bodyPr>
            <a:lstStyle/>
            <a:p>
              <a:pPr algn="ctr" eaLnBrk="0" hangingPunct="0">
                <a:lnSpc>
                  <a:spcPct val="105000"/>
                </a:lnSpc>
              </a:pPr>
              <a:r>
                <a:rPr lang="en-US" sz="1000" dirty="0">
                  <a:solidFill>
                    <a:srgbClr val="475866"/>
                  </a:solidFill>
                  <a:ea typeface="Fira Sans Light" panose="020B0403050000020004" charset="0"/>
                </a:rPr>
                <a:t>DHUM</a:t>
              </a:r>
            </a:p>
            <a:p>
              <a:pPr algn="ctr" eaLnBrk="0" hangingPunct="0">
                <a:lnSpc>
                  <a:spcPct val="105000"/>
                </a:lnSpc>
              </a:pPr>
              <a:r>
                <a:rPr lang="en-US" sz="1000" dirty="0">
                  <a:solidFill>
                    <a:srgbClr val="475866"/>
                  </a:solidFill>
                  <a:ea typeface="Fira Sans Light" panose="020B0403050000020004" charset="0"/>
                </a:rPr>
                <a:t>W</a:t>
              </a:r>
            </a:p>
            <a:p>
              <a:pPr algn="ctr" eaLnBrk="0" hangingPunct="0">
                <a:lnSpc>
                  <a:spcPct val="105000"/>
                </a:lnSpc>
              </a:pPr>
              <a:r>
                <a:rPr lang="en-US" sz="1000" dirty="0">
                  <a:solidFill>
                    <a:srgbClr val="475866"/>
                  </a:solidFill>
                  <a:ea typeface="Fira Sans Light" panose="020B0403050000020004" charset="0"/>
                </a:rPr>
                <a:t>Y</a:t>
              </a:r>
            </a:p>
            <a:p>
              <a:pPr algn="ctr" eaLnBrk="0" hangingPunct="0">
                <a:lnSpc>
                  <a:spcPct val="105000"/>
                </a:lnSpc>
              </a:pPr>
              <a:r>
                <a:rPr lang="en-US" sz="1000" dirty="0">
                  <a:solidFill>
                    <a:srgbClr val="475866"/>
                  </a:solidFill>
                  <a:ea typeface="Fira Sans Light" panose="020B0403050000020004" charset="0"/>
                </a:rPr>
                <a:t>C</a:t>
              </a:r>
            </a:p>
            <a:p>
              <a:pPr algn="ctr" eaLnBrk="0" hangingPunct="0">
                <a:lnSpc>
                  <a:spcPct val="105000"/>
                </a:lnSpc>
              </a:pPr>
              <a:r>
                <a:rPr lang="en-US" sz="1000" dirty="0">
                  <a:solidFill>
                    <a:srgbClr val="475866"/>
                  </a:solidFill>
                  <a:ea typeface="Fira Sans Light" panose="020B0403050000020004" charset="0"/>
                </a:rPr>
                <a:t>G</a:t>
              </a:r>
            </a:p>
            <a:p>
              <a:pPr algn="ctr" eaLnBrk="0" hangingPunct="0">
                <a:lnSpc>
                  <a:spcPct val="105000"/>
                </a:lnSpc>
              </a:pPr>
              <a:r>
                <a:rPr lang="en-US" sz="1000" dirty="0">
                  <a:solidFill>
                    <a:srgbClr val="475866"/>
                  </a:solidFill>
                  <a:ea typeface="Fira Sans Light" panose="020B0403050000020004" charset="0"/>
                </a:rPr>
                <a:t>R</a:t>
              </a:r>
            </a:p>
          </p:txBody>
        </p:sp>
      </p:grpSp>
      <p:sp>
        <p:nvSpPr>
          <p:cNvPr id="75" name="TextBox 74">
            <a:extLst>
              <a:ext uri="{FF2B5EF4-FFF2-40B4-BE49-F238E27FC236}">
                <a16:creationId xmlns:a16="http://schemas.microsoft.com/office/drawing/2014/main" id="{BA27FCE1-1774-4115-AABE-166AC9A7185B}"/>
              </a:ext>
            </a:extLst>
          </p:cNvPr>
          <p:cNvSpPr txBox="1"/>
          <p:nvPr/>
        </p:nvSpPr>
        <p:spPr bwMode="auto">
          <a:xfrm>
            <a:off x="5243151" y="6111833"/>
            <a:ext cx="1031051" cy="472437"/>
          </a:xfrm>
          <a:prstGeom prst="rect">
            <a:avLst/>
          </a:prstGeom>
          <a:noFill/>
          <a:ln w="9525">
            <a:noFill/>
            <a:miter lim="800000"/>
            <a:headEnd/>
            <a:tailEnd/>
          </a:ln>
        </p:spPr>
        <p:txBody>
          <a:bodyPr wrap="none" rtlCol="0">
            <a:spAutoFit/>
          </a:bodyPr>
          <a:lstStyle/>
          <a:p>
            <a:pPr algn="ctr" eaLnBrk="0" hangingPunct="0">
              <a:lnSpc>
                <a:spcPct val="105000"/>
              </a:lnSpc>
            </a:pPr>
            <a:r>
              <a:rPr lang="en-US" sz="1200" dirty="0">
                <a:solidFill>
                  <a:srgbClr val="475866"/>
                </a:solidFill>
                <a:ea typeface="Fira Sans Light" panose="020B0403050000020004" charset="0"/>
              </a:rPr>
              <a:t>System</a:t>
            </a:r>
          </a:p>
          <a:p>
            <a:pPr algn="ctr" eaLnBrk="0" hangingPunct="0">
              <a:lnSpc>
                <a:spcPct val="105000"/>
              </a:lnSpc>
            </a:pPr>
            <a:r>
              <a:rPr lang="en-US" sz="1200" dirty="0">
                <a:solidFill>
                  <a:srgbClr val="475866"/>
                </a:solidFill>
                <a:ea typeface="Fira Sans Light" panose="020B0403050000020004" charset="0"/>
              </a:rPr>
              <a:t>Transformer</a:t>
            </a:r>
          </a:p>
        </p:txBody>
      </p:sp>
      <p:sp>
        <p:nvSpPr>
          <p:cNvPr id="76" name="TextBox 75">
            <a:extLst>
              <a:ext uri="{FF2B5EF4-FFF2-40B4-BE49-F238E27FC236}">
                <a16:creationId xmlns:a16="http://schemas.microsoft.com/office/drawing/2014/main" id="{0E18E772-8F35-41F5-87C1-BE634BF3D875}"/>
              </a:ext>
            </a:extLst>
          </p:cNvPr>
          <p:cNvSpPr txBox="1"/>
          <p:nvPr/>
        </p:nvSpPr>
        <p:spPr bwMode="auto">
          <a:xfrm>
            <a:off x="3653874" y="5577299"/>
            <a:ext cx="1026242" cy="278538"/>
          </a:xfrm>
          <a:prstGeom prst="rect">
            <a:avLst/>
          </a:prstGeom>
          <a:noFill/>
          <a:ln w="9525">
            <a:noFill/>
            <a:miter lim="800000"/>
            <a:headEnd/>
            <a:tailEnd/>
          </a:ln>
        </p:spPr>
        <p:txBody>
          <a:bodyPr wrap="none" rtlCol="0">
            <a:spAutoFit/>
          </a:bodyPr>
          <a:lstStyle/>
          <a:p>
            <a:pPr algn="ctr" eaLnBrk="0" hangingPunct="0">
              <a:lnSpc>
                <a:spcPct val="105000"/>
              </a:lnSpc>
            </a:pPr>
            <a:r>
              <a:rPr lang="en-US" sz="1200" dirty="0">
                <a:solidFill>
                  <a:srgbClr val="475866"/>
                </a:solidFill>
                <a:ea typeface="Fira Sans Light" panose="020B0403050000020004" charset="0"/>
              </a:rPr>
              <a:t>Line Voltage</a:t>
            </a:r>
          </a:p>
        </p:txBody>
      </p:sp>
      <p:sp>
        <p:nvSpPr>
          <p:cNvPr id="77" name="TextBox 76">
            <a:extLst>
              <a:ext uri="{FF2B5EF4-FFF2-40B4-BE49-F238E27FC236}">
                <a16:creationId xmlns:a16="http://schemas.microsoft.com/office/drawing/2014/main" id="{8DBAC880-F4DA-4B8D-8C8F-0182C0B6617C}"/>
              </a:ext>
            </a:extLst>
          </p:cNvPr>
          <p:cNvSpPr txBox="1"/>
          <p:nvPr/>
        </p:nvSpPr>
        <p:spPr bwMode="auto">
          <a:xfrm>
            <a:off x="3828349" y="5417427"/>
            <a:ext cx="737918" cy="2502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dirty="0">
                <a:solidFill>
                  <a:srgbClr val="475866"/>
                </a:solidFill>
                <a:ea typeface="Fira Sans Light" panose="020B0403050000020004" charset="0"/>
              </a:rPr>
              <a:t>Common</a:t>
            </a:r>
          </a:p>
        </p:txBody>
      </p:sp>
      <p:sp>
        <p:nvSpPr>
          <p:cNvPr id="78" name="TextBox 77">
            <a:extLst>
              <a:ext uri="{FF2B5EF4-FFF2-40B4-BE49-F238E27FC236}">
                <a16:creationId xmlns:a16="http://schemas.microsoft.com/office/drawing/2014/main" id="{AFDFEF71-1BA8-44C1-8B12-C587E09D2DA4}"/>
              </a:ext>
            </a:extLst>
          </p:cNvPr>
          <p:cNvSpPr txBox="1"/>
          <p:nvPr/>
        </p:nvSpPr>
        <p:spPr bwMode="auto">
          <a:xfrm>
            <a:off x="3991728" y="5787457"/>
            <a:ext cx="737918" cy="247504"/>
          </a:xfrm>
          <a:prstGeom prst="rect">
            <a:avLst/>
          </a:prstGeom>
          <a:noFill/>
          <a:ln w="9525">
            <a:noFill/>
            <a:miter lim="800000"/>
            <a:headEnd/>
            <a:tailEnd/>
          </a:ln>
        </p:spPr>
        <p:txBody>
          <a:bodyPr wrap="square" rtlCol="0">
            <a:spAutoFit/>
          </a:bodyPr>
          <a:lstStyle/>
          <a:p>
            <a:pPr algn="ctr" eaLnBrk="0" hangingPunct="0">
              <a:lnSpc>
                <a:spcPct val="105000"/>
              </a:lnSpc>
            </a:pPr>
            <a:r>
              <a:rPr lang="en-US" sz="1000" dirty="0">
                <a:solidFill>
                  <a:srgbClr val="475866"/>
                </a:solidFill>
                <a:ea typeface="Fira Sans Light" panose="020B0403050000020004" charset="0"/>
              </a:rPr>
              <a:t>Hot</a:t>
            </a:r>
          </a:p>
        </p:txBody>
      </p:sp>
      <p:sp>
        <p:nvSpPr>
          <p:cNvPr id="3" name="Rectangle 2">
            <a:extLst>
              <a:ext uri="{FF2B5EF4-FFF2-40B4-BE49-F238E27FC236}">
                <a16:creationId xmlns:a16="http://schemas.microsoft.com/office/drawing/2014/main" id="{789363CF-6593-4714-B31F-F0F6C3D94789}"/>
              </a:ext>
            </a:extLst>
          </p:cNvPr>
          <p:cNvSpPr/>
          <p:nvPr/>
        </p:nvSpPr>
        <p:spPr>
          <a:xfrm>
            <a:off x="391536" y="1358147"/>
            <a:ext cx="4667795" cy="3336170"/>
          </a:xfrm>
          <a:prstGeom prst="rect">
            <a:avLst/>
          </a:prstGeom>
        </p:spPr>
        <p:txBody>
          <a:bodyPr wrap="square">
            <a:spAutoFit/>
          </a:bodyPr>
          <a:lstStyle/>
          <a:p>
            <a:pPr eaLnBrk="0" hangingPunct="0">
              <a:lnSpc>
                <a:spcPct val="105000"/>
              </a:lnSpc>
            </a:pPr>
            <a:r>
              <a:rPr lang="en-US" dirty="0">
                <a:solidFill>
                  <a:srgbClr val="475866"/>
                </a:solidFill>
              </a:rPr>
              <a:t>If Sensi terminals Y2/* and W2/* are not used for multiple stage cool or heat they </a:t>
            </a:r>
          </a:p>
          <a:p>
            <a:pPr eaLnBrk="0" hangingPunct="0">
              <a:lnSpc>
                <a:spcPct val="105000"/>
              </a:lnSpc>
            </a:pPr>
            <a:r>
              <a:rPr lang="en-US" dirty="0">
                <a:solidFill>
                  <a:srgbClr val="475866"/>
                </a:solidFill>
              </a:rPr>
              <a:t>can be configured for low voltage humidity control. </a:t>
            </a:r>
          </a:p>
          <a:p>
            <a:pPr eaLnBrk="0" hangingPunct="0">
              <a:lnSpc>
                <a:spcPct val="105000"/>
              </a:lnSpc>
            </a:pPr>
            <a:endParaRPr lang="en-US" sz="400" dirty="0">
              <a:solidFill>
                <a:srgbClr val="475866"/>
              </a:solidFill>
            </a:endParaRPr>
          </a:p>
          <a:p>
            <a:pPr marL="342900" indent="-342900" eaLnBrk="0" hangingPunct="0">
              <a:lnSpc>
                <a:spcPct val="105000"/>
              </a:lnSpc>
              <a:buFont typeface="Arial" panose="020B0604020202020204" pitchFamily="34" charset="0"/>
              <a:buChar char="•"/>
            </a:pPr>
            <a:r>
              <a:rPr lang="en-US" dirty="0">
                <a:solidFill>
                  <a:srgbClr val="475866"/>
                </a:solidFill>
              </a:rPr>
              <a:t>Y2/* configures to operate low voltage humidifiers and energizes on call for  humidity with the call for heat </a:t>
            </a:r>
          </a:p>
          <a:p>
            <a:pPr marL="342900" indent="-342900" eaLnBrk="0" hangingPunct="0">
              <a:lnSpc>
                <a:spcPct val="105000"/>
              </a:lnSpc>
              <a:buFont typeface="Arial" panose="020B0604020202020204" pitchFamily="34" charset="0"/>
              <a:buChar char="•"/>
            </a:pPr>
            <a:r>
              <a:rPr lang="en-US" dirty="0">
                <a:solidFill>
                  <a:srgbClr val="475866"/>
                </a:solidFill>
              </a:rPr>
              <a:t>W2/* configures to operate low voltage dehumidification systems and </a:t>
            </a:r>
          </a:p>
          <a:p>
            <a:pPr eaLnBrk="0" hangingPunct="0">
              <a:lnSpc>
                <a:spcPct val="105000"/>
              </a:lnSpc>
            </a:pPr>
            <a:r>
              <a:rPr lang="en-US" dirty="0">
                <a:solidFill>
                  <a:srgbClr val="475866"/>
                </a:solidFill>
              </a:rPr>
              <a:t>     de-energizes on call for dehumidification  </a:t>
            </a:r>
          </a:p>
          <a:p>
            <a:pPr eaLnBrk="0" hangingPunct="0">
              <a:lnSpc>
                <a:spcPct val="105000"/>
              </a:lnSpc>
            </a:pPr>
            <a:r>
              <a:rPr lang="en-US" dirty="0">
                <a:solidFill>
                  <a:srgbClr val="475866"/>
                </a:solidFill>
              </a:rPr>
              <a:t>     with a call for cool</a:t>
            </a:r>
          </a:p>
        </p:txBody>
      </p:sp>
      <p:grpSp>
        <p:nvGrpSpPr>
          <p:cNvPr id="48" name="Group 47">
            <a:extLst>
              <a:ext uri="{FF2B5EF4-FFF2-40B4-BE49-F238E27FC236}">
                <a16:creationId xmlns:a16="http://schemas.microsoft.com/office/drawing/2014/main" id="{666FDD86-27E4-4A26-B7CF-B00814F70FC1}"/>
              </a:ext>
            </a:extLst>
          </p:cNvPr>
          <p:cNvGrpSpPr/>
          <p:nvPr/>
        </p:nvGrpSpPr>
        <p:grpSpPr>
          <a:xfrm>
            <a:off x="-25876" y="5244237"/>
            <a:ext cx="3010484" cy="1270863"/>
            <a:chOff x="3" y="3574371"/>
            <a:chExt cx="3010484" cy="1270863"/>
          </a:xfrm>
        </p:grpSpPr>
        <p:sp>
          <p:nvSpPr>
            <p:cNvPr id="49" name="Rectangle 48">
              <a:extLst>
                <a:ext uri="{FF2B5EF4-FFF2-40B4-BE49-F238E27FC236}">
                  <a16:creationId xmlns:a16="http://schemas.microsoft.com/office/drawing/2014/main" id="{6A301F80-086A-4F8F-9A20-179772C76619}"/>
                </a:ext>
              </a:extLst>
            </p:cNvPr>
            <p:cNvSpPr/>
            <p:nvPr/>
          </p:nvSpPr>
          <p:spPr bwMode="auto">
            <a:xfrm>
              <a:off x="3" y="3574371"/>
              <a:ext cx="3010484" cy="1270863"/>
            </a:xfrm>
            <a:prstGeom prst="rect">
              <a:avLst/>
            </a:prstGeom>
            <a:solidFill>
              <a:schemeClr val="bg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50" name="Rectangle 49">
              <a:extLst>
                <a:ext uri="{FF2B5EF4-FFF2-40B4-BE49-F238E27FC236}">
                  <a16:creationId xmlns:a16="http://schemas.microsoft.com/office/drawing/2014/main" id="{D9B67CA9-5AE2-40A3-8CC2-7CDA295FBF5A}"/>
                </a:ext>
              </a:extLst>
            </p:cNvPr>
            <p:cNvSpPr/>
            <p:nvPr/>
          </p:nvSpPr>
          <p:spPr>
            <a:xfrm>
              <a:off x="777280" y="3643380"/>
              <a:ext cx="2233207" cy="1200329"/>
            </a:xfrm>
            <a:prstGeom prst="rect">
              <a:avLst/>
            </a:prstGeom>
          </p:spPr>
          <p:txBody>
            <a:bodyPr wrap="square">
              <a:spAutoFit/>
            </a:bodyPr>
            <a:lstStyle/>
            <a:p>
              <a:r>
                <a:rPr lang="en-US" sz="1200" b="1" dirty="0">
                  <a:solidFill>
                    <a:srgbClr val="006998"/>
                  </a:solidFill>
                  <a:latin typeface="Arial" panose="020B0604020202020204" pitchFamily="34" charset="0"/>
                </a:rPr>
                <a:t>TECH TIP: </a:t>
              </a:r>
              <a:r>
                <a:rPr lang="en-US" sz="1200" dirty="0">
                  <a:solidFill>
                    <a:srgbClr val="006998"/>
                  </a:solidFill>
                  <a:latin typeface="Arial" charset="0"/>
                </a:rPr>
                <a:t>Dehumidification can also be accomplished by configuring the thermostat to overcool up to 3° without additional wiring or dehumidification equipment.</a:t>
              </a:r>
            </a:p>
          </p:txBody>
        </p:sp>
        <p:pic>
          <p:nvPicPr>
            <p:cNvPr id="51" name="Graphic 50" descr="Lightbulb">
              <a:extLst>
                <a:ext uri="{FF2B5EF4-FFF2-40B4-BE49-F238E27FC236}">
                  <a16:creationId xmlns:a16="http://schemas.microsoft.com/office/drawing/2014/main" id="{B90FCDD3-E03F-4206-8582-10C17EC0D1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128" y="3673682"/>
              <a:ext cx="461665" cy="461665"/>
            </a:xfrm>
            <a:prstGeom prst="rect">
              <a:avLst/>
            </a:prstGeom>
          </p:spPr>
        </p:pic>
      </p:grpSp>
      <p:cxnSp>
        <p:nvCxnSpPr>
          <p:cNvPr id="64" name="Straight Connector 63">
            <a:extLst>
              <a:ext uri="{FF2B5EF4-FFF2-40B4-BE49-F238E27FC236}">
                <a16:creationId xmlns:a16="http://schemas.microsoft.com/office/drawing/2014/main" id="{FA204FE1-C653-5C4A-8480-0AEA431C8022}"/>
              </a:ext>
            </a:extLst>
          </p:cNvPr>
          <p:cNvCxnSpPr>
            <a:cxnSpLocks/>
          </p:cNvCxnSpPr>
          <p:nvPr/>
        </p:nvCxnSpPr>
        <p:spPr bwMode="auto">
          <a:xfrm flipV="1">
            <a:off x="8168311" y="3057525"/>
            <a:ext cx="0" cy="1994367"/>
          </a:xfrm>
          <a:prstGeom prst="line">
            <a:avLst/>
          </a:prstGeom>
          <a:solidFill>
            <a:schemeClr val="accent1"/>
          </a:solidFill>
          <a:ln w="38100" cap="flat" cmpd="sng" algn="ctr">
            <a:solidFill>
              <a:srgbClr val="9C6537"/>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89B82E7E-800D-8945-81FF-4670DEA2180B}"/>
              </a:ext>
            </a:extLst>
          </p:cNvPr>
          <p:cNvCxnSpPr>
            <a:cxnSpLocks/>
          </p:cNvCxnSpPr>
          <p:nvPr/>
        </p:nvCxnSpPr>
        <p:spPr bwMode="auto">
          <a:xfrm>
            <a:off x="7947461" y="3057525"/>
            <a:ext cx="237812" cy="0"/>
          </a:xfrm>
          <a:prstGeom prst="line">
            <a:avLst/>
          </a:prstGeom>
          <a:solidFill>
            <a:schemeClr val="accent1"/>
          </a:solidFill>
          <a:ln w="38100" cap="flat" cmpd="sng" algn="ctr">
            <a:solidFill>
              <a:srgbClr val="9C6537"/>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8F55706E-A5EA-B744-A0DA-D719DC1820AE}"/>
              </a:ext>
            </a:extLst>
          </p:cNvPr>
          <p:cNvCxnSpPr>
            <a:cxnSpLocks/>
          </p:cNvCxnSpPr>
          <p:nvPr/>
        </p:nvCxnSpPr>
        <p:spPr bwMode="auto">
          <a:xfrm flipH="1">
            <a:off x="8594540" y="2404895"/>
            <a:ext cx="22230" cy="3506314"/>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E4C2772E-1CCF-4C41-ACF6-46BD2BC58EAE}"/>
              </a:ext>
            </a:extLst>
          </p:cNvPr>
          <p:cNvCxnSpPr>
            <a:cxnSpLocks/>
          </p:cNvCxnSpPr>
          <p:nvPr/>
        </p:nvCxnSpPr>
        <p:spPr bwMode="auto">
          <a:xfrm flipH="1">
            <a:off x="7947461" y="2921462"/>
            <a:ext cx="436143" cy="0"/>
          </a:xfrm>
          <a:prstGeom prst="line">
            <a:avLst/>
          </a:prstGeom>
          <a:solidFill>
            <a:schemeClr val="accent1"/>
          </a:solidFill>
          <a:ln w="38100" cap="flat" cmpd="sng" algn="ctr">
            <a:solidFill>
              <a:srgbClr val="A6A6A6"/>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BAD7EF4A-5BA5-D844-9F84-B61384F680EF}"/>
              </a:ext>
            </a:extLst>
          </p:cNvPr>
          <p:cNvCxnSpPr>
            <a:cxnSpLocks/>
          </p:cNvCxnSpPr>
          <p:nvPr/>
        </p:nvCxnSpPr>
        <p:spPr bwMode="auto">
          <a:xfrm flipH="1" flipV="1">
            <a:off x="7341862" y="5529860"/>
            <a:ext cx="1070618" cy="18962"/>
          </a:xfrm>
          <a:prstGeom prst="line">
            <a:avLst/>
          </a:prstGeom>
          <a:solidFill>
            <a:schemeClr val="accent1"/>
          </a:solidFill>
          <a:ln w="38100" cap="flat" cmpd="sng" algn="ctr">
            <a:solidFill>
              <a:srgbClr val="A6A6A6"/>
            </a:solidFill>
            <a:prstDash val="solid"/>
            <a:round/>
            <a:headEnd type="none" w="med" len="med"/>
            <a:tailEnd type="none" w="med" len="med"/>
          </a:ln>
          <a:effectLst/>
        </p:spPr>
      </p:cxnSp>
    </p:spTree>
    <p:extLst>
      <p:ext uri="{BB962C8B-B14F-4D97-AF65-F5344CB8AC3E}">
        <p14:creationId xmlns:p14="http://schemas.microsoft.com/office/powerpoint/2010/main" val="371091173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258F07A-A25A-469B-92C6-E6C15B5A3DFB}"/>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Introduction</a:t>
            </a:r>
            <a:endParaRPr lang="en-US" dirty="0">
              <a:solidFill>
                <a:srgbClr val="006998"/>
              </a:solidFill>
              <a:highlight>
                <a:srgbClr val="FFFF00"/>
              </a:highlight>
              <a:latin typeface="+mn-lt"/>
              <a:ea typeface="Fira Sans Light" panose="020B0403050000020004" charset="0"/>
            </a:endParaRPr>
          </a:p>
        </p:txBody>
      </p:sp>
      <p:sp>
        <p:nvSpPr>
          <p:cNvPr id="15" name="Content Placeholder 2">
            <a:extLst>
              <a:ext uri="{FF2B5EF4-FFF2-40B4-BE49-F238E27FC236}">
                <a16:creationId xmlns:a16="http://schemas.microsoft.com/office/drawing/2014/main" id="{F281C847-A233-4E6C-8010-CD1866D84853}"/>
              </a:ext>
            </a:extLst>
          </p:cNvPr>
          <p:cNvSpPr txBox="1">
            <a:spLocks/>
          </p:cNvSpPr>
          <p:nvPr/>
        </p:nvSpPr>
        <p:spPr>
          <a:xfrm>
            <a:off x="393192" y="1390849"/>
            <a:ext cx="7829356" cy="854626"/>
          </a:xfrm>
          <a:prstGeom prst="rect">
            <a:avLst/>
          </a:prstGeom>
        </p:spPr>
        <p:txBody>
          <a:bodyPr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sz="1800" dirty="0">
                <a:solidFill>
                  <a:srgbClr val="475866"/>
                </a:solidFill>
                <a:ea typeface="Fira Sans Light" panose="020B0403050000020004" charset="0"/>
              </a:rPr>
              <a:t>The award-winning Sensi Smart Thermostat keeps homeowners connected to comfort and keeps you connected to your customers.</a:t>
            </a:r>
            <a:endParaRPr lang="en-US" sz="1800" kern="0" dirty="0">
              <a:solidFill>
                <a:srgbClr val="475866"/>
              </a:solidFill>
              <a:highlight>
                <a:srgbClr val="FFFF00"/>
              </a:highlight>
              <a:ea typeface="Fira Sans Light" panose="020B0403050000020004" charset="0"/>
              <a:cs typeface="Arial"/>
            </a:endParaRPr>
          </a:p>
        </p:txBody>
      </p:sp>
      <p:sp>
        <p:nvSpPr>
          <p:cNvPr id="16" name="TextBox 15">
            <a:extLst>
              <a:ext uri="{FF2B5EF4-FFF2-40B4-BE49-F238E27FC236}">
                <a16:creationId xmlns:a16="http://schemas.microsoft.com/office/drawing/2014/main" id="{F677D0C8-AAD8-4F50-BD53-9C82327AAE49}"/>
              </a:ext>
            </a:extLst>
          </p:cNvPr>
          <p:cNvSpPr txBox="1"/>
          <p:nvPr/>
        </p:nvSpPr>
        <p:spPr bwMode="auto">
          <a:xfrm>
            <a:off x="393192" y="2350270"/>
            <a:ext cx="4761514" cy="3493264"/>
          </a:xfrm>
          <a:prstGeom prst="rect">
            <a:avLst/>
          </a:prstGeom>
          <a:noFill/>
          <a:ln w="9525">
            <a:noFill/>
            <a:miter lim="800000"/>
            <a:headEnd/>
            <a:tailEnd/>
          </a:ln>
        </p:spPr>
        <p:txBody>
          <a:bodyPr wrap="square" rtlCol="0">
            <a:spAutoFit/>
          </a:bodyPr>
          <a:lstStyle/>
          <a:p>
            <a:pPr fontAlgn="base"/>
            <a:r>
              <a:rPr lang="en-US" sz="1300" b="1" dirty="0">
                <a:solidFill>
                  <a:srgbClr val="475866"/>
                </a:solidFill>
                <a:ea typeface="Fira Sans Light" panose="020B0403050000020004" charset="0"/>
              </a:rPr>
              <a:t>A BRAND YOU CAN TRUST </a:t>
            </a:r>
          </a:p>
          <a:p>
            <a:pPr fontAlgn="base"/>
            <a:r>
              <a:rPr lang="en-US" sz="1300" dirty="0">
                <a:solidFill>
                  <a:srgbClr val="475866"/>
                </a:solidFill>
                <a:ea typeface="Fira Sans Light" panose="020B0403050000020004" charset="0"/>
              </a:rPr>
              <a:t>Sensi is highly-rated by customers for its simplicity. Our smart thermostats are ENERGY STAR</a:t>
            </a:r>
            <a:r>
              <a:rPr lang="en-US" sz="1300" baseline="30000" dirty="0">
                <a:solidFill>
                  <a:srgbClr val="475866"/>
                </a:solidFill>
                <a:ea typeface="Fira Sans Light" panose="020B0403050000020004" charset="0"/>
              </a:rPr>
              <a:t>®</a:t>
            </a:r>
            <a:r>
              <a:rPr lang="en-US" sz="1300" dirty="0">
                <a:solidFill>
                  <a:srgbClr val="475866"/>
                </a:solidFill>
                <a:ea typeface="Fira Sans Light" panose="020B0403050000020004" charset="0"/>
              </a:rPr>
              <a:t> certified and recently named ENERGY STAR Partner of the Year for 2020. Sensi was also awarded ‘Best Overall’ &amp; ‘Best Value’ smart thermostat by USA Today’s </a:t>
            </a:r>
            <a:r>
              <a:rPr lang="en-US" sz="1300" dirty="0" err="1">
                <a:solidFill>
                  <a:srgbClr val="475866"/>
                </a:solidFill>
                <a:ea typeface="Fira Sans Light" panose="020B0403050000020004" charset="0"/>
              </a:rPr>
              <a:t>Reviewed.com</a:t>
            </a:r>
            <a:r>
              <a:rPr lang="en-US" sz="1300" dirty="0">
                <a:solidFill>
                  <a:srgbClr val="475866"/>
                </a:solidFill>
                <a:ea typeface="Fira Sans Light" panose="020B0403050000020004" charset="0"/>
              </a:rPr>
              <a:t>.   </a:t>
            </a:r>
          </a:p>
          <a:p>
            <a:pPr fontAlgn="base"/>
            <a:endParaRPr lang="en-US" sz="1300" dirty="0">
              <a:solidFill>
                <a:srgbClr val="475866"/>
              </a:solidFill>
              <a:ea typeface="Fira Sans Light" panose="020B0403050000020004" charset="0"/>
            </a:endParaRPr>
          </a:p>
          <a:p>
            <a:pPr fontAlgn="base"/>
            <a:r>
              <a:rPr lang="en-US" sz="1300" b="1" dirty="0">
                <a:solidFill>
                  <a:srgbClr val="475866"/>
                </a:solidFill>
                <a:ea typeface="Fira Sans Light" panose="020B0403050000020004" charset="0"/>
              </a:rPr>
              <a:t>CONNECT TO CUSTOMERS</a:t>
            </a:r>
          </a:p>
          <a:p>
            <a:pPr fontAlgn="base"/>
            <a:r>
              <a:rPr lang="en-US" sz="1300" dirty="0">
                <a:solidFill>
                  <a:srgbClr val="475866"/>
                </a:solidFill>
                <a:ea typeface="Fira Sans Light" panose="020B0403050000020004" charset="0"/>
              </a:rPr>
              <a:t>Contractor branding in-app &amp; smart alerts put your company information at your customers' fingertips. So, when they need service — you're just a tap away. Plus, connect with new customers through our Sensi Find A Pro tool.</a:t>
            </a:r>
          </a:p>
          <a:p>
            <a:pPr fontAlgn="base"/>
            <a:endParaRPr lang="en-US" sz="1300" dirty="0">
              <a:solidFill>
                <a:srgbClr val="475866"/>
              </a:solidFill>
              <a:ea typeface="Fira Sans Light" panose="020B0403050000020004" charset="0"/>
            </a:endParaRPr>
          </a:p>
          <a:p>
            <a:pPr fontAlgn="base"/>
            <a:r>
              <a:rPr lang="en-US" sz="1300" b="1" dirty="0">
                <a:solidFill>
                  <a:srgbClr val="475866"/>
                </a:solidFill>
                <a:ea typeface="Fira Sans Light" panose="020B0403050000020004" charset="0"/>
              </a:rPr>
              <a:t>SIMPLE &amp; RELIABLE</a:t>
            </a:r>
          </a:p>
          <a:p>
            <a:pPr fontAlgn="base"/>
            <a:r>
              <a:rPr lang="en-US" sz="1300" dirty="0">
                <a:solidFill>
                  <a:srgbClr val="475866"/>
                </a:solidFill>
                <a:ea typeface="Fira Sans Light" panose="020B0403050000020004" charset="0"/>
              </a:rPr>
              <a:t>Easy installation saves time and money on jobs, no matter</a:t>
            </a:r>
          </a:p>
          <a:p>
            <a:pPr fontAlgn="base"/>
            <a:r>
              <a:rPr lang="en-US" sz="1300" dirty="0">
                <a:solidFill>
                  <a:srgbClr val="475866"/>
                </a:solidFill>
                <a:ea typeface="Fira Sans Light" panose="020B0403050000020004" charset="0"/>
              </a:rPr>
              <a:t>the skill level of the technician. Reduce callbacks with a</a:t>
            </a:r>
          </a:p>
          <a:p>
            <a:pPr fontAlgn="base"/>
            <a:r>
              <a:rPr lang="en-US" sz="1300" dirty="0">
                <a:solidFill>
                  <a:srgbClr val="475866"/>
                </a:solidFill>
                <a:ea typeface="Fira Sans Light" panose="020B0403050000020004" charset="0"/>
              </a:rPr>
              <a:t>high-quality product that is easy for the homeowner to use.</a:t>
            </a:r>
          </a:p>
        </p:txBody>
      </p:sp>
      <p:sp>
        <p:nvSpPr>
          <p:cNvPr id="19" name="Rectangle 18">
            <a:extLst>
              <a:ext uri="{FF2B5EF4-FFF2-40B4-BE49-F238E27FC236}">
                <a16:creationId xmlns:a16="http://schemas.microsoft.com/office/drawing/2014/main" id="{90034648-53CA-4FE7-8B76-3901D6A02DEA}"/>
              </a:ext>
            </a:extLst>
          </p:cNvPr>
          <p:cNvSpPr/>
          <p:nvPr/>
        </p:nvSpPr>
        <p:spPr>
          <a:xfrm>
            <a:off x="6387404" y="5098451"/>
            <a:ext cx="1581350" cy="267501"/>
          </a:xfrm>
          <a:prstGeom prst="rect">
            <a:avLst/>
          </a:prstGeom>
          <a:solidFill>
            <a:srgbClr val="006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ea typeface="Fira Sans Light" panose="020B0403050000020004" charset="0"/>
              </a:rPr>
              <a:t>Sensi 1F87U-42WF</a:t>
            </a:r>
          </a:p>
        </p:txBody>
      </p:sp>
      <p:pic>
        <p:nvPicPr>
          <p:cNvPr id="30" name="Picture 29" descr="A picture containing meter, light&#10;&#10;Description automatically generated">
            <a:extLst>
              <a:ext uri="{FF2B5EF4-FFF2-40B4-BE49-F238E27FC236}">
                <a16:creationId xmlns:a16="http://schemas.microsoft.com/office/drawing/2014/main" id="{7C3EF092-DD1B-413D-A63F-65E706CD78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34" name="Group 33">
            <a:extLst>
              <a:ext uri="{FF2B5EF4-FFF2-40B4-BE49-F238E27FC236}">
                <a16:creationId xmlns:a16="http://schemas.microsoft.com/office/drawing/2014/main" id="{294D0F7B-E0DA-4AE7-BFA6-FB6088C171EF}"/>
              </a:ext>
            </a:extLst>
          </p:cNvPr>
          <p:cNvGrpSpPr/>
          <p:nvPr/>
        </p:nvGrpSpPr>
        <p:grpSpPr>
          <a:xfrm>
            <a:off x="5217644" y="2850240"/>
            <a:ext cx="3527440" cy="2066936"/>
            <a:chOff x="5668422" y="1462989"/>
            <a:chExt cx="3153064" cy="1847567"/>
          </a:xfrm>
        </p:grpSpPr>
        <p:pic>
          <p:nvPicPr>
            <p:cNvPr id="35" name="Picture 34" descr="A picture containing clock&#10;&#10;Description automatically generated">
              <a:extLst>
                <a:ext uri="{FF2B5EF4-FFF2-40B4-BE49-F238E27FC236}">
                  <a16:creationId xmlns:a16="http://schemas.microsoft.com/office/drawing/2014/main" id="{138E560B-422C-4FF5-9C99-54AFB0379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422" y="1743061"/>
              <a:ext cx="2387194" cy="1567495"/>
            </a:xfrm>
            <a:prstGeom prst="rect">
              <a:avLst/>
            </a:prstGeom>
          </p:spPr>
        </p:pic>
        <p:pic>
          <p:nvPicPr>
            <p:cNvPr id="36" name="Picture 35" descr="A screenshot of a cell phone&#10;&#10;Description automatically generated">
              <a:extLst>
                <a:ext uri="{FF2B5EF4-FFF2-40B4-BE49-F238E27FC236}">
                  <a16:creationId xmlns:a16="http://schemas.microsoft.com/office/drawing/2014/main" id="{DB4945B1-0F7C-4D94-842B-0338423729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903" y="1462989"/>
              <a:ext cx="916583" cy="1833874"/>
            </a:xfrm>
            <a:prstGeom prst="rect">
              <a:avLst/>
            </a:prstGeom>
          </p:spPr>
        </p:pic>
      </p:grpSp>
    </p:spTree>
    <p:extLst>
      <p:ext uri="{BB962C8B-B14F-4D97-AF65-F5344CB8AC3E}">
        <p14:creationId xmlns:p14="http://schemas.microsoft.com/office/powerpoint/2010/main" val="136528971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7FD1-BF10-4C40-AF27-3E4782A89312}"/>
              </a:ext>
            </a:extLst>
          </p:cNvPr>
          <p:cNvSpPr>
            <a:spLocks noGrp="1"/>
          </p:cNvSpPr>
          <p:nvPr>
            <p:ph type="title"/>
          </p:nvPr>
        </p:nvSpPr>
        <p:spPr/>
        <p:txBody>
          <a:bodyPr/>
          <a:lstStyle/>
          <a:p>
            <a:r>
              <a:rPr lang="en-US" b="1" dirty="0">
                <a:solidFill>
                  <a:srgbClr val="006998"/>
                </a:solidFill>
              </a:rPr>
              <a:t>Contractor Mode</a:t>
            </a:r>
            <a:endParaRPr lang="en-US" b="1" dirty="0">
              <a:solidFill>
                <a:srgbClr val="006998"/>
              </a:solidFill>
              <a:highlight>
                <a:srgbClr val="FFFF00"/>
              </a:highlight>
            </a:endParaRPr>
          </a:p>
        </p:txBody>
      </p:sp>
      <p:sp>
        <p:nvSpPr>
          <p:cNvPr id="3" name="Rectangle 2">
            <a:extLst>
              <a:ext uri="{FF2B5EF4-FFF2-40B4-BE49-F238E27FC236}">
                <a16:creationId xmlns:a16="http://schemas.microsoft.com/office/drawing/2014/main" id="{1B5200EC-7A97-46D7-A964-FFD70FD5F203}"/>
              </a:ext>
            </a:extLst>
          </p:cNvPr>
          <p:cNvSpPr/>
          <p:nvPr/>
        </p:nvSpPr>
        <p:spPr>
          <a:xfrm>
            <a:off x="393191" y="1360975"/>
            <a:ext cx="8200393" cy="923330"/>
          </a:xfrm>
          <a:prstGeom prst="rect">
            <a:avLst/>
          </a:prstGeom>
        </p:spPr>
        <p:txBody>
          <a:bodyPr wrap="square">
            <a:spAutoFit/>
          </a:bodyPr>
          <a:lstStyle/>
          <a:p>
            <a:r>
              <a:rPr lang="en-US" dirty="0"/>
              <a:t>Contractor Mode lets Sensi Partners connect a thermostat to their business at installation, and digitally brand logo and contact info into their customer’s phones – even when Wi-Fi is temporarily unavailable.</a:t>
            </a:r>
          </a:p>
        </p:txBody>
      </p:sp>
      <p:sp>
        <p:nvSpPr>
          <p:cNvPr id="4" name="Rectangle 3">
            <a:extLst>
              <a:ext uri="{FF2B5EF4-FFF2-40B4-BE49-F238E27FC236}">
                <a16:creationId xmlns:a16="http://schemas.microsoft.com/office/drawing/2014/main" id="{5F307FDC-DF0D-4D3F-9F1C-693072826EDE}"/>
              </a:ext>
            </a:extLst>
          </p:cNvPr>
          <p:cNvSpPr/>
          <p:nvPr/>
        </p:nvSpPr>
        <p:spPr>
          <a:xfrm>
            <a:off x="393191" y="2376638"/>
            <a:ext cx="4063399" cy="3416320"/>
          </a:xfrm>
          <a:prstGeom prst="rect">
            <a:avLst/>
          </a:prstGeom>
        </p:spPr>
        <p:txBody>
          <a:bodyPr wrap="square">
            <a:spAutoFit/>
          </a:bodyPr>
          <a:lstStyle/>
          <a:p>
            <a:r>
              <a:rPr lang="en-US" sz="1600" b="1" dirty="0"/>
              <a:t>TO REGISTER A THERMOSTAT:</a:t>
            </a:r>
          </a:p>
          <a:p>
            <a:endParaRPr lang="en-US" sz="800" dirty="0"/>
          </a:p>
          <a:p>
            <a:pPr marL="342900" indent="-342900">
              <a:buFont typeface="+mj-lt"/>
              <a:buAutoNum type="arabicPeriod"/>
            </a:pPr>
            <a:r>
              <a:rPr lang="en-US" sz="1600" dirty="0"/>
              <a:t>Tap on </a:t>
            </a:r>
            <a:r>
              <a:rPr lang="en-US" sz="1600" b="1" dirty="0"/>
              <a:t>Contractor Mode </a:t>
            </a:r>
            <a:r>
              <a:rPr lang="en-US" sz="1600" dirty="0"/>
              <a:t>then "</a:t>
            </a:r>
            <a:r>
              <a:rPr lang="en-US" sz="1600" b="1" dirty="0"/>
              <a:t>Register Thermostat</a:t>
            </a:r>
            <a:r>
              <a:rPr lang="en-US" sz="1600" dirty="0"/>
              <a:t>”</a:t>
            </a:r>
          </a:p>
          <a:p>
            <a:pPr marL="342900" indent="-342900">
              <a:buFont typeface="+mj-lt"/>
              <a:buAutoNum type="arabicPeriod"/>
            </a:pPr>
            <a:endParaRPr lang="en-US" sz="1600" dirty="0"/>
          </a:p>
          <a:p>
            <a:pPr marL="342900" indent="-342900">
              <a:buFont typeface="+mj-lt"/>
              <a:buAutoNum type="arabicPeriod"/>
            </a:pPr>
            <a:r>
              <a:rPr lang="en-US" sz="1600" dirty="0"/>
              <a:t>Flip the thermostat face plate over so you can see the model number,</a:t>
            </a:r>
            <a:br>
              <a:rPr lang="en-US" sz="1600" dirty="0"/>
            </a:br>
            <a:r>
              <a:rPr lang="en-US" sz="1600" dirty="0"/>
              <a:t>MAC ID, and a bar code. Use the app to scan the bar code. </a:t>
            </a:r>
          </a:p>
          <a:p>
            <a:pPr marL="342900" indent="-342900">
              <a:buFont typeface="+mj-lt"/>
              <a:buAutoNum type="arabicPeriod"/>
            </a:pPr>
            <a:endParaRPr lang="en-US" sz="1600" dirty="0"/>
          </a:p>
          <a:p>
            <a:pPr marL="342900" indent="-342900">
              <a:buFont typeface="+mj-lt"/>
              <a:buAutoNum type="arabicPeriod"/>
            </a:pPr>
            <a:r>
              <a:rPr lang="en-US" sz="1600" dirty="0"/>
              <a:t>When the thermostat is online and registered, your phone number will be linked so that the customer can contact you directly from the app for service</a:t>
            </a:r>
          </a:p>
        </p:txBody>
      </p:sp>
      <p:pic>
        <p:nvPicPr>
          <p:cNvPr id="8" name="Picture 7">
            <a:extLst>
              <a:ext uri="{FF2B5EF4-FFF2-40B4-BE49-F238E27FC236}">
                <a16:creationId xmlns:a16="http://schemas.microsoft.com/office/drawing/2014/main" id="{9A78068F-14CD-4820-8AF1-61EB32924C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7588" y="2723287"/>
            <a:ext cx="1334478" cy="2669988"/>
          </a:xfrm>
          <a:prstGeom prst="rect">
            <a:avLst/>
          </a:prstGeom>
        </p:spPr>
      </p:pic>
      <p:pic>
        <p:nvPicPr>
          <p:cNvPr id="10" name="Picture 9">
            <a:extLst>
              <a:ext uri="{FF2B5EF4-FFF2-40B4-BE49-F238E27FC236}">
                <a16:creationId xmlns:a16="http://schemas.microsoft.com/office/drawing/2014/main" id="{DD205902-966A-496A-96F8-6ADCB74B87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25460" y="3429000"/>
            <a:ext cx="1297852" cy="2596707"/>
          </a:xfrm>
          <a:prstGeom prst="rect">
            <a:avLst/>
          </a:prstGeom>
        </p:spPr>
      </p:pic>
      <p:sp>
        <p:nvSpPr>
          <p:cNvPr id="11" name="Oval 10">
            <a:extLst>
              <a:ext uri="{FF2B5EF4-FFF2-40B4-BE49-F238E27FC236}">
                <a16:creationId xmlns:a16="http://schemas.microsoft.com/office/drawing/2014/main" id="{D676530A-A446-4212-8A89-D4637C425306}"/>
              </a:ext>
            </a:extLst>
          </p:cNvPr>
          <p:cNvSpPr/>
          <p:nvPr/>
        </p:nvSpPr>
        <p:spPr bwMode="auto">
          <a:xfrm>
            <a:off x="5562353" y="2376638"/>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1</a:t>
            </a:r>
          </a:p>
        </p:txBody>
      </p:sp>
      <p:sp>
        <p:nvSpPr>
          <p:cNvPr id="12" name="Oval 11">
            <a:extLst>
              <a:ext uri="{FF2B5EF4-FFF2-40B4-BE49-F238E27FC236}">
                <a16:creationId xmlns:a16="http://schemas.microsoft.com/office/drawing/2014/main" id="{62AC0B1D-EBC3-49F4-87FA-72AC28AA6197}"/>
              </a:ext>
            </a:extLst>
          </p:cNvPr>
          <p:cNvSpPr/>
          <p:nvPr/>
        </p:nvSpPr>
        <p:spPr bwMode="auto">
          <a:xfrm>
            <a:off x="6992251" y="3064613"/>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2</a:t>
            </a:r>
          </a:p>
        </p:txBody>
      </p:sp>
      <p:sp>
        <p:nvSpPr>
          <p:cNvPr id="13" name="Oval 12">
            <a:extLst>
              <a:ext uri="{FF2B5EF4-FFF2-40B4-BE49-F238E27FC236}">
                <a16:creationId xmlns:a16="http://schemas.microsoft.com/office/drawing/2014/main" id="{E6F76F89-8273-45AD-8F3B-70C292CFBF26}"/>
              </a:ext>
            </a:extLst>
          </p:cNvPr>
          <p:cNvSpPr/>
          <p:nvPr/>
        </p:nvSpPr>
        <p:spPr bwMode="auto">
          <a:xfrm>
            <a:off x="8313666" y="3636191"/>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3</a:t>
            </a:r>
          </a:p>
        </p:txBody>
      </p:sp>
      <p:pic>
        <p:nvPicPr>
          <p:cNvPr id="15" name="Picture 14">
            <a:extLst>
              <a:ext uri="{FF2B5EF4-FFF2-40B4-BE49-F238E27FC236}">
                <a16:creationId xmlns:a16="http://schemas.microsoft.com/office/drawing/2014/main" id="{715B5D55-F032-5241-A08B-F7CD53E7A1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22246" y="3969641"/>
            <a:ext cx="1297852" cy="2596706"/>
          </a:xfrm>
          <a:prstGeom prst="rect">
            <a:avLst/>
          </a:prstGeom>
        </p:spPr>
      </p:pic>
    </p:spTree>
    <p:extLst>
      <p:ext uri="{BB962C8B-B14F-4D97-AF65-F5344CB8AC3E}">
        <p14:creationId xmlns:p14="http://schemas.microsoft.com/office/powerpoint/2010/main" val="355399963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BBC3-FAEC-4C9B-A556-BDA6609FF13A}"/>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Sensi Multiple Thermostat Manager</a:t>
            </a:r>
          </a:p>
        </p:txBody>
      </p:sp>
      <p:sp>
        <p:nvSpPr>
          <p:cNvPr id="5" name="TextBox 4">
            <a:extLst>
              <a:ext uri="{FF2B5EF4-FFF2-40B4-BE49-F238E27FC236}">
                <a16:creationId xmlns:a16="http://schemas.microsoft.com/office/drawing/2014/main" id="{EF206187-9E0B-40F3-8E34-A2AA20E20CE2}"/>
              </a:ext>
            </a:extLst>
          </p:cNvPr>
          <p:cNvSpPr txBox="1"/>
          <p:nvPr/>
        </p:nvSpPr>
        <p:spPr bwMode="auto">
          <a:xfrm>
            <a:off x="393192" y="1354461"/>
            <a:ext cx="4516159" cy="2008883"/>
          </a:xfrm>
          <a:prstGeom prst="rect">
            <a:avLst/>
          </a:prstGeom>
          <a:noFill/>
          <a:ln w="9525">
            <a:noFill/>
            <a:miter lim="800000"/>
            <a:headEnd/>
            <a:tailEnd/>
          </a:ln>
        </p:spPr>
        <p:txBody>
          <a:bodyPr wrap="square" rtlCol="0">
            <a:spAutoFit/>
          </a:bodyPr>
          <a:lstStyle/>
          <a:p>
            <a:pPr eaLnBrk="0" hangingPunct="0">
              <a:lnSpc>
                <a:spcPct val="105000"/>
              </a:lnSpc>
            </a:pPr>
            <a:r>
              <a:rPr lang="en-US" sz="2000" dirty="0">
                <a:solidFill>
                  <a:srgbClr val="475866"/>
                </a:solidFill>
              </a:rPr>
              <a:t>For light commercial purposes, Sensi offers a software program that allows building managers to manage hundreds of thermostats at once, save energy and receive temperature and humidity alerts. </a:t>
            </a:r>
          </a:p>
        </p:txBody>
      </p:sp>
      <p:sp>
        <p:nvSpPr>
          <p:cNvPr id="3" name="Rectangle 2">
            <a:extLst>
              <a:ext uri="{FF2B5EF4-FFF2-40B4-BE49-F238E27FC236}">
                <a16:creationId xmlns:a16="http://schemas.microsoft.com/office/drawing/2014/main" id="{31DA187D-89FA-4D89-951D-7184317861F0}"/>
              </a:ext>
            </a:extLst>
          </p:cNvPr>
          <p:cNvSpPr/>
          <p:nvPr/>
        </p:nvSpPr>
        <p:spPr>
          <a:xfrm>
            <a:off x="5402062" y="1396751"/>
            <a:ext cx="3347729" cy="4785926"/>
          </a:xfrm>
          <a:prstGeom prst="rect">
            <a:avLst/>
          </a:prstGeom>
        </p:spPr>
        <p:txBody>
          <a:bodyPr wrap="square">
            <a:spAutoFit/>
          </a:bodyPr>
          <a:lstStyle/>
          <a:p>
            <a:pPr>
              <a:lnSpc>
                <a:spcPct val="150000"/>
              </a:lnSpc>
            </a:pPr>
            <a:r>
              <a:rPr lang="en-US" sz="1500" b="1" baseline="30000" dirty="0">
                <a:solidFill>
                  <a:srgbClr val="475866"/>
                </a:solidFill>
                <a:ea typeface="Fira Sans Light" panose="020B0403050000020004" charset="0"/>
              </a:rPr>
              <a:t>EXTENSIVE COMPATIBILITY</a:t>
            </a:r>
          </a:p>
          <a:p>
            <a:r>
              <a:rPr lang="en-US" sz="1500" baseline="30000" dirty="0">
                <a:solidFill>
                  <a:srgbClr val="475866"/>
                </a:solidFill>
                <a:ea typeface="Fira Sans Light" panose="020B0403050000020004" charset="0"/>
              </a:rPr>
              <a:t>Works with HVAC systems in most facilities. All customers need are our highly-rated Sensi Smart Thermostats.</a:t>
            </a:r>
          </a:p>
          <a:p>
            <a:endParaRPr lang="en-US" sz="1500" baseline="30000" dirty="0">
              <a:solidFill>
                <a:srgbClr val="475866"/>
              </a:solidFill>
              <a:ea typeface="Fira Sans Light" panose="020B0403050000020004" charset="0"/>
            </a:endParaRPr>
          </a:p>
          <a:p>
            <a:r>
              <a:rPr lang="en-US" sz="1500" b="1" baseline="30000" dirty="0">
                <a:solidFill>
                  <a:srgbClr val="475866"/>
                </a:solidFill>
                <a:ea typeface="Fira Sans Light" panose="020B0403050000020004" charset="0"/>
              </a:rPr>
              <a:t>SIMPLE &amp; AFFORADABLE</a:t>
            </a:r>
          </a:p>
          <a:p>
            <a:r>
              <a:rPr lang="en-US" sz="1500" baseline="30000" dirty="0">
                <a:solidFill>
                  <a:srgbClr val="475866"/>
                </a:solidFill>
                <a:ea typeface="Fira Sans Light" panose="020B0403050000020004" charset="0"/>
              </a:rPr>
              <a:t>Easy setup process to manage comfort at a much lower cost than traditional building management systems.</a:t>
            </a:r>
          </a:p>
          <a:p>
            <a:endParaRPr lang="en-US" sz="1500" baseline="30000" dirty="0">
              <a:solidFill>
                <a:srgbClr val="475866"/>
              </a:solidFill>
              <a:ea typeface="Fira Sans Light" panose="020B0403050000020004" charset="0"/>
            </a:endParaRPr>
          </a:p>
          <a:p>
            <a:r>
              <a:rPr lang="en-US" sz="1500" b="1" baseline="30000" dirty="0">
                <a:solidFill>
                  <a:srgbClr val="475866"/>
                </a:solidFill>
                <a:ea typeface="Fira Sans Light" panose="020B0403050000020004" charset="0"/>
              </a:rPr>
              <a:t>CONTROL THERMOSTATS AT MULTIPLE LOCATIONS</a:t>
            </a:r>
          </a:p>
          <a:p>
            <a:r>
              <a:rPr lang="en-US" sz="1500" baseline="30000" dirty="0">
                <a:solidFill>
                  <a:srgbClr val="475866"/>
                </a:solidFill>
                <a:ea typeface="Fira Sans Light" panose="020B0403050000020004" charset="0"/>
              </a:rPr>
              <a:t>Monitor and adjust all of your thermostats in one convenient place.</a:t>
            </a:r>
          </a:p>
          <a:p>
            <a:endParaRPr lang="en-US" sz="1500" baseline="30000" dirty="0">
              <a:solidFill>
                <a:srgbClr val="475866"/>
              </a:solidFill>
              <a:ea typeface="Fira Sans Light" panose="020B0403050000020004" charset="0"/>
            </a:endParaRPr>
          </a:p>
          <a:p>
            <a:r>
              <a:rPr lang="en-US" sz="1500" b="1" baseline="30000" dirty="0">
                <a:solidFill>
                  <a:srgbClr val="475866"/>
                </a:solidFill>
                <a:ea typeface="Fira Sans Light" panose="020B0403050000020004" charset="0"/>
              </a:rPr>
              <a:t>EASY-TO-USE PORTAL</a:t>
            </a:r>
          </a:p>
          <a:p>
            <a:r>
              <a:rPr lang="en-US" sz="1500" baseline="30000" dirty="0">
                <a:solidFill>
                  <a:srgbClr val="475866"/>
                </a:solidFill>
                <a:ea typeface="Fira Sans Light" panose="020B0403050000020004" charset="0"/>
              </a:rPr>
              <a:t>Access thermostat control from anywhere through the intuitive portal featuring drag-and-drop functionality.</a:t>
            </a:r>
          </a:p>
          <a:p>
            <a:endParaRPr lang="en-US" sz="1500" baseline="30000" dirty="0">
              <a:solidFill>
                <a:srgbClr val="475866"/>
              </a:solidFill>
              <a:ea typeface="Fira Sans Light" panose="020B0403050000020004" charset="0"/>
            </a:endParaRPr>
          </a:p>
          <a:p>
            <a:r>
              <a:rPr lang="en-US" sz="1500" b="1" baseline="30000" dirty="0">
                <a:solidFill>
                  <a:srgbClr val="475866"/>
                </a:solidFill>
                <a:ea typeface="Fira Sans Light" panose="020B0403050000020004" charset="0"/>
              </a:rPr>
              <a:t>GROUP SCHEDULING WITH BATCH OPERATIONS</a:t>
            </a:r>
            <a:endParaRPr lang="en-US" sz="1500" baseline="30000" dirty="0">
              <a:solidFill>
                <a:srgbClr val="475866"/>
              </a:solidFill>
              <a:ea typeface="Fira Sans Light" panose="020B0403050000020004" charset="0"/>
            </a:endParaRPr>
          </a:p>
          <a:p>
            <a:r>
              <a:rPr lang="en-US" sz="1500" baseline="30000" dirty="0">
                <a:solidFill>
                  <a:srgbClr val="475866"/>
                </a:solidFill>
                <a:ea typeface="Fira Sans Light" panose="020B0403050000020004" charset="0"/>
              </a:rPr>
              <a:t>Easily consolidate and customize settings across multiple thermostats by grouping and sorting.</a:t>
            </a:r>
          </a:p>
          <a:p>
            <a:endParaRPr lang="en-US" sz="1500" baseline="30000" dirty="0">
              <a:solidFill>
                <a:srgbClr val="475866"/>
              </a:solidFill>
              <a:ea typeface="Fira Sans Light" panose="020B0403050000020004" charset="0"/>
            </a:endParaRPr>
          </a:p>
          <a:p>
            <a:r>
              <a:rPr lang="en-US" sz="1500" b="1" baseline="30000" dirty="0">
                <a:solidFill>
                  <a:srgbClr val="475866"/>
                </a:solidFill>
                <a:ea typeface="Fira Sans Light" panose="020B0403050000020004" charset="0"/>
              </a:rPr>
              <a:t>SMART ALERTS</a:t>
            </a:r>
            <a:endParaRPr lang="en-US" sz="1500" baseline="30000" dirty="0">
              <a:solidFill>
                <a:srgbClr val="475866"/>
              </a:solidFill>
              <a:ea typeface="Fira Sans Light" panose="020B0403050000020004" charset="0"/>
            </a:endParaRPr>
          </a:p>
          <a:p>
            <a:r>
              <a:rPr lang="en-US" sz="1500" baseline="30000" dirty="0">
                <a:solidFill>
                  <a:srgbClr val="475866"/>
                </a:solidFill>
                <a:ea typeface="Fira Sans Light" panose="020B0403050000020004" charset="0"/>
              </a:rPr>
              <a:t>Enable optional notifications that let you know when and where extreme temperature or humidity changes are detected.</a:t>
            </a:r>
          </a:p>
          <a:p>
            <a:endParaRPr lang="en-US" sz="1500" baseline="30000" dirty="0">
              <a:solidFill>
                <a:srgbClr val="475866"/>
              </a:solidFill>
              <a:ea typeface="Fira Sans Light" panose="020B0403050000020004" charset="0"/>
            </a:endParaRPr>
          </a:p>
          <a:p>
            <a:r>
              <a:rPr lang="en-US" sz="1500" b="1" baseline="30000" dirty="0">
                <a:solidFill>
                  <a:srgbClr val="475866"/>
                </a:solidFill>
                <a:ea typeface="Fira Sans Light" panose="020B0403050000020004" charset="0"/>
              </a:rPr>
              <a:t>ENERGY SAVING FEATURE</a:t>
            </a:r>
            <a:endParaRPr lang="en-US" sz="1500" baseline="30000" dirty="0">
              <a:solidFill>
                <a:srgbClr val="475866"/>
              </a:solidFill>
              <a:ea typeface="Fira Sans Light" panose="020B0403050000020004" charset="0"/>
            </a:endParaRPr>
          </a:p>
          <a:p>
            <a:r>
              <a:rPr lang="en-US" sz="1500" baseline="30000" dirty="0">
                <a:solidFill>
                  <a:srgbClr val="475866"/>
                </a:solidFill>
                <a:ea typeface="Fira Sans Light" panose="020B0403050000020004" charset="0"/>
              </a:rPr>
              <a:t>Remote control and flexible batch schedule can minimize energy waste and help save you money.</a:t>
            </a:r>
          </a:p>
        </p:txBody>
      </p:sp>
      <p:pic>
        <p:nvPicPr>
          <p:cNvPr id="18" name="Graphic 17">
            <a:extLst>
              <a:ext uri="{FF2B5EF4-FFF2-40B4-BE49-F238E27FC236}">
                <a16:creationId xmlns:a16="http://schemas.microsoft.com/office/drawing/2014/main" id="{16F7A1F0-C818-4C9E-B3A6-0AF235D7C9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5145" y="1447800"/>
            <a:ext cx="219075" cy="219075"/>
          </a:xfrm>
          <a:prstGeom prst="rect">
            <a:avLst/>
          </a:prstGeom>
        </p:spPr>
      </p:pic>
      <p:pic>
        <p:nvPicPr>
          <p:cNvPr id="19" name="Graphic 18">
            <a:extLst>
              <a:ext uri="{FF2B5EF4-FFF2-40B4-BE49-F238E27FC236}">
                <a16:creationId xmlns:a16="http://schemas.microsoft.com/office/drawing/2014/main" id="{6BE60B3E-F825-40FD-A471-A0396E2787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2850" y="2866923"/>
            <a:ext cx="205347" cy="146676"/>
          </a:xfrm>
          <a:prstGeom prst="rect">
            <a:avLst/>
          </a:prstGeom>
        </p:spPr>
      </p:pic>
      <p:pic>
        <p:nvPicPr>
          <p:cNvPr id="20" name="Graphic 19">
            <a:extLst>
              <a:ext uri="{FF2B5EF4-FFF2-40B4-BE49-F238E27FC236}">
                <a16:creationId xmlns:a16="http://schemas.microsoft.com/office/drawing/2014/main" id="{9C300E28-3777-49E4-B33E-A8191B51FB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56354" y="4234276"/>
            <a:ext cx="123825" cy="190500"/>
          </a:xfrm>
          <a:prstGeom prst="rect">
            <a:avLst/>
          </a:prstGeom>
        </p:spPr>
      </p:pic>
      <p:pic>
        <p:nvPicPr>
          <p:cNvPr id="22" name="Graphic 21">
            <a:extLst>
              <a:ext uri="{FF2B5EF4-FFF2-40B4-BE49-F238E27FC236}">
                <a16:creationId xmlns:a16="http://schemas.microsoft.com/office/drawing/2014/main" id="{C512CD8E-2593-45AC-9C11-E0ADC28B58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2865" y="5586859"/>
            <a:ext cx="190500" cy="190500"/>
          </a:xfrm>
          <a:prstGeom prst="rect">
            <a:avLst/>
          </a:prstGeom>
        </p:spPr>
      </p:pic>
      <p:pic>
        <p:nvPicPr>
          <p:cNvPr id="23" name="Graphic 22">
            <a:extLst>
              <a:ext uri="{FF2B5EF4-FFF2-40B4-BE49-F238E27FC236}">
                <a16:creationId xmlns:a16="http://schemas.microsoft.com/office/drawing/2014/main" id="{3CBFC57F-C466-4127-A2C4-A205DCF6A7B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56354" y="3611331"/>
            <a:ext cx="190500" cy="190500"/>
          </a:xfrm>
          <a:prstGeom prst="rect">
            <a:avLst/>
          </a:prstGeom>
        </p:spPr>
      </p:pic>
      <p:pic>
        <p:nvPicPr>
          <p:cNvPr id="24" name="Graphic 23">
            <a:extLst>
              <a:ext uri="{FF2B5EF4-FFF2-40B4-BE49-F238E27FC236}">
                <a16:creationId xmlns:a16="http://schemas.microsoft.com/office/drawing/2014/main" id="{35855880-E4AE-4F9B-BC82-0857DF9AC6D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47474" y="4862805"/>
            <a:ext cx="219075" cy="190500"/>
          </a:xfrm>
          <a:prstGeom prst="rect">
            <a:avLst/>
          </a:prstGeom>
        </p:spPr>
      </p:pic>
      <p:pic>
        <p:nvPicPr>
          <p:cNvPr id="25" name="Graphic 24">
            <a:extLst>
              <a:ext uri="{FF2B5EF4-FFF2-40B4-BE49-F238E27FC236}">
                <a16:creationId xmlns:a16="http://schemas.microsoft.com/office/drawing/2014/main" id="{0CF84CD1-E55D-4A5D-AE13-1C3561D4A27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75219" y="2263852"/>
            <a:ext cx="152770" cy="15277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75F21495-CBCD-DE4A-8A83-63F7D9BF5E3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6546" y="3246669"/>
            <a:ext cx="5518150" cy="3584834"/>
          </a:xfrm>
          <a:prstGeom prst="rect">
            <a:avLst/>
          </a:prstGeom>
        </p:spPr>
      </p:pic>
    </p:spTree>
    <p:extLst>
      <p:ext uri="{BB962C8B-B14F-4D97-AF65-F5344CB8AC3E}">
        <p14:creationId xmlns:p14="http://schemas.microsoft.com/office/powerpoint/2010/main" val="660634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ock, drawing&#10;&#10;Description automatically generated">
            <a:extLst>
              <a:ext uri="{FF2B5EF4-FFF2-40B4-BE49-F238E27FC236}">
                <a16:creationId xmlns:a16="http://schemas.microsoft.com/office/drawing/2014/main" id="{CC5BB339-6588-456C-9E81-0FBAF0263F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164" y="4781742"/>
            <a:ext cx="3805472" cy="1070795"/>
          </a:xfrm>
          <a:prstGeom prst="rect">
            <a:avLst/>
          </a:prstGeom>
        </p:spPr>
      </p:pic>
      <p:pic>
        <p:nvPicPr>
          <p:cNvPr id="6" name="Picture 5" descr="A picture containing clock, drawing&#10;&#10;Description automatically generated">
            <a:extLst>
              <a:ext uri="{FF2B5EF4-FFF2-40B4-BE49-F238E27FC236}">
                <a16:creationId xmlns:a16="http://schemas.microsoft.com/office/drawing/2014/main" id="{88CCE90A-6CD1-424B-9532-F8E3DBA3D8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379" y="4767648"/>
            <a:ext cx="3808521" cy="1054198"/>
          </a:xfrm>
          <a:prstGeom prst="rect">
            <a:avLst/>
          </a:prstGeom>
        </p:spPr>
      </p:pic>
      <p:sp>
        <p:nvSpPr>
          <p:cNvPr id="2" name="Title 1">
            <a:extLst>
              <a:ext uri="{FF2B5EF4-FFF2-40B4-BE49-F238E27FC236}">
                <a16:creationId xmlns:a16="http://schemas.microsoft.com/office/drawing/2014/main" id="{09A1161A-0141-405A-B167-6B7F07E4829D}"/>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Staging</a:t>
            </a:r>
            <a:endParaRPr lang="en-US" dirty="0">
              <a:solidFill>
                <a:srgbClr val="006998"/>
              </a:solidFill>
              <a:latin typeface="+mn-lt"/>
              <a:ea typeface="Fira Sans Light" panose="020B0403050000020004" charset="0"/>
            </a:endParaRPr>
          </a:p>
        </p:txBody>
      </p:sp>
      <p:sp>
        <p:nvSpPr>
          <p:cNvPr id="3" name="Content Placeholder 2">
            <a:extLst>
              <a:ext uri="{FF2B5EF4-FFF2-40B4-BE49-F238E27FC236}">
                <a16:creationId xmlns:a16="http://schemas.microsoft.com/office/drawing/2014/main" id="{1CCC841A-0611-4637-86F5-640647DE1E52}"/>
              </a:ext>
            </a:extLst>
          </p:cNvPr>
          <p:cNvSpPr>
            <a:spLocks noGrp="1"/>
          </p:cNvSpPr>
          <p:nvPr>
            <p:ph sz="quarter" idx="10"/>
          </p:nvPr>
        </p:nvSpPr>
        <p:spPr>
          <a:xfrm>
            <a:off x="409576" y="1339850"/>
            <a:ext cx="8340216" cy="4832350"/>
          </a:xfrm>
        </p:spPr>
        <p:txBody>
          <a:bodyPr/>
          <a:lstStyle/>
          <a:p>
            <a:pPr marL="0" indent="0">
              <a:buNone/>
            </a:pPr>
            <a:r>
              <a:rPr lang="en-US" sz="1800" dirty="0">
                <a:solidFill>
                  <a:srgbClr val="475866"/>
                </a:solidFill>
                <a:ea typeface="Fira Sans Light" panose="020B0403050000020004" charset="0"/>
              </a:rPr>
              <a:t>Emerson multi-stage thermostats are equipped with a microprocessor that uses an algorithm to make decisions about bringing on an additional stage of heat or cool. The algorithm focuses on system performance, rather than only time or temperature, to determine when to engage 2</a:t>
            </a:r>
            <a:r>
              <a:rPr lang="en-US" sz="1800" baseline="30000" dirty="0">
                <a:solidFill>
                  <a:srgbClr val="475866"/>
                </a:solidFill>
                <a:ea typeface="Fira Sans Light" panose="020B0403050000020004" charset="0"/>
              </a:rPr>
              <a:t>nd</a:t>
            </a:r>
            <a:r>
              <a:rPr lang="en-US" sz="1800" dirty="0">
                <a:solidFill>
                  <a:srgbClr val="475866"/>
                </a:solidFill>
                <a:ea typeface="Fira Sans Light" panose="020B0403050000020004" charset="0"/>
              </a:rPr>
              <a:t> stage.</a:t>
            </a:r>
          </a:p>
          <a:p>
            <a:pPr marL="0" indent="0">
              <a:buNone/>
            </a:pPr>
            <a:endParaRPr lang="en-US" sz="400" dirty="0">
              <a:solidFill>
                <a:srgbClr val="475866"/>
              </a:solidFill>
              <a:ea typeface="Fira Sans Light" panose="020B0403050000020004" charset="0"/>
            </a:endParaRPr>
          </a:p>
          <a:p>
            <a:pPr marL="0" indent="0">
              <a:buNone/>
            </a:pPr>
            <a:r>
              <a:rPr lang="en-US" sz="1800" dirty="0">
                <a:solidFill>
                  <a:srgbClr val="475866"/>
                </a:solidFill>
                <a:ea typeface="Fira Sans Light" panose="020B0403050000020004" charset="0"/>
              </a:rPr>
              <a:t>More frequent calls, when the temperature exceeds the first stage differential, increasingly drive faster engagement of 2</a:t>
            </a:r>
            <a:r>
              <a:rPr lang="en-US" sz="1800" baseline="30000" dirty="0">
                <a:solidFill>
                  <a:srgbClr val="475866"/>
                </a:solidFill>
                <a:ea typeface="Fira Sans Light" panose="020B0403050000020004" charset="0"/>
              </a:rPr>
              <a:t>nd</a:t>
            </a:r>
            <a:r>
              <a:rPr lang="en-US" sz="1800" dirty="0">
                <a:solidFill>
                  <a:srgbClr val="475866"/>
                </a:solidFill>
                <a:ea typeface="Fira Sans Light" panose="020B0403050000020004" charset="0"/>
              </a:rPr>
              <a:t> stage. Less frequent time outside the differential will delay calls for additional stages.</a:t>
            </a:r>
          </a:p>
          <a:p>
            <a:pPr marL="0" indent="0">
              <a:buNone/>
            </a:pPr>
            <a:endParaRPr lang="en-US" sz="400" dirty="0">
              <a:solidFill>
                <a:srgbClr val="475866"/>
              </a:solidFill>
              <a:ea typeface="Fira Sans Light" panose="020B0403050000020004" charset="0"/>
            </a:endParaRPr>
          </a:p>
          <a:p>
            <a:pPr marL="0" indent="0">
              <a:buNone/>
            </a:pPr>
            <a:r>
              <a:rPr lang="en-US" sz="1800" dirty="0">
                <a:solidFill>
                  <a:srgbClr val="475866"/>
                </a:solidFill>
                <a:ea typeface="Fira Sans Light" panose="020B0403050000020004" charset="0"/>
              </a:rPr>
              <a:t>This is accomplished by microprocessor capture of the rolling average of room temperature, allowing the optimum staging point in time to be calculated.</a:t>
            </a:r>
          </a:p>
        </p:txBody>
      </p:sp>
      <p:sp>
        <p:nvSpPr>
          <p:cNvPr id="4" name="Rectangle 3">
            <a:extLst>
              <a:ext uri="{FF2B5EF4-FFF2-40B4-BE49-F238E27FC236}">
                <a16:creationId xmlns:a16="http://schemas.microsoft.com/office/drawing/2014/main" id="{CFF81962-29FC-41B9-B3EA-4A884C844289}"/>
              </a:ext>
            </a:extLst>
          </p:cNvPr>
          <p:cNvSpPr/>
          <p:nvPr/>
        </p:nvSpPr>
        <p:spPr>
          <a:xfrm>
            <a:off x="1007555" y="5884602"/>
            <a:ext cx="2774272" cy="461665"/>
          </a:xfrm>
          <a:prstGeom prst="rect">
            <a:avLst/>
          </a:prstGeom>
        </p:spPr>
        <p:txBody>
          <a:bodyPr wrap="square">
            <a:spAutoFit/>
          </a:bodyPr>
          <a:lstStyle/>
          <a:p>
            <a:pPr algn="ctr"/>
            <a:r>
              <a:rPr lang="en-US" sz="1200" b="1" i="1" dirty="0">
                <a:solidFill>
                  <a:srgbClr val="475866"/>
                </a:solidFill>
                <a:ea typeface="Fira Sans Light" panose="020B0403050000020004" charset="0"/>
              </a:rPr>
              <a:t>Faster calls for 2</a:t>
            </a:r>
            <a:r>
              <a:rPr lang="en-US" sz="1200" b="1" i="1" baseline="30000" dirty="0">
                <a:solidFill>
                  <a:srgbClr val="475866"/>
                </a:solidFill>
                <a:ea typeface="Fira Sans Light" panose="020B0403050000020004" charset="0"/>
              </a:rPr>
              <a:t>nd</a:t>
            </a:r>
            <a:r>
              <a:rPr lang="en-US" sz="1200" b="1" i="1" dirty="0">
                <a:solidFill>
                  <a:srgbClr val="475866"/>
                </a:solidFill>
                <a:ea typeface="Fira Sans Light" panose="020B0403050000020004" charset="0"/>
              </a:rPr>
              <a:t> stage, result in a quicker trigger for 2</a:t>
            </a:r>
            <a:r>
              <a:rPr lang="en-US" sz="1200" b="1" i="1" baseline="30000" dirty="0">
                <a:solidFill>
                  <a:srgbClr val="475866"/>
                </a:solidFill>
                <a:ea typeface="Fira Sans Light" panose="020B0403050000020004" charset="0"/>
              </a:rPr>
              <a:t>nd</a:t>
            </a:r>
            <a:r>
              <a:rPr lang="en-US" sz="1200" b="1" i="1" dirty="0">
                <a:solidFill>
                  <a:srgbClr val="475866"/>
                </a:solidFill>
                <a:ea typeface="Fira Sans Light" panose="020B0403050000020004" charset="0"/>
              </a:rPr>
              <a:t> stage.</a:t>
            </a:r>
          </a:p>
        </p:txBody>
      </p:sp>
      <p:sp>
        <p:nvSpPr>
          <p:cNvPr id="10" name="Rectangle 9">
            <a:extLst>
              <a:ext uri="{FF2B5EF4-FFF2-40B4-BE49-F238E27FC236}">
                <a16:creationId xmlns:a16="http://schemas.microsoft.com/office/drawing/2014/main" id="{89F120BC-D250-42D4-AED4-EBE75797A18F}"/>
              </a:ext>
            </a:extLst>
          </p:cNvPr>
          <p:cNvSpPr/>
          <p:nvPr/>
        </p:nvSpPr>
        <p:spPr>
          <a:xfrm>
            <a:off x="5653226" y="5886821"/>
            <a:ext cx="2334826" cy="461665"/>
          </a:xfrm>
          <a:prstGeom prst="rect">
            <a:avLst/>
          </a:prstGeom>
        </p:spPr>
        <p:txBody>
          <a:bodyPr wrap="square">
            <a:spAutoFit/>
          </a:bodyPr>
          <a:lstStyle/>
          <a:p>
            <a:pPr algn="ctr"/>
            <a:r>
              <a:rPr lang="en-US" sz="1200" b="1" i="1" dirty="0">
                <a:solidFill>
                  <a:srgbClr val="475866"/>
                </a:solidFill>
                <a:ea typeface="Fira Sans Light" panose="020B0403050000020004" charset="0"/>
              </a:rPr>
              <a:t>Slower calls for 2</a:t>
            </a:r>
            <a:r>
              <a:rPr lang="en-US" sz="1200" b="1" i="1" baseline="30000" dirty="0">
                <a:solidFill>
                  <a:srgbClr val="475866"/>
                </a:solidFill>
                <a:ea typeface="Fira Sans Light" panose="020B0403050000020004" charset="0"/>
              </a:rPr>
              <a:t>nd</a:t>
            </a:r>
            <a:r>
              <a:rPr lang="en-US" sz="1200" b="1" i="1" dirty="0">
                <a:solidFill>
                  <a:srgbClr val="475866"/>
                </a:solidFill>
                <a:ea typeface="Fira Sans Light" panose="020B0403050000020004" charset="0"/>
              </a:rPr>
              <a:t> stage, result in slower trigger.</a:t>
            </a:r>
          </a:p>
        </p:txBody>
      </p:sp>
    </p:spTree>
    <p:extLst>
      <p:ext uri="{BB962C8B-B14F-4D97-AF65-F5344CB8AC3E}">
        <p14:creationId xmlns:p14="http://schemas.microsoft.com/office/powerpoint/2010/main" val="33370552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drawing&#10;&#10;Description automatically generated">
            <a:extLst>
              <a:ext uri="{FF2B5EF4-FFF2-40B4-BE49-F238E27FC236}">
                <a16:creationId xmlns:a16="http://schemas.microsoft.com/office/drawing/2014/main" id="{E33DD1F3-3AD4-421E-966D-A75143EBF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72" y="3055858"/>
            <a:ext cx="4429760" cy="2956447"/>
          </a:xfrm>
          <a:prstGeom prst="rect">
            <a:avLst/>
          </a:prstGeom>
        </p:spPr>
      </p:pic>
      <p:pic>
        <p:nvPicPr>
          <p:cNvPr id="5" name="Picture 4" descr="A picture containing object, clock, computer, sign&#10;&#10;Description automatically generated">
            <a:extLst>
              <a:ext uri="{FF2B5EF4-FFF2-40B4-BE49-F238E27FC236}">
                <a16:creationId xmlns:a16="http://schemas.microsoft.com/office/drawing/2014/main" id="{47B027C9-CEA5-4D23-99C2-2E33C0073B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153" y="1447800"/>
            <a:ext cx="854271" cy="662300"/>
          </a:xfrm>
          <a:prstGeom prst="rect">
            <a:avLst/>
          </a:prstGeom>
        </p:spPr>
      </p:pic>
      <p:sp>
        <p:nvSpPr>
          <p:cNvPr id="2" name="Title 1">
            <a:extLst>
              <a:ext uri="{FF2B5EF4-FFF2-40B4-BE49-F238E27FC236}">
                <a16:creationId xmlns:a16="http://schemas.microsoft.com/office/drawing/2014/main" id="{09A1161A-0141-405A-B167-6B7F07E4829D}"/>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Dual Fuel</a:t>
            </a:r>
            <a:endParaRPr lang="en-US" dirty="0">
              <a:solidFill>
                <a:srgbClr val="006998"/>
              </a:solidFill>
              <a:latin typeface="+mn-lt"/>
              <a:ea typeface="Fira Sans Light" panose="020B0403050000020004" charset="0"/>
            </a:endParaRPr>
          </a:p>
        </p:txBody>
      </p:sp>
      <p:sp>
        <p:nvSpPr>
          <p:cNvPr id="3" name="Content Placeholder 2">
            <a:extLst>
              <a:ext uri="{FF2B5EF4-FFF2-40B4-BE49-F238E27FC236}">
                <a16:creationId xmlns:a16="http://schemas.microsoft.com/office/drawing/2014/main" id="{1CCC841A-0611-4637-86F5-640647DE1E52}"/>
              </a:ext>
            </a:extLst>
          </p:cNvPr>
          <p:cNvSpPr>
            <a:spLocks noGrp="1"/>
          </p:cNvSpPr>
          <p:nvPr>
            <p:ph sz="quarter" idx="10"/>
          </p:nvPr>
        </p:nvSpPr>
        <p:spPr>
          <a:xfrm>
            <a:off x="396168" y="1339850"/>
            <a:ext cx="3866913" cy="4832350"/>
          </a:xfrm>
        </p:spPr>
        <p:txBody>
          <a:bodyPr/>
          <a:lstStyle/>
          <a:p>
            <a:pPr marL="0" indent="0">
              <a:buNone/>
            </a:pPr>
            <a:r>
              <a:rPr lang="en-US" sz="1800" dirty="0"/>
              <a:t>Dual Fuel systems combine a heat pump and gas furnace.</a:t>
            </a:r>
          </a:p>
          <a:p>
            <a:pPr marL="0" indent="0">
              <a:buNone/>
            </a:pPr>
            <a:endParaRPr lang="en-US" sz="300" dirty="0"/>
          </a:p>
          <a:p>
            <a:pPr marL="0" indent="0">
              <a:buNone/>
            </a:pPr>
            <a:r>
              <a:rPr lang="en-US" sz="1800" dirty="0"/>
              <a:t>The Sensi Dual Fuel logic option allow the staging algorithm to determine the optimum time to stage to gas. They also allow the furnace time to complete the ignition sequence before switching off the pump to prevent cold air from being blown out the vents.</a:t>
            </a:r>
          </a:p>
          <a:p>
            <a:pPr marL="0" indent="0">
              <a:buNone/>
            </a:pPr>
            <a:endParaRPr lang="en-US" sz="300" dirty="0"/>
          </a:p>
          <a:p>
            <a:pPr marL="0" indent="0">
              <a:buNone/>
            </a:pPr>
            <a:r>
              <a:rPr lang="en-US" sz="1800" dirty="0"/>
              <a:t>This algorithm doesn’t require an outdoor sensor because it tracks and monitors system performance, and then determines the optimal time to stage to the gas furnace.</a:t>
            </a:r>
          </a:p>
        </p:txBody>
      </p:sp>
      <p:sp>
        <p:nvSpPr>
          <p:cNvPr id="6" name="TextBox 5">
            <a:extLst>
              <a:ext uri="{FF2B5EF4-FFF2-40B4-BE49-F238E27FC236}">
                <a16:creationId xmlns:a16="http://schemas.microsoft.com/office/drawing/2014/main" id="{8BBCE68B-379F-4403-9E59-87762F7B2A39}"/>
              </a:ext>
            </a:extLst>
          </p:cNvPr>
          <p:cNvSpPr txBox="1"/>
          <p:nvPr/>
        </p:nvSpPr>
        <p:spPr bwMode="auto">
          <a:xfrm>
            <a:off x="4994088" y="5409207"/>
            <a:ext cx="979755" cy="278538"/>
          </a:xfrm>
          <a:prstGeom prst="rect">
            <a:avLst/>
          </a:prstGeom>
          <a:noFill/>
          <a:ln w="9525">
            <a:noFill/>
            <a:miter lim="800000"/>
            <a:headEnd/>
            <a:tailEnd/>
          </a:ln>
        </p:spPr>
        <p:txBody>
          <a:bodyPr wrap="none" rtlCol="0">
            <a:spAutoFit/>
          </a:bodyPr>
          <a:lstStyle/>
          <a:p>
            <a:pPr eaLnBrk="0" hangingPunct="0">
              <a:lnSpc>
                <a:spcPct val="105000"/>
              </a:lnSpc>
            </a:pPr>
            <a:r>
              <a:rPr lang="en-US" sz="1200" b="1" i="1" dirty="0">
                <a:solidFill>
                  <a:srgbClr val="475866"/>
                </a:solidFill>
                <a:ea typeface="Fira Sans Light" panose="020B0403050000020004" charset="0"/>
              </a:rPr>
              <a:t>Heat Pump</a:t>
            </a:r>
          </a:p>
        </p:txBody>
      </p:sp>
      <p:sp>
        <p:nvSpPr>
          <p:cNvPr id="7" name="TextBox 6">
            <a:extLst>
              <a:ext uri="{FF2B5EF4-FFF2-40B4-BE49-F238E27FC236}">
                <a16:creationId xmlns:a16="http://schemas.microsoft.com/office/drawing/2014/main" id="{C847F5EA-F0F3-428F-997E-7E65DA509521}"/>
              </a:ext>
            </a:extLst>
          </p:cNvPr>
          <p:cNvSpPr txBox="1"/>
          <p:nvPr/>
        </p:nvSpPr>
        <p:spPr bwMode="auto">
          <a:xfrm>
            <a:off x="7139969" y="6012305"/>
            <a:ext cx="1116011" cy="272832"/>
          </a:xfrm>
          <a:prstGeom prst="rect">
            <a:avLst/>
          </a:prstGeom>
          <a:noFill/>
          <a:ln w="9525">
            <a:noFill/>
            <a:miter lim="800000"/>
            <a:headEnd/>
            <a:tailEnd/>
          </a:ln>
        </p:spPr>
        <p:txBody>
          <a:bodyPr wrap="none" rtlCol="0">
            <a:spAutoFit/>
          </a:bodyPr>
          <a:lstStyle/>
          <a:p>
            <a:pPr eaLnBrk="0" hangingPunct="0">
              <a:lnSpc>
                <a:spcPct val="105000"/>
              </a:lnSpc>
            </a:pPr>
            <a:r>
              <a:rPr lang="en-US" sz="1200" b="1" i="1" dirty="0">
                <a:solidFill>
                  <a:srgbClr val="475866"/>
                </a:solidFill>
                <a:ea typeface="Fira Sans Light" panose="020B0403050000020004" charset="0"/>
              </a:rPr>
              <a:t>Gas Furnace</a:t>
            </a:r>
          </a:p>
        </p:txBody>
      </p:sp>
      <p:grpSp>
        <p:nvGrpSpPr>
          <p:cNvPr id="10" name="Group 9">
            <a:extLst>
              <a:ext uri="{FF2B5EF4-FFF2-40B4-BE49-F238E27FC236}">
                <a16:creationId xmlns:a16="http://schemas.microsoft.com/office/drawing/2014/main" id="{76C54C16-2B6F-4EFA-BE31-4D677E3BCEEA}"/>
              </a:ext>
            </a:extLst>
          </p:cNvPr>
          <p:cNvGrpSpPr/>
          <p:nvPr/>
        </p:nvGrpSpPr>
        <p:grpSpPr>
          <a:xfrm>
            <a:off x="4843702" y="1413296"/>
            <a:ext cx="2947824" cy="1935620"/>
            <a:chOff x="2153203" y="2001206"/>
            <a:chExt cx="4837594" cy="3176493"/>
          </a:xfrm>
        </p:grpSpPr>
        <p:pic>
          <p:nvPicPr>
            <p:cNvPr id="14" name="Picture 13" descr="A picture containing clock&#10;&#10;Description automatically generated">
              <a:extLst>
                <a:ext uri="{FF2B5EF4-FFF2-40B4-BE49-F238E27FC236}">
                  <a16:creationId xmlns:a16="http://schemas.microsoft.com/office/drawing/2014/main" id="{F0DAB045-583A-4141-B528-7ED81B6C2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3203" y="2001206"/>
              <a:ext cx="4837594" cy="3176493"/>
            </a:xfrm>
            <a:prstGeom prst="rect">
              <a:avLst/>
            </a:prstGeom>
          </p:spPr>
        </p:pic>
        <p:grpSp>
          <p:nvGrpSpPr>
            <p:cNvPr id="16" name="Group 15">
              <a:extLst>
                <a:ext uri="{FF2B5EF4-FFF2-40B4-BE49-F238E27FC236}">
                  <a16:creationId xmlns:a16="http://schemas.microsoft.com/office/drawing/2014/main" id="{D8664323-F139-4B85-8839-146A86E9A1B0}"/>
                </a:ext>
              </a:extLst>
            </p:cNvPr>
            <p:cNvGrpSpPr/>
            <p:nvPr/>
          </p:nvGrpSpPr>
          <p:grpSpPr>
            <a:xfrm>
              <a:off x="5097966" y="3309258"/>
              <a:ext cx="164929" cy="164929"/>
              <a:chOff x="782122" y="3543732"/>
              <a:chExt cx="914400" cy="914400"/>
            </a:xfrm>
            <a:solidFill>
              <a:srgbClr val="192535"/>
            </a:solidFill>
          </p:grpSpPr>
          <p:pic>
            <p:nvPicPr>
              <p:cNvPr id="17" name="Graphic 16" descr="Lock">
                <a:extLst>
                  <a:ext uri="{FF2B5EF4-FFF2-40B4-BE49-F238E27FC236}">
                    <a16:creationId xmlns:a16="http://schemas.microsoft.com/office/drawing/2014/main" id="{C929635D-B6D9-4E0D-8FA9-107C1093697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2122" y="3543732"/>
                <a:ext cx="914400" cy="914400"/>
              </a:xfrm>
              <a:prstGeom prst="rect">
                <a:avLst/>
              </a:prstGeom>
            </p:spPr>
          </p:pic>
          <p:sp>
            <p:nvSpPr>
              <p:cNvPr id="18" name="Rectangle 17">
                <a:extLst>
                  <a:ext uri="{FF2B5EF4-FFF2-40B4-BE49-F238E27FC236}">
                    <a16:creationId xmlns:a16="http://schemas.microsoft.com/office/drawing/2014/main" id="{8C162645-87B2-4BC6-A24E-1019371E9D99}"/>
                  </a:ext>
                </a:extLst>
              </p:cNvPr>
              <p:cNvSpPr/>
              <p:nvPr/>
            </p:nvSpPr>
            <p:spPr bwMode="auto">
              <a:xfrm>
                <a:off x="1088571" y="4093029"/>
                <a:ext cx="313509" cy="209005"/>
              </a:xfrm>
              <a:prstGeom prst="rect">
                <a:avLst/>
              </a:prstGeom>
              <a:grp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grpSp>
      </p:grpSp>
    </p:spTree>
    <p:extLst>
      <p:ext uri="{BB962C8B-B14F-4D97-AF65-F5344CB8AC3E}">
        <p14:creationId xmlns:p14="http://schemas.microsoft.com/office/powerpoint/2010/main" val="29194072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07253A-7B36-4DF9-B839-9973F2D63F4E}"/>
              </a:ext>
            </a:extLst>
          </p:cNvPr>
          <p:cNvSpPr>
            <a:spLocks noGrp="1"/>
          </p:cNvSpPr>
          <p:nvPr>
            <p:ph type="body" sz="quarter" idx="10"/>
          </p:nvPr>
        </p:nvSpPr>
        <p:spPr/>
        <p:txBody>
          <a:bodyPr/>
          <a:lstStyle/>
          <a:p>
            <a:r>
              <a:rPr lang="en-US" b="1" dirty="0"/>
              <a:t>Install</a:t>
            </a:r>
          </a:p>
        </p:txBody>
      </p:sp>
      <p:pic>
        <p:nvPicPr>
          <p:cNvPr id="3" name="Picture 2">
            <a:extLst>
              <a:ext uri="{FF2B5EF4-FFF2-40B4-BE49-F238E27FC236}">
                <a16:creationId xmlns:a16="http://schemas.microsoft.com/office/drawing/2014/main" id="{AB6E032A-69C7-3446-93AD-A619F5DC6F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2202" y="453477"/>
            <a:ext cx="2190276" cy="790933"/>
          </a:xfrm>
          <a:prstGeom prst="rect">
            <a:avLst/>
          </a:prstGeom>
        </p:spPr>
      </p:pic>
    </p:spTree>
    <p:extLst>
      <p:ext uri="{BB962C8B-B14F-4D97-AF65-F5344CB8AC3E}">
        <p14:creationId xmlns:p14="http://schemas.microsoft.com/office/powerpoint/2010/main" val="5169620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258F07A-A25A-469B-92C6-E6C15B5A3DFB}"/>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Introduction</a:t>
            </a:r>
            <a:endParaRPr lang="en-US" dirty="0">
              <a:solidFill>
                <a:srgbClr val="006998"/>
              </a:solidFill>
              <a:highlight>
                <a:srgbClr val="FFFF00"/>
              </a:highlight>
              <a:latin typeface="+mn-lt"/>
              <a:ea typeface="Fira Sans Light" panose="020B0403050000020004" charset="0"/>
            </a:endParaRPr>
          </a:p>
        </p:txBody>
      </p:sp>
      <p:sp>
        <p:nvSpPr>
          <p:cNvPr id="15" name="Content Placeholder 2">
            <a:extLst>
              <a:ext uri="{FF2B5EF4-FFF2-40B4-BE49-F238E27FC236}">
                <a16:creationId xmlns:a16="http://schemas.microsoft.com/office/drawing/2014/main" id="{F281C847-A233-4E6C-8010-CD1866D84853}"/>
              </a:ext>
            </a:extLst>
          </p:cNvPr>
          <p:cNvSpPr txBox="1">
            <a:spLocks/>
          </p:cNvSpPr>
          <p:nvPr/>
        </p:nvSpPr>
        <p:spPr>
          <a:xfrm>
            <a:off x="393192" y="1390849"/>
            <a:ext cx="7829356" cy="854626"/>
          </a:xfrm>
          <a:prstGeom prst="rect">
            <a:avLst/>
          </a:prstGeom>
        </p:spPr>
        <p:txBody>
          <a:bodyPr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sz="1800" dirty="0">
                <a:solidFill>
                  <a:srgbClr val="475866"/>
                </a:solidFill>
                <a:ea typeface="Fira Sans Light" panose="020B0403050000020004" charset="0"/>
              </a:rPr>
              <a:t>The award-winning Sensi Smart Thermostat keeps homeowners connected to comfort and keeps you connected to your customers.</a:t>
            </a:r>
            <a:endParaRPr lang="en-US" sz="1800" kern="0" dirty="0">
              <a:solidFill>
                <a:srgbClr val="475866"/>
              </a:solidFill>
              <a:highlight>
                <a:srgbClr val="FFFF00"/>
              </a:highlight>
              <a:ea typeface="Fira Sans Light" panose="020B0403050000020004" charset="0"/>
              <a:cs typeface="Arial"/>
            </a:endParaRPr>
          </a:p>
        </p:txBody>
      </p:sp>
      <p:sp>
        <p:nvSpPr>
          <p:cNvPr id="16" name="TextBox 15">
            <a:extLst>
              <a:ext uri="{FF2B5EF4-FFF2-40B4-BE49-F238E27FC236}">
                <a16:creationId xmlns:a16="http://schemas.microsoft.com/office/drawing/2014/main" id="{F677D0C8-AAD8-4F50-BD53-9C82327AAE49}"/>
              </a:ext>
            </a:extLst>
          </p:cNvPr>
          <p:cNvSpPr txBox="1"/>
          <p:nvPr/>
        </p:nvSpPr>
        <p:spPr bwMode="auto">
          <a:xfrm>
            <a:off x="393192" y="2350270"/>
            <a:ext cx="4761514" cy="3493264"/>
          </a:xfrm>
          <a:prstGeom prst="rect">
            <a:avLst/>
          </a:prstGeom>
          <a:noFill/>
          <a:ln w="9525">
            <a:noFill/>
            <a:miter lim="800000"/>
            <a:headEnd/>
            <a:tailEnd/>
          </a:ln>
        </p:spPr>
        <p:txBody>
          <a:bodyPr wrap="square" rtlCol="0">
            <a:spAutoFit/>
          </a:bodyPr>
          <a:lstStyle/>
          <a:p>
            <a:pPr fontAlgn="base"/>
            <a:r>
              <a:rPr lang="en-US" sz="1300" b="1" dirty="0">
                <a:solidFill>
                  <a:srgbClr val="475866"/>
                </a:solidFill>
                <a:ea typeface="Fira Sans Light" panose="020B0403050000020004" charset="0"/>
              </a:rPr>
              <a:t>A BRAND YOU CAN TRUST </a:t>
            </a:r>
          </a:p>
          <a:p>
            <a:pPr fontAlgn="base"/>
            <a:r>
              <a:rPr lang="en-US" sz="1300" dirty="0">
                <a:solidFill>
                  <a:srgbClr val="475866"/>
                </a:solidFill>
                <a:ea typeface="Fira Sans Light" panose="020B0403050000020004" charset="0"/>
              </a:rPr>
              <a:t>Sensi is highly-rated by customers for its simplicity. Our smart thermostats are ENERGY STAR</a:t>
            </a:r>
            <a:r>
              <a:rPr lang="en-US" sz="1300" baseline="30000" dirty="0">
                <a:solidFill>
                  <a:srgbClr val="475866"/>
                </a:solidFill>
                <a:ea typeface="Fira Sans Light" panose="020B0403050000020004" charset="0"/>
              </a:rPr>
              <a:t>®</a:t>
            </a:r>
            <a:r>
              <a:rPr lang="en-US" sz="1300" dirty="0">
                <a:solidFill>
                  <a:srgbClr val="475866"/>
                </a:solidFill>
                <a:ea typeface="Fira Sans Light" panose="020B0403050000020004" charset="0"/>
              </a:rPr>
              <a:t> certified and recently named ENERGY STAR Partner of the Year for 2020. Sensi was also awarded ‘Best Overall’ &amp; ‘Best Value’ smart thermostat by USA Today’s </a:t>
            </a:r>
            <a:r>
              <a:rPr lang="en-US" sz="1300" dirty="0" err="1">
                <a:solidFill>
                  <a:srgbClr val="475866"/>
                </a:solidFill>
                <a:ea typeface="Fira Sans Light" panose="020B0403050000020004" charset="0"/>
              </a:rPr>
              <a:t>Reviewed.com</a:t>
            </a:r>
            <a:r>
              <a:rPr lang="en-US" sz="1300" dirty="0">
                <a:solidFill>
                  <a:srgbClr val="475866"/>
                </a:solidFill>
                <a:ea typeface="Fira Sans Light" panose="020B0403050000020004" charset="0"/>
              </a:rPr>
              <a:t>.   </a:t>
            </a:r>
          </a:p>
          <a:p>
            <a:pPr fontAlgn="base"/>
            <a:endParaRPr lang="en-US" sz="1300" dirty="0">
              <a:solidFill>
                <a:srgbClr val="475866"/>
              </a:solidFill>
              <a:ea typeface="Fira Sans Light" panose="020B0403050000020004" charset="0"/>
            </a:endParaRPr>
          </a:p>
          <a:p>
            <a:pPr fontAlgn="base"/>
            <a:r>
              <a:rPr lang="en-US" sz="1300" b="1" dirty="0">
                <a:solidFill>
                  <a:srgbClr val="475866"/>
                </a:solidFill>
                <a:ea typeface="Fira Sans Light" panose="020B0403050000020004" charset="0"/>
              </a:rPr>
              <a:t>CONNECT TO CUSTOMERS</a:t>
            </a:r>
          </a:p>
          <a:p>
            <a:pPr fontAlgn="base"/>
            <a:r>
              <a:rPr lang="en-US" sz="1300" dirty="0">
                <a:solidFill>
                  <a:srgbClr val="475866"/>
                </a:solidFill>
                <a:ea typeface="Fira Sans Light" panose="020B0403050000020004" charset="0"/>
              </a:rPr>
              <a:t>Contractor branding in-app &amp; smart alerts put your company information at your customers' fingertips. So, when they need service — you're just a tap away. Plus, connect with new customers through our Sensi Find A Pro tool.</a:t>
            </a:r>
          </a:p>
          <a:p>
            <a:pPr fontAlgn="base"/>
            <a:endParaRPr lang="en-US" sz="1300" dirty="0">
              <a:solidFill>
                <a:srgbClr val="475866"/>
              </a:solidFill>
              <a:ea typeface="Fira Sans Light" panose="020B0403050000020004" charset="0"/>
            </a:endParaRPr>
          </a:p>
          <a:p>
            <a:pPr fontAlgn="base"/>
            <a:r>
              <a:rPr lang="en-US" sz="1300" b="1" dirty="0">
                <a:solidFill>
                  <a:srgbClr val="475866"/>
                </a:solidFill>
                <a:ea typeface="Fira Sans Light" panose="020B0403050000020004" charset="0"/>
              </a:rPr>
              <a:t>SIMPLE &amp; RELIABLE</a:t>
            </a:r>
          </a:p>
          <a:p>
            <a:pPr fontAlgn="base"/>
            <a:r>
              <a:rPr lang="en-US" sz="1300" dirty="0">
                <a:solidFill>
                  <a:srgbClr val="475866"/>
                </a:solidFill>
                <a:ea typeface="Fira Sans Light" panose="020B0403050000020004" charset="0"/>
              </a:rPr>
              <a:t>Easy installation saves time and money on jobs, no matter</a:t>
            </a:r>
          </a:p>
          <a:p>
            <a:pPr fontAlgn="base"/>
            <a:r>
              <a:rPr lang="en-US" sz="1300" dirty="0">
                <a:solidFill>
                  <a:srgbClr val="475866"/>
                </a:solidFill>
                <a:ea typeface="Fira Sans Light" panose="020B0403050000020004" charset="0"/>
              </a:rPr>
              <a:t>the skill level of the technician. Reduce callbacks with a</a:t>
            </a:r>
          </a:p>
          <a:p>
            <a:pPr fontAlgn="base"/>
            <a:r>
              <a:rPr lang="en-US" sz="1300" dirty="0">
                <a:solidFill>
                  <a:srgbClr val="475866"/>
                </a:solidFill>
                <a:ea typeface="Fira Sans Light" panose="020B0403050000020004" charset="0"/>
              </a:rPr>
              <a:t>high-quality product that is easy for the homeowner to use.</a:t>
            </a:r>
          </a:p>
        </p:txBody>
      </p:sp>
      <p:sp>
        <p:nvSpPr>
          <p:cNvPr id="19" name="Rectangle 18">
            <a:extLst>
              <a:ext uri="{FF2B5EF4-FFF2-40B4-BE49-F238E27FC236}">
                <a16:creationId xmlns:a16="http://schemas.microsoft.com/office/drawing/2014/main" id="{90034648-53CA-4FE7-8B76-3901D6A02DEA}"/>
              </a:ext>
            </a:extLst>
          </p:cNvPr>
          <p:cNvSpPr/>
          <p:nvPr/>
        </p:nvSpPr>
        <p:spPr>
          <a:xfrm>
            <a:off x="6387404" y="5098451"/>
            <a:ext cx="1581350" cy="267501"/>
          </a:xfrm>
          <a:prstGeom prst="rect">
            <a:avLst/>
          </a:prstGeom>
          <a:solidFill>
            <a:srgbClr val="006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ea typeface="Fira Sans Light" panose="020B0403050000020004" charset="0"/>
              </a:rPr>
              <a:t>Sensi 1F87U-42WF</a:t>
            </a:r>
          </a:p>
        </p:txBody>
      </p:sp>
      <p:pic>
        <p:nvPicPr>
          <p:cNvPr id="30" name="Picture 29" descr="A picture containing meter, light&#10;&#10;Description automatically generated">
            <a:extLst>
              <a:ext uri="{FF2B5EF4-FFF2-40B4-BE49-F238E27FC236}">
                <a16:creationId xmlns:a16="http://schemas.microsoft.com/office/drawing/2014/main" id="{7C3EF092-DD1B-413D-A63F-65E706CD78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34" name="Group 33">
            <a:extLst>
              <a:ext uri="{FF2B5EF4-FFF2-40B4-BE49-F238E27FC236}">
                <a16:creationId xmlns:a16="http://schemas.microsoft.com/office/drawing/2014/main" id="{294D0F7B-E0DA-4AE7-BFA6-FB6088C171EF}"/>
              </a:ext>
            </a:extLst>
          </p:cNvPr>
          <p:cNvGrpSpPr/>
          <p:nvPr/>
        </p:nvGrpSpPr>
        <p:grpSpPr>
          <a:xfrm>
            <a:off x="5217644" y="2850240"/>
            <a:ext cx="3527440" cy="2066936"/>
            <a:chOff x="5668422" y="1462989"/>
            <a:chExt cx="3153064" cy="1847567"/>
          </a:xfrm>
        </p:grpSpPr>
        <p:pic>
          <p:nvPicPr>
            <p:cNvPr id="35" name="Picture 34" descr="A picture containing clock&#10;&#10;Description automatically generated">
              <a:extLst>
                <a:ext uri="{FF2B5EF4-FFF2-40B4-BE49-F238E27FC236}">
                  <a16:creationId xmlns:a16="http://schemas.microsoft.com/office/drawing/2014/main" id="{138E560B-422C-4FF5-9C99-54AFB0379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422" y="1743061"/>
              <a:ext cx="2387194" cy="1567495"/>
            </a:xfrm>
            <a:prstGeom prst="rect">
              <a:avLst/>
            </a:prstGeom>
          </p:spPr>
        </p:pic>
        <p:pic>
          <p:nvPicPr>
            <p:cNvPr id="36" name="Picture 35" descr="A screenshot of a cell phone&#10;&#10;Description automatically generated">
              <a:extLst>
                <a:ext uri="{FF2B5EF4-FFF2-40B4-BE49-F238E27FC236}">
                  <a16:creationId xmlns:a16="http://schemas.microsoft.com/office/drawing/2014/main" id="{DB4945B1-0F7C-4D94-842B-0338423729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903" y="1462989"/>
              <a:ext cx="916583" cy="1833874"/>
            </a:xfrm>
            <a:prstGeom prst="rect">
              <a:avLst/>
            </a:prstGeom>
          </p:spPr>
        </p:pic>
      </p:grpSp>
    </p:spTree>
    <p:extLst>
      <p:ext uri="{BB962C8B-B14F-4D97-AF65-F5344CB8AC3E}">
        <p14:creationId xmlns:p14="http://schemas.microsoft.com/office/powerpoint/2010/main" val="331465908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2" descr="Emerson Sensi Smart Thermostat - White">
            <a:extLst>
              <a:ext uri="{FF2B5EF4-FFF2-40B4-BE49-F238E27FC236}">
                <a16:creationId xmlns:a16="http://schemas.microsoft.com/office/drawing/2014/main" id="{DF5A0708-56D8-4AF1-8FD8-2B3DCB7E22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705" b="10066"/>
          <a:stretch/>
        </p:blipFill>
        <p:spPr bwMode="auto">
          <a:xfrm>
            <a:off x="5175498" y="4051804"/>
            <a:ext cx="3574802" cy="2331826"/>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2E36DB83-C6E8-4D0A-B41F-A0681507D956}"/>
              </a:ext>
            </a:extLst>
          </p:cNvPr>
          <p:cNvSpPr txBox="1">
            <a:spLocks/>
          </p:cNvSpPr>
          <p:nvPr/>
        </p:nvSpPr>
        <p:spPr bwMode="auto">
          <a:xfrm>
            <a:off x="393700" y="123986"/>
            <a:ext cx="7737288" cy="951665"/>
          </a:xfrm>
          <a:prstGeom prst="rect">
            <a:avLst/>
          </a:prstGeom>
          <a:noFill/>
          <a:ln w="9525">
            <a:noFill/>
            <a:miter lim="800000"/>
            <a:headEnd/>
            <a:tailEnd/>
          </a:ln>
          <a:effectLst/>
        </p:spPr>
        <p:txBody>
          <a:bodyPr vert="horz" wrap="square" lIns="91440" tIns="45720" rIns="91440" bIns="45720" numCol="1" anchor="b" anchorCtr="0" compatLnSpc="1"/>
          <a:lst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r>
              <a:rPr lang="en-US" b="1" dirty="0">
                <a:solidFill>
                  <a:srgbClr val="006998"/>
                </a:solidFill>
                <a:latin typeface="+mn-lt"/>
                <a:ea typeface="Fira Sans Light" panose="020B0403050000020004" charset="0"/>
              </a:rPr>
              <a:t>Sensi Smart Thermostat at a Glance</a:t>
            </a:r>
            <a:endParaRPr lang="en-US" b="1" kern="0" dirty="0">
              <a:solidFill>
                <a:srgbClr val="006998"/>
              </a:solidFill>
              <a:latin typeface="+mn-lt"/>
              <a:ea typeface="Fira Sans Light" panose="020B0403050000020004" charset="0"/>
            </a:endParaRPr>
          </a:p>
        </p:txBody>
      </p:sp>
      <p:sp>
        <p:nvSpPr>
          <p:cNvPr id="11" name="TextBox 10">
            <a:extLst>
              <a:ext uri="{FF2B5EF4-FFF2-40B4-BE49-F238E27FC236}">
                <a16:creationId xmlns:a16="http://schemas.microsoft.com/office/drawing/2014/main" id="{254DCEEA-713C-4379-B9C8-F8EF878EA292}"/>
              </a:ext>
            </a:extLst>
          </p:cNvPr>
          <p:cNvSpPr txBox="1"/>
          <p:nvPr/>
        </p:nvSpPr>
        <p:spPr bwMode="auto">
          <a:xfrm>
            <a:off x="393700" y="1358771"/>
            <a:ext cx="8030391" cy="402674"/>
          </a:xfrm>
          <a:prstGeom prst="rect">
            <a:avLst/>
          </a:prstGeom>
          <a:noFill/>
          <a:ln w="9525">
            <a:noFill/>
            <a:miter lim="800000"/>
            <a:headEnd/>
            <a:tailEnd/>
          </a:ln>
        </p:spPr>
        <p:txBody>
          <a:bodyPr wrap="square" rtlCol="0">
            <a:spAutoFit/>
          </a:bodyPr>
          <a:lstStyle/>
          <a:p>
            <a:pPr eaLnBrk="0" hangingPunct="0">
              <a:lnSpc>
                <a:spcPct val="105000"/>
              </a:lnSpc>
            </a:pPr>
            <a:r>
              <a:rPr lang="en-US" sz="2000" dirty="0">
                <a:solidFill>
                  <a:srgbClr val="475866"/>
                </a:solidFill>
                <a:ea typeface="Fira Sans Light" panose="020B0403050000020004" charset="0"/>
              </a:rPr>
              <a:t>Sensi Smart Thermostat Universal – 4 Heat/2 Cool</a:t>
            </a:r>
          </a:p>
        </p:txBody>
      </p:sp>
      <p:graphicFrame>
        <p:nvGraphicFramePr>
          <p:cNvPr id="25" name="Table 25">
            <a:extLst>
              <a:ext uri="{FF2B5EF4-FFF2-40B4-BE49-F238E27FC236}">
                <a16:creationId xmlns:a16="http://schemas.microsoft.com/office/drawing/2014/main" id="{9A5FBE0C-0EE0-43FE-A267-81C4119A4609}"/>
              </a:ext>
            </a:extLst>
          </p:cNvPr>
          <p:cNvGraphicFramePr>
            <a:graphicFrameLocks noGrp="1"/>
          </p:cNvGraphicFramePr>
          <p:nvPr/>
        </p:nvGraphicFramePr>
        <p:xfrm>
          <a:off x="495300" y="1839363"/>
          <a:ext cx="8254999" cy="1508760"/>
        </p:xfrm>
        <a:graphic>
          <a:graphicData uri="http://schemas.openxmlformats.org/drawingml/2006/table">
            <a:tbl>
              <a:tblPr firstRow="1" bandRow="1">
                <a:tableStyleId>{5C22544A-7EE6-4342-B048-85BDC9FD1C3A}</a:tableStyleId>
              </a:tblPr>
              <a:tblGrid>
                <a:gridCol w="808300">
                  <a:extLst>
                    <a:ext uri="{9D8B030D-6E8A-4147-A177-3AD203B41FA5}">
                      <a16:colId xmlns:a16="http://schemas.microsoft.com/office/drawing/2014/main" val="1857750875"/>
                    </a:ext>
                  </a:extLst>
                </a:gridCol>
                <a:gridCol w="666044">
                  <a:extLst>
                    <a:ext uri="{9D8B030D-6E8A-4147-A177-3AD203B41FA5}">
                      <a16:colId xmlns:a16="http://schemas.microsoft.com/office/drawing/2014/main" val="581795343"/>
                    </a:ext>
                  </a:extLst>
                </a:gridCol>
                <a:gridCol w="618846">
                  <a:extLst>
                    <a:ext uri="{9D8B030D-6E8A-4147-A177-3AD203B41FA5}">
                      <a16:colId xmlns:a16="http://schemas.microsoft.com/office/drawing/2014/main" val="2701180202"/>
                    </a:ext>
                  </a:extLst>
                </a:gridCol>
                <a:gridCol w="572296">
                  <a:extLst>
                    <a:ext uri="{9D8B030D-6E8A-4147-A177-3AD203B41FA5}">
                      <a16:colId xmlns:a16="http://schemas.microsoft.com/office/drawing/2014/main" val="485431385"/>
                    </a:ext>
                  </a:extLst>
                </a:gridCol>
                <a:gridCol w="577230">
                  <a:extLst>
                    <a:ext uri="{9D8B030D-6E8A-4147-A177-3AD203B41FA5}">
                      <a16:colId xmlns:a16="http://schemas.microsoft.com/office/drawing/2014/main" val="1460164886"/>
                    </a:ext>
                  </a:extLst>
                </a:gridCol>
                <a:gridCol w="985578">
                  <a:extLst>
                    <a:ext uri="{9D8B030D-6E8A-4147-A177-3AD203B41FA5}">
                      <a16:colId xmlns:a16="http://schemas.microsoft.com/office/drawing/2014/main" val="3844876635"/>
                    </a:ext>
                  </a:extLst>
                </a:gridCol>
                <a:gridCol w="766360">
                  <a:extLst>
                    <a:ext uri="{9D8B030D-6E8A-4147-A177-3AD203B41FA5}">
                      <a16:colId xmlns:a16="http://schemas.microsoft.com/office/drawing/2014/main" val="202171373"/>
                    </a:ext>
                  </a:extLst>
                </a:gridCol>
                <a:gridCol w="923104">
                  <a:extLst>
                    <a:ext uri="{9D8B030D-6E8A-4147-A177-3AD203B41FA5}">
                      <a16:colId xmlns:a16="http://schemas.microsoft.com/office/drawing/2014/main" val="4227066033"/>
                    </a:ext>
                  </a:extLst>
                </a:gridCol>
                <a:gridCol w="1201887">
                  <a:extLst>
                    <a:ext uri="{9D8B030D-6E8A-4147-A177-3AD203B41FA5}">
                      <a16:colId xmlns:a16="http://schemas.microsoft.com/office/drawing/2014/main" val="3036391703"/>
                    </a:ext>
                  </a:extLst>
                </a:gridCol>
                <a:gridCol w="1135354">
                  <a:extLst>
                    <a:ext uri="{9D8B030D-6E8A-4147-A177-3AD203B41FA5}">
                      <a16:colId xmlns:a16="http://schemas.microsoft.com/office/drawing/2014/main" val="3018791111"/>
                    </a:ext>
                  </a:extLst>
                </a:gridCol>
              </a:tblGrid>
              <a:tr h="370840">
                <a:tc gridSpan="2">
                  <a:txBody>
                    <a:bodyPr/>
                    <a:lstStyle/>
                    <a:p>
                      <a:pPr algn="ctr"/>
                      <a:r>
                        <a:rPr lang="en-US" sz="1000" b="1" dirty="0">
                          <a:latin typeface="Fira Sans Light" panose="020B0403050000020004" pitchFamily="34" charset="0"/>
                          <a:ea typeface="Fira Sans Light" panose="020B0403050000020004" pitchFamily="34" charset="0"/>
                        </a:rPr>
                        <a:t>PROGRAMS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gridSpan="3">
                  <a:txBody>
                    <a:bodyPr/>
                    <a:lstStyle/>
                    <a:p>
                      <a:pPr algn="ctr"/>
                      <a:r>
                        <a:rPr lang="en-US" sz="1000" b="1" dirty="0">
                          <a:latin typeface="Fira Sans Light" panose="020B0403050000020004" pitchFamily="34" charset="0"/>
                          <a:ea typeface="Fira Sans Light" panose="020B0403050000020004" pitchFamily="34" charset="0"/>
                        </a:rPr>
                        <a:t>STAGES BY SYSTEM</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hMerge="1">
                  <a:txBody>
                    <a:bodyPr/>
                    <a:lstStyle/>
                    <a:p>
                      <a:endParaRPr lang="en-US"/>
                    </a:p>
                  </a:txBody>
                  <a:tcPr/>
                </a:tc>
                <a:tc>
                  <a:txBody>
                    <a:bodyPr/>
                    <a:lstStyle/>
                    <a:p>
                      <a:pPr algn="ctr"/>
                      <a:r>
                        <a:rPr lang="en-US" sz="1000" b="1" dirty="0">
                          <a:latin typeface="Fira Sans Light" panose="020B0403050000020004" pitchFamily="34" charset="0"/>
                          <a:ea typeface="Fira Sans Light" panose="020B0403050000020004" pitchFamily="34" charset="0"/>
                        </a:rPr>
                        <a:t>MODEL NUMBER</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gridSpan="3">
                  <a:txBody>
                    <a:bodyPr/>
                    <a:lstStyle/>
                    <a:p>
                      <a:pPr algn="ctr"/>
                      <a:r>
                        <a:rPr lang="en-US" sz="1000" b="1" dirty="0">
                          <a:latin typeface="Fira Sans Light" panose="020B0403050000020004" pitchFamily="34" charset="0"/>
                          <a:ea typeface="Fira Sans Light" panose="020B0403050000020004" pitchFamily="34" charset="0"/>
                        </a:rPr>
                        <a:t>APPLICATIONS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hMerge="1">
                  <a:txBody>
                    <a:bodyPr/>
                    <a:lstStyle/>
                    <a:p>
                      <a:endParaRPr lang="en-US"/>
                    </a:p>
                  </a:txBody>
                  <a:tcPr/>
                </a:tc>
                <a:tc>
                  <a:txBody>
                    <a:bodyPr/>
                    <a:lstStyle/>
                    <a:p>
                      <a:pPr algn="ctr"/>
                      <a:r>
                        <a:rPr lang="en-US" sz="1000" b="1" dirty="0">
                          <a:latin typeface="Fira Sans Light" panose="020B0403050000020004" pitchFamily="34" charset="0"/>
                          <a:ea typeface="Fira Sans Light" panose="020B0403050000020004" pitchFamily="34" charset="0"/>
                        </a:rPr>
                        <a:t>POWER</a:t>
                      </a:r>
                    </a:p>
                    <a:p>
                      <a:pPr algn="ctr"/>
                      <a:r>
                        <a:rPr lang="en-US" sz="1000" b="1" dirty="0">
                          <a:latin typeface="Fira Sans Light" panose="020B0403050000020004" pitchFamily="34" charset="0"/>
                          <a:ea typeface="Fira Sans Light" panose="020B0403050000020004" pitchFamily="34" charset="0"/>
                        </a:rPr>
                        <a:t>SOURCE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3822429084"/>
                  </a:ext>
                </a:extLst>
              </a:tr>
              <a:tr h="370840">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Program Options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Periods Per Day</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Single Stage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Multi Stage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Heat Pump</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3">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1F87U-42W</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Gas/Oil/</a:t>
                      </a:r>
                    </a:p>
                    <a:p>
                      <a:pPr algn="ctr"/>
                      <a:r>
                        <a:rPr lang="en-US" sz="900" b="1" dirty="0">
                          <a:solidFill>
                            <a:srgbClr val="006998"/>
                          </a:solidFill>
                          <a:latin typeface="Fira Sans Light" panose="020B0403050000020004" pitchFamily="34" charset="0"/>
                          <a:ea typeface="Fira Sans Light" panose="020B0403050000020004" pitchFamily="34" charset="0"/>
                        </a:rPr>
                        <a:t>Electric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3 Wire Zone Valve (requires common)</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Humidity Control (Humidifier/</a:t>
                      </a:r>
                    </a:p>
                    <a:p>
                      <a:pPr algn="ctr"/>
                      <a:r>
                        <a:rPr lang="en-US" sz="900" b="1" dirty="0">
                          <a:solidFill>
                            <a:srgbClr val="006998"/>
                          </a:solidFill>
                          <a:latin typeface="Fira Sans Light" panose="020B0403050000020004" pitchFamily="34" charset="0"/>
                          <a:ea typeface="Fira Sans Light" panose="020B0403050000020004" pitchFamily="34" charset="0"/>
                        </a:rPr>
                        <a:t>Dehumidifier)</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b="1" dirty="0">
                          <a:solidFill>
                            <a:srgbClr val="006998"/>
                          </a:solidFill>
                          <a:latin typeface="Fira Sans Light" panose="020B0403050000020004" pitchFamily="34" charset="0"/>
                          <a:ea typeface="Fira Sans Light" panose="020B0403050000020004" pitchFamily="34" charset="0"/>
                        </a:rPr>
                        <a:t>Power</a:t>
                      </a:r>
                    </a:p>
                    <a:p>
                      <a:pPr algn="ctr"/>
                      <a:r>
                        <a:rPr lang="en-US" sz="900" b="1" dirty="0">
                          <a:solidFill>
                            <a:srgbClr val="006998"/>
                          </a:solidFill>
                          <a:latin typeface="Fira Sans Light" panose="020B0403050000020004" pitchFamily="34" charset="0"/>
                          <a:ea typeface="Fira Sans Light" panose="020B0403050000020004" pitchFamily="34" charset="0"/>
                        </a:rPr>
                        <a:t>Methods</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65454556"/>
                  </a:ext>
                </a:extLst>
              </a:tr>
              <a:tr h="0">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7, NP, Geofencing</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8 Max</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1H/1C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2H/2C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rowSpan="2">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4H/2C</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vMerge="1">
                  <a:txBody>
                    <a:bodyPr/>
                    <a:lstStyle/>
                    <a:p>
                      <a:pPr algn="ctr"/>
                      <a:endParaRPr lang="en-US" sz="1000" dirty="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61929818"/>
                  </a:ext>
                </a:extLst>
              </a:tr>
              <a:tr h="47244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endParaRPr lang="en-US" sz="900" dirty="0">
                        <a:solidFill>
                          <a:srgbClr val="006998"/>
                        </a:solidFill>
                        <a:latin typeface="Fira Sans Light" panose="020B04030500000200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endParaRPr lang="en-US" sz="900" dirty="0">
                        <a:solidFill>
                          <a:srgbClr val="006998"/>
                        </a:solidFill>
                        <a:latin typeface="Fira Sans Light" panose="020B04030500000200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endParaRPr lang="en-US" sz="900" dirty="0">
                        <a:solidFill>
                          <a:srgbClr val="006998"/>
                        </a:solidFill>
                        <a:latin typeface="Fira Sans Light" panose="020B04030500000200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900" dirty="0">
                          <a:solidFill>
                            <a:srgbClr val="006998"/>
                          </a:solidFill>
                          <a:latin typeface="Fira Sans Light" panose="020B0403050000020004" pitchFamily="34" charset="0"/>
                          <a:ea typeface="Fira Sans Light" panose="020B0403050000020004" pitchFamily="34" charset="0"/>
                        </a:rPr>
                        <a:t>Hardwire, Battery &amp; Power Sharing</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rgbClr val="00699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3230190"/>
                  </a:ext>
                </a:extLst>
              </a:tr>
            </a:tbl>
          </a:graphicData>
        </a:graphic>
      </p:graphicFrame>
      <p:pic>
        <p:nvPicPr>
          <p:cNvPr id="27" name="Graphic 26" descr="Checkmark">
            <a:extLst>
              <a:ext uri="{FF2B5EF4-FFF2-40B4-BE49-F238E27FC236}">
                <a16:creationId xmlns:a16="http://schemas.microsoft.com/office/drawing/2014/main" id="{D304911E-7EBE-4BDF-8A02-1A04AD284B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6940" y="3039293"/>
            <a:ext cx="193308" cy="193308"/>
          </a:xfrm>
          <a:prstGeom prst="rect">
            <a:avLst/>
          </a:prstGeom>
        </p:spPr>
      </p:pic>
      <p:pic>
        <p:nvPicPr>
          <p:cNvPr id="30" name="Graphic 29" descr="Checkmark">
            <a:extLst>
              <a:ext uri="{FF2B5EF4-FFF2-40B4-BE49-F238E27FC236}">
                <a16:creationId xmlns:a16="http://schemas.microsoft.com/office/drawing/2014/main" id="{8179D6C8-4059-4F6D-BD1D-27305DDC922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74447" y="3039293"/>
            <a:ext cx="193308" cy="193308"/>
          </a:xfrm>
          <a:prstGeom prst="rect">
            <a:avLst/>
          </a:prstGeom>
        </p:spPr>
      </p:pic>
      <p:pic>
        <p:nvPicPr>
          <p:cNvPr id="31" name="Graphic 30" descr="Checkmark">
            <a:extLst>
              <a:ext uri="{FF2B5EF4-FFF2-40B4-BE49-F238E27FC236}">
                <a16:creationId xmlns:a16="http://schemas.microsoft.com/office/drawing/2014/main" id="{A7DF2158-F6B3-4C64-AA8E-0A3CBB9E1F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4148" y="3039293"/>
            <a:ext cx="193308" cy="193308"/>
          </a:xfrm>
          <a:prstGeom prst="rect">
            <a:avLst/>
          </a:prstGeom>
        </p:spPr>
      </p:pic>
      <p:sp>
        <p:nvSpPr>
          <p:cNvPr id="32" name="TextBox 31">
            <a:extLst>
              <a:ext uri="{FF2B5EF4-FFF2-40B4-BE49-F238E27FC236}">
                <a16:creationId xmlns:a16="http://schemas.microsoft.com/office/drawing/2014/main" id="{0EAEC59B-7F1B-442C-84AF-F0D8BE3B8F11}"/>
              </a:ext>
            </a:extLst>
          </p:cNvPr>
          <p:cNvSpPr txBox="1"/>
          <p:nvPr/>
        </p:nvSpPr>
        <p:spPr bwMode="auto">
          <a:xfrm>
            <a:off x="393699" y="3466641"/>
            <a:ext cx="5401619" cy="755271"/>
          </a:xfrm>
          <a:prstGeom prst="rect">
            <a:avLst/>
          </a:prstGeom>
          <a:noFill/>
          <a:ln w="9525">
            <a:noFill/>
            <a:miter lim="800000"/>
            <a:headEnd/>
            <a:tailEnd/>
          </a:ln>
        </p:spPr>
        <p:txBody>
          <a:bodyPr wrap="square" rtlCol="0">
            <a:spAutoFit/>
          </a:bodyPr>
          <a:lstStyle/>
          <a:p>
            <a:pPr marL="285750" indent="-285750" eaLnBrk="0" hangingPunct="0">
              <a:lnSpc>
                <a:spcPct val="105000"/>
              </a:lnSpc>
              <a:buFont typeface="Arial" panose="020B0604020202020204" pitchFamily="34" charset="0"/>
              <a:buChar char="•"/>
            </a:pPr>
            <a:r>
              <a:rPr lang="en-US" sz="1400" dirty="0">
                <a:solidFill>
                  <a:srgbClr val="475866"/>
                </a:solidFill>
                <a:ea typeface="Fira Sans Light" panose="020B0403050000020004" charset="0"/>
              </a:rPr>
              <a:t>Universal (Single Stage, Multi-Stage, Heat Pump compatible)</a:t>
            </a:r>
          </a:p>
          <a:p>
            <a:pPr marL="285750" indent="-285750" eaLnBrk="0" hangingPunct="0">
              <a:lnSpc>
                <a:spcPct val="105000"/>
              </a:lnSpc>
              <a:buFont typeface="Arial" panose="020B0604020202020204" pitchFamily="34" charset="0"/>
              <a:buChar char="•"/>
            </a:pPr>
            <a:r>
              <a:rPr lang="en-US" sz="1400" dirty="0">
                <a:solidFill>
                  <a:srgbClr val="475866"/>
                </a:solidFill>
                <a:ea typeface="Fira Sans Light" panose="020B0403050000020004" charset="0"/>
              </a:rPr>
              <a:t>Dual Fuel – No outdoor sensor required</a:t>
            </a:r>
          </a:p>
          <a:p>
            <a:pPr marL="285750" indent="-285750" eaLnBrk="0" hangingPunct="0">
              <a:lnSpc>
                <a:spcPct val="105000"/>
              </a:lnSpc>
              <a:buFont typeface="Arial" panose="020B0604020202020204" pitchFamily="34" charset="0"/>
              <a:buChar char="•"/>
            </a:pPr>
            <a:r>
              <a:rPr lang="en-US" sz="1400" dirty="0">
                <a:solidFill>
                  <a:srgbClr val="475866"/>
                </a:solidFill>
                <a:ea typeface="Fira Sans Light" panose="020B0403050000020004" charset="0"/>
              </a:rPr>
              <a:t>Professional 5 year warranty</a:t>
            </a:r>
          </a:p>
        </p:txBody>
      </p:sp>
      <p:pic>
        <p:nvPicPr>
          <p:cNvPr id="33" name="Picture 32">
            <a:extLst>
              <a:ext uri="{FF2B5EF4-FFF2-40B4-BE49-F238E27FC236}">
                <a16:creationId xmlns:a16="http://schemas.microsoft.com/office/drawing/2014/main" id="{48A504FA-3C0C-4DEB-BC20-EC927B704E19}"/>
              </a:ext>
            </a:extLst>
          </p:cNvPr>
          <p:cNvPicPr>
            <a:picLocks noChangeAspect="1"/>
          </p:cNvPicPr>
          <p:nvPr/>
        </p:nvPicPr>
        <p:blipFill>
          <a:blip r:embed="rId6"/>
          <a:stretch>
            <a:fillRect/>
          </a:stretch>
        </p:blipFill>
        <p:spPr>
          <a:xfrm>
            <a:off x="443046" y="4701266"/>
            <a:ext cx="1047896" cy="704948"/>
          </a:xfrm>
          <a:prstGeom prst="rect">
            <a:avLst/>
          </a:prstGeom>
        </p:spPr>
      </p:pic>
      <p:sp>
        <p:nvSpPr>
          <p:cNvPr id="34" name="TextBox 33">
            <a:extLst>
              <a:ext uri="{FF2B5EF4-FFF2-40B4-BE49-F238E27FC236}">
                <a16:creationId xmlns:a16="http://schemas.microsoft.com/office/drawing/2014/main" id="{79590200-6EB2-4D7C-8285-7902B363F160}"/>
              </a:ext>
            </a:extLst>
          </p:cNvPr>
          <p:cNvSpPr txBox="1"/>
          <p:nvPr/>
        </p:nvSpPr>
        <p:spPr bwMode="auto">
          <a:xfrm>
            <a:off x="408210" y="5499229"/>
            <a:ext cx="8030391" cy="402674"/>
          </a:xfrm>
          <a:prstGeom prst="rect">
            <a:avLst/>
          </a:prstGeom>
          <a:noFill/>
          <a:ln w="9525">
            <a:noFill/>
            <a:miter lim="800000"/>
            <a:headEnd/>
            <a:tailEnd/>
          </a:ln>
        </p:spPr>
        <p:txBody>
          <a:bodyPr wrap="square" rtlCol="0">
            <a:spAutoFit/>
          </a:bodyPr>
          <a:lstStyle/>
          <a:p>
            <a:pPr eaLnBrk="0" hangingPunct="0">
              <a:lnSpc>
                <a:spcPct val="105000"/>
              </a:lnSpc>
            </a:pPr>
            <a:r>
              <a:rPr lang="en-US" sz="2000" dirty="0">
                <a:solidFill>
                  <a:srgbClr val="475866"/>
                </a:solidFill>
                <a:ea typeface="Fira Sans Light" panose="020B0403050000020004" charset="0"/>
              </a:rPr>
              <a:t>Terminal Designations</a:t>
            </a:r>
          </a:p>
        </p:txBody>
      </p:sp>
      <p:grpSp>
        <p:nvGrpSpPr>
          <p:cNvPr id="36" name="Group 35">
            <a:extLst>
              <a:ext uri="{FF2B5EF4-FFF2-40B4-BE49-F238E27FC236}">
                <a16:creationId xmlns:a16="http://schemas.microsoft.com/office/drawing/2014/main" id="{5C79243E-4C99-4025-9990-C7D15344EE05}"/>
              </a:ext>
            </a:extLst>
          </p:cNvPr>
          <p:cNvGrpSpPr/>
          <p:nvPr/>
        </p:nvGrpSpPr>
        <p:grpSpPr>
          <a:xfrm>
            <a:off x="496860" y="5949203"/>
            <a:ext cx="4249302" cy="610973"/>
            <a:chOff x="720306" y="5854336"/>
            <a:chExt cx="4249302" cy="610973"/>
          </a:xfrm>
        </p:grpSpPr>
        <p:sp>
          <p:nvSpPr>
            <p:cNvPr id="37" name="Arc 36">
              <a:extLst>
                <a:ext uri="{FF2B5EF4-FFF2-40B4-BE49-F238E27FC236}">
                  <a16:creationId xmlns:a16="http://schemas.microsoft.com/office/drawing/2014/main" id="{D222B840-B7E3-4C80-B958-BC17151A868C}"/>
                </a:ext>
              </a:extLst>
            </p:cNvPr>
            <p:cNvSpPr/>
            <p:nvPr/>
          </p:nvSpPr>
          <p:spPr bwMode="auto">
            <a:xfrm rot="19034658">
              <a:off x="802421" y="5854336"/>
              <a:ext cx="639556" cy="610973"/>
            </a:xfrm>
            <a:prstGeom prst="arc">
              <a:avLst/>
            </a:prstGeom>
            <a:noFill/>
            <a:ln w="76200"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38" name="Group 37">
              <a:extLst>
                <a:ext uri="{FF2B5EF4-FFF2-40B4-BE49-F238E27FC236}">
                  <a16:creationId xmlns:a16="http://schemas.microsoft.com/office/drawing/2014/main" id="{EEA234BB-E90F-47B5-8480-5B083415CC46}"/>
                </a:ext>
              </a:extLst>
            </p:cNvPr>
            <p:cNvGrpSpPr/>
            <p:nvPr/>
          </p:nvGrpSpPr>
          <p:grpSpPr>
            <a:xfrm>
              <a:off x="720306" y="5899620"/>
              <a:ext cx="4249302" cy="412687"/>
              <a:chOff x="720306" y="5899620"/>
              <a:chExt cx="4249302" cy="412687"/>
            </a:xfrm>
          </p:grpSpPr>
          <p:grpSp>
            <p:nvGrpSpPr>
              <p:cNvPr id="39" name="Group 38">
                <a:extLst>
                  <a:ext uri="{FF2B5EF4-FFF2-40B4-BE49-F238E27FC236}">
                    <a16:creationId xmlns:a16="http://schemas.microsoft.com/office/drawing/2014/main" id="{BD63A88D-D158-43F1-A1D4-B1DC18AAEC20}"/>
                  </a:ext>
                </a:extLst>
              </p:cNvPr>
              <p:cNvGrpSpPr/>
              <p:nvPr/>
            </p:nvGrpSpPr>
            <p:grpSpPr>
              <a:xfrm>
                <a:off x="720306" y="5910624"/>
                <a:ext cx="459557" cy="401683"/>
                <a:chOff x="720306" y="5910624"/>
                <a:chExt cx="459557" cy="401683"/>
              </a:xfrm>
            </p:grpSpPr>
            <p:sp>
              <p:nvSpPr>
                <p:cNvPr id="67" name="Oval 66">
                  <a:extLst>
                    <a:ext uri="{FF2B5EF4-FFF2-40B4-BE49-F238E27FC236}">
                      <a16:creationId xmlns:a16="http://schemas.microsoft.com/office/drawing/2014/main" id="{41F40C12-ACF4-4578-B062-8C9055A5A1AB}"/>
                    </a:ext>
                  </a:extLst>
                </p:cNvPr>
                <p:cNvSpPr/>
                <p:nvPr/>
              </p:nvSpPr>
              <p:spPr bwMode="auto">
                <a:xfrm>
                  <a:off x="720306" y="5910624"/>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8" name="TextBox 67">
                  <a:extLst>
                    <a:ext uri="{FF2B5EF4-FFF2-40B4-BE49-F238E27FC236}">
                      <a16:creationId xmlns:a16="http://schemas.microsoft.com/office/drawing/2014/main" id="{97D84717-20D0-44DC-A06D-4BD439FFFF23}"/>
                    </a:ext>
                  </a:extLst>
                </p:cNvPr>
                <p:cNvSpPr txBox="1"/>
                <p:nvPr/>
              </p:nvSpPr>
              <p:spPr bwMode="auto">
                <a:xfrm>
                  <a:off x="720472" y="5953663"/>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RC</a:t>
                  </a:r>
                </a:p>
              </p:txBody>
            </p:sp>
          </p:grpSp>
          <p:grpSp>
            <p:nvGrpSpPr>
              <p:cNvPr id="40" name="Group 39">
                <a:extLst>
                  <a:ext uri="{FF2B5EF4-FFF2-40B4-BE49-F238E27FC236}">
                    <a16:creationId xmlns:a16="http://schemas.microsoft.com/office/drawing/2014/main" id="{A9881F76-C478-4F33-AD9D-35302A7CB7DE}"/>
                  </a:ext>
                </a:extLst>
              </p:cNvPr>
              <p:cNvGrpSpPr/>
              <p:nvPr/>
            </p:nvGrpSpPr>
            <p:grpSpPr>
              <a:xfrm>
                <a:off x="1131434" y="5904880"/>
                <a:ext cx="459391" cy="401683"/>
                <a:chOff x="1131434" y="5904880"/>
                <a:chExt cx="459391" cy="401683"/>
              </a:xfrm>
            </p:grpSpPr>
            <p:sp>
              <p:nvSpPr>
                <p:cNvPr id="65" name="Oval 64">
                  <a:extLst>
                    <a:ext uri="{FF2B5EF4-FFF2-40B4-BE49-F238E27FC236}">
                      <a16:creationId xmlns:a16="http://schemas.microsoft.com/office/drawing/2014/main" id="{6CBCE5B8-924B-42C3-B971-1039F2E3E541}"/>
                    </a:ext>
                  </a:extLst>
                </p:cNvPr>
                <p:cNvSpPr/>
                <p:nvPr/>
              </p:nvSpPr>
              <p:spPr bwMode="auto">
                <a:xfrm>
                  <a:off x="1138135"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6" name="TextBox 65">
                  <a:extLst>
                    <a:ext uri="{FF2B5EF4-FFF2-40B4-BE49-F238E27FC236}">
                      <a16:creationId xmlns:a16="http://schemas.microsoft.com/office/drawing/2014/main" id="{002C2114-40F7-4400-9E39-26387A2DC20C}"/>
                    </a:ext>
                  </a:extLst>
                </p:cNvPr>
                <p:cNvSpPr txBox="1"/>
                <p:nvPr/>
              </p:nvSpPr>
              <p:spPr bwMode="auto">
                <a:xfrm>
                  <a:off x="1131434"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RH</a:t>
                  </a:r>
                </a:p>
              </p:txBody>
            </p:sp>
          </p:grpSp>
          <p:grpSp>
            <p:nvGrpSpPr>
              <p:cNvPr id="41" name="Group 40">
                <a:extLst>
                  <a:ext uri="{FF2B5EF4-FFF2-40B4-BE49-F238E27FC236}">
                    <a16:creationId xmlns:a16="http://schemas.microsoft.com/office/drawing/2014/main" id="{5CC27E37-0F83-4474-8595-D5E5E359ADEA}"/>
                  </a:ext>
                </a:extLst>
              </p:cNvPr>
              <p:cNvGrpSpPr/>
              <p:nvPr/>
            </p:nvGrpSpPr>
            <p:grpSpPr>
              <a:xfrm>
                <a:off x="1550674" y="5907168"/>
                <a:ext cx="507146" cy="401683"/>
                <a:chOff x="1550674" y="5907168"/>
                <a:chExt cx="507146" cy="401683"/>
              </a:xfrm>
            </p:grpSpPr>
            <p:sp>
              <p:nvSpPr>
                <p:cNvPr id="63" name="Oval 62">
                  <a:extLst>
                    <a:ext uri="{FF2B5EF4-FFF2-40B4-BE49-F238E27FC236}">
                      <a16:creationId xmlns:a16="http://schemas.microsoft.com/office/drawing/2014/main" id="{EC9B611D-56BD-4988-B8DD-1BF165648F05}"/>
                    </a:ext>
                  </a:extLst>
                </p:cNvPr>
                <p:cNvSpPr/>
                <p:nvPr/>
              </p:nvSpPr>
              <p:spPr bwMode="auto">
                <a:xfrm>
                  <a:off x="1550674" y="5907168"/>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4" name="TextBox 63">
                  <a:extLst>
                    <a:ext uri="{FF2B5EF4-FFF2-40B4-BE49-F238E27FC236}">
                      <a16:creationId xmlns:a16="http://schemas.microsoft.com/office/drawing/2014/main" id="{F0949A7E-FA3A-4F95-96ED-30AABA6E20D3}"/>
                    </a:ext>
                  </a:extLst>
                </p:cNvPr>
                <p:cNvSpPr txBox="1"/>
                <p:nvPr/>
              </p:nvSpPr>
              <p:spPr bwMode="auto">
                <a:xfrm>
                  <a:off x="1598429"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C</a:t>
                  </a:r>
                </a:p>
              </p:txBody>
            </p:sp>
          </p:grpSp>
          <p:grpSp>
            <p:nvGrpSpPr>
              <p:cNvPr id="42" name="Group 41">
                <a:extLst>
                  <a:ext uri="{FF2B5EF4-FFF2-40B4-BE49-F238E27FC236}">
                    <a16:creationId xmlns:a16="http://schemas.microsoft.com/office/drawing/2014/main" id="{638F7C38-59A9-48BF-B916-B9347F93CFD3}"/>
                  </a:ext>
                </a:extLst>
              </p:cNvPr>
              <p:cNvGrpSpPr/>
              <p:nvPr/>
            </p:nvGrpSpPr>
            <p:grpSpPr>
              <a:xfrm>
                <a:off x="1937870" y="5907949"/>
                <a:ext cx="526838" cy="401683"/>
                <a:chOff x="1937870" y="5907949"/>
                <a:chExt cx="526838" cy="401683"/>
              </a:xfrm>
            </p:grpSpPr>
            <p:sp>
              <p:nvSpPr>
                <p:cNvPr id="61" name="Oval 60">
                  <a:extLst>
                    <a:ext uri="{FF2B5EF4-FFF2-40B4-BE49-F238E27FC236}">
                      <a16:creationId xmlns:a16="http://schemas.microsoft.com/office/drawing/2014/main" id="{CD2B632B-67C8-4D49-8FF2-27A6283DF46E}"/>
                    </a:ext>
                  </a:extLst>
                </p:cNvPr>
                <p:cNvSpPr/>
                <p:nvPr/>
              </p:nvSpPr>
              <p:spPr bwMode="auto">
                <a:xfrm>
                  <a:off x="1961943" y="5907949"/>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2" name="TextBox 61">
                  <a:extLst>
                    <a:ext uri="{FF2B5EF4-FFF2-40B4-BE49-F238E27FC236}">
                      <a16:creationId xmlns:a16="http://schemas.microsoft.com/office/drawing/2014/main" id="{C2F8837D-7D00-4EEC-8E17-3F1CBEAC156D}"/>
                    </a:ext>
                  </a:extLst>
                </p:cNvPr>
                <p:cNvSpPr txBox="1"/>
                <p:nvPr/>
              </p:nvSpPr>
              <p:spPr bwMode="auto">
                <a:xfrm>
                  <a:off x="1937870" y="5956127"/>
                  <a:ext cx="52683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W/E</a:t>
                  </a:r>
                </a:p>
              </p:txBody>
            </p:sp>
          </p:grpSp>
          <p:grpSp>
            <p:nvGrpSpPr>
              <p:cNvPr id="43" name="Group 42">
                <a:extLst>
                  <a:ext uri="{FF2B5EF4-FFF2-40B4-BE49-F238E27FC236}">
                    <a16:creationId xmlns:a16="http://schemas.microsoft.com/office/drawing/2014/main" id="{A9B6290E-109F-4BCB-B2DD-04FCBBBCF320}"/>
                  </a:ext>
                </a:extLst>
              </p:cNvPr>
              <p:cNvGrpSpPr/>
              <p:nvPr/>
            </p:nvGrpSpPr>
            <p:grpSpPr>
              <a:xfrm>
                <a:off x="2344789" y="5910046"/>
                <a:ext cx="509269" cy="401683"/>
                <a:chOff x="2344789" y="5910046"/>
                <a:chExt cx="509269" cy="401683"/>
              </a:xfrm>
            </p:grpSpPr>
            <p:sp>
              <p:nvSpPr>
                <p:cNvPr id="59" name="Oval 58">
                  <a:extLst>
                    <a:ext uri="{FF2B5EF4-FFF2-40B4-BE49-F238E27FC236}">
                      <a16:creationId xmlns:a16="http://schemas.microsoft.com/office/drawing/2014/main" id="{A142CC6D-78AA-492F-9081-E6D9329E7620}"/>
                    </a:ext>
                  </a:extLst>
                </p:cNvPr>
                <p:cNvSpPr/>
                <p:nvPr/>
              </p:nvSpPr>
              <p:spPr bwMode="auto">
                <a:xfrm>
                  <a:off x="2376166" y="5910046"/>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60" name="TextBox 59">
                  <a:extLst>
                    <a:ext uri="{FF2B5EF4-FFF2-40B4-BE49-F238E27FC236}">
                      <a16:creationId xmlns:a16="http://schemas.microsoft.com/office/drawing/2014/main" id="{0070F444-A4BF-4C5C-AA95-1761173A26D6}"/>
                    </a:ext>
                  </a:extLst>
                </p:cNvPr>
                <p:cNvSpPr txBox="1"/>
                <p:nvPr/>
              </p:nvSpPr>
              <p:spPr bwMode="auto">
                <a:xfrm>
                  <a:off x="2344789" y="5953663"/>
                  <a:ext cx="509269"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W2/*</a:t>
                  </a:r>
                </a:p>
              </p:txBody>
            </p:sp>
          </p:grpSp>
          <p:grpSp>
            <p:nvGrpSpPr>
              <p:cNvPr id="44" name="Group 43">
                <a:extLst>
                  <a:ext uri="{FF2B5EF4-FFF2-40B4-BE49-F238E27FC236}">
                    <a16:creationId xmlns:a16="http://schemas.microsoft.com/office/drawing/2014/main" id="{FB2540F1-269D-4648-BA93-C956D00C6A61}"/>
                  </a:ext>
                </a:extLst>
              </p:cNvPr>
              <p:cNvGrpSpPr/>
              <p:nvPr/>
            </p:nvGrpSpPr>
            <p:grpSpPr>
              <a:xfrm>
                <a:off x="2787959" y="5903633"/>
                <a:ext cx="514952" cy="401683"/>
                <a:chOff x="2787959" y="5903633"/>
                <a:chExt cx="514952" cy="401683"/>
              </a:xfrm>
            </p:grpSpPr>
            <p:sp>
              <p:nvSpPr>
                <p:cNvPr id="57" name="Oval 56">
                  <a:extLst>
                    <a:ext uri="{FF2B5EF4-FFF2-40B4-BE49-F238E27FC236}">
                      <a16:creationId xmlns:a16="http://schemas.microsoft.com/office/drawing/2014/main" id="{5D93586F-10AF-48D4-BBF6-7F27E08ECA34}"/>
                    </a:ext>
                  </a:extLst>
                </p:cNvPr>
                <p:cNvSpPr/>
                <p:nvPr/>
              </p:nvSpPr>
              <p:spPr bwMode="auto">
                <a:xfrm>
                  <a:off x="2787959" y="5903633"/>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8" name="TextBox 57">
                  <a:extLst>
                    <a:ext uri="{FF2B5EF4-FFF2-40B4-BE49-F238E27FC236}">
                      <a16:creationId xmlns:a16="http://schemas.microsoft.com/office/drawing/2014/main" id="{0C5142BC-1F56-4544-AC26-FD81DC22CEE6}"/>
                    </a:ext>
                  </a:extLst>
                </p:cNvPr>
                <p:cNvSpPr txBox="1"/>
                <p:nvPr/>
              </p:nvSpPr>
              <p:spPr bwMode="auto">
                <a:xfrm>
                  <a:off x="2843520" y="594496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a:t>
                  </a:r>
                </a:p>
              </p:txBody>
            </p:sp>
          </p:grpSp>
          <p:grpSp>
            <p:nvGrpSpPr>
              <p:cNvPr id="45" name="Group 44">
                <a:extLst>
                  <a:ext uri="{FF2B5EF4-FFF2-40B4-BE49-F238E27FC236}">
                    <a16:creationId xmlns:a16="http://schemas.microsoft.com/office/drawing/2014/main" id="{D0BCBF75-1802-4F90-803C-0516125601FF}"/>
                  </a:ext>
                </a:extLst>
              </p:cNvPr>
              <p:cNvGrpSpPr/>
              <p:nvPr/>
            </p:nvGrpSpPr>
            <p:grpSpPr>
              <a:xfrm>
                <a:off x="3175323" y="5899620"/>
                <a:ext cx="582179" cy="401683"/>
                <a:chOff x="3175323" y="5899620"/>
                <a:chExt cx="582179" cy="401683"/>
              </a:xfrm>
            </p:grpSpPr>
            <p:sp>
              <p:nvSpPr>
                <p:cNvPr id="55" name="Oval 54">
                  <a:extLst>
                    <a:ext uri="{FF2B5EF4-FFF2-40B4-BE49-F238E27FC236}">
                      <a16:creationId xmlns:a16="http://schemas.microsoft.com/office/drawing/2014/main" id="{76194107-81A3-4DD8-8E81-686B8D9DB88D}"/>
                    </a:ext>
                  </a:extLst>
                </p:cNvPr>
                <p:cNvSpPr/>
                <p:nvPr/>
              </p:nvSpPr>
              <p:spPr bwMode="auto">
                <a:xfrm>
                  <a:off x="3196614" y="589962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6" name="TextBox 55">
                  <a:extLst>
                    <a:ext uri="{FF2B5EF4-FFF2-40B4-BE49-F238E27FC236}">
                      <a16:creationId xmlns:a16="http://schemas.microsoft.com/office/drawing/2014/main" id="{68B9B9FC-9F3B-4772-B80A-512FA132FED3}"/>
                    </a:ext>
                  </a:extLst>
                </p:cNvPr>
                <p:cNvSpPr txBox="1"/>
                <p:nvPr/>
              </p:nvSpPr>
              <p:spPr bwMode="auto">
                <a:xfrm>
                  <a:off x="3175323" y="5944960"/>
                  <a:ext cx="582179"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Y2/*</a:t>
                  </a:r>
                </a:p>
              </p:txBody>
            </p:sp>
          </p:grpSp>
          <p:grpSp>
            <p:nvGrpSpPr>
              <p:cNvPr id="46" name="Group 45">
                <a:extLst>
                  <a:ext uri="{FF2B5EF4-FFF2-40B4-BE49-F238E27FC236}">
                    <a16:creationId xmlns:a16="http://schemas.microsoft.com/office/drawing/2014/main" id="{51009C77-F6D8-4B5E-9063-BFC05847020E}"/>
                  </a:ext>
                </a:extLst>
              </p:cNvPr>
              <p:cNvGrpSpPr/>
              <p:nvPr/>
            </p:nvGrpSpPr>
            <p:grpSpPr>
              <a:xfrm>
                <a:off x="3584586" y="5910335"/>
                <a:ext cx="487248" cy="401683"/>
                <a:chOff x="3584586" y="5910335"/>
                <a:chExt cx="487248" cy="401683"/>
              </a:xfrm>
            </p:grpSpPr>
            <p:sp>
              <p:nvSpPr>
                <p:cNvPr id="53" name="Oval 52">
                  <a:extLst>
                    <a:ext uri="{FF2B5EF4-FFF2-40B4-BE49-F238E27FC236}">
                      <a16:creationId xmlns:a16="http://schemas.microsoft.com/office/drawing/2014/main" id="{9DF50346-9A3F-4058-9264-08046F574F79}"/>
                    </a:ext>
                  </a:extLst>
                </p:cNvPr>
                <p:cNvSpPr/>
                <p:nvPr/>
              </p:nvSpPr>
              <p:spPr bwMode="auto">
                <a:xfrm>
                  <a:off x="3612237" y="5910335"/>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4" name="TextBox 53">
                  <a:extLst>
                    <a:ext uri="{FF2B5EF4-FFF2-40B4-BE49-F238E27FC236}">
                      <a16:creationId xmlns:a16="http://schemas.microsoft.com/office/drawing/2014/main" id="{49B1CC55-CBCF-4D96-A880-CB55C460FDAA}"/>
                    </a:ext>
                  </a:extLst>
                </p:cNvPr>
                <p:cNvSpPr txBox="1"/>
                <p:nvPr/>
              </p:nvSpPr>
              <p:spPr bwMode="auto">
                <a:xfrm>
                  <a:off x="3584586" y="5953662"/>
                  <a:ext cx="487248"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O/B</a:t>
                  </a:r>
                </a:p>
              </p:txBody>
            </p:sp>
          </p:grpSp>
          <p:grpSp>
            <p:nvGrpSpPr>
              <p:cNvPr id="47" name="Group 46">
                <a:extLst>
                  <a:ext uri="{FF2B5EF4-FFF2-40B4-BE49-F238E27FC236}">
                    <a16:creationId xmlns:a16="http://schemas.microsoft.com/office/drawing/2014/main" id="{ED52291F-7554-4A81-84A0-53FD0E57CADB}"/>
                  </a:ext>
                </a:extLst>
              </p:cNvPr>
              <p:cNvGrpSpPr/>
              <p:nvPr/>
            </p:nvGrpSpPr>
            <p:grpSpPr>
              <a:xfrm>
                <a:off x="4026059" y="5904880"/>
                <a:ext cx="504243" cy="401683"/>
                <a:chOff x="4026059" y="5904880"/>
                <a:chExt cx="504243" cy="401683"/>
              </a:xfrm>
            </p:grpSpPr>
            <p:sp>
              <p:nvSpPr>
                <p:cNvPr id="51" name="Oval 50">
                  <a:extLst>
                    <a:ext uri="{FF2B5EF4-FFF2-40B4-BE49-F238E27FC236}">
                      <a16:creationId xmlns:a16="http://schemas.microsoft.com/office/drawing/2014/main" id="{07A3070A-2BF4-46FD-980C-43E33002CE7D}"/>
                    </a:ext>
                  </a:extLst>
                </p:cNvPr>
                <p:cNvSpPr/>
                <p:nvPr/>
              </p:nvSpPr>
              <p:spPr bwMode="auto">
                <a:xfrm>
                  <a:off x="4026059"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2" name="TextBox 51">
                  <a:extLst>
                    <a:ext uri="{FF2B5EF4-FFF2-40B4-BE49-F238E27FC236}">
                      <a16:creationId xmlns:a16="http://schemas.microsoft.com/office/drawing/2014/main" id="{D25E5FE3-6497-4A74-8F4D-4EE616E8BD8C}"/>
                    </a:ext>
                  </a:extLst>
                </p:cNvPr>
                <p:cNvSpPr txBox="1"/>
                <p:nvPr/>
              </p:nvSpPr>
              <p:spPr bwMode="auto">
                <a:xfrm>
                  <a:off x="4070911" y="5950810"/>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G</a:t>
                  </a:r>
                </a:p>
              </p:txBody>
            </p:sp>
          </p:grpSp>
          <p:grpSp>
            <p:nvGrpSpPr>
              <p:cNvPr id="48" name="Group 47">
                <a:extLst>
                  <a:ext uri="{FF2B5EF4-FFF2-40B4-BE49-F238E27FC236}">
                    <a16:creationId xmlns:a16="http://schemas.microsoft.com/office/drawing/2014/main" id="{EB23BADF-36A6-406B-A214-3A55B39913E4}"/>
                  </a:ext>
                </a:extLst>
              </p:cNvPr>
              <p:cNvGrpSpPr/>
              <p:nvPr/>
            </p:nvGrpSpPr>
            <p:grpSpPr>
              <a:xfrm>
                <a:off x="4439634" y="5904880"/>
                <a:ext cx="529974" cy="401683"/>
                <a:chOff x="4439634" y="5904880"/>
                <a:chExt cx="529974" cy="401683"/>
              </a:xfrm>
            </p:grpSpPr>
            <p:sp>
              <p:nvSpPr>
                <p:cNvPr id="49" name="Oval 48">
                  <a:extLst>
                    <a:ext uri="{FF2B5EF4-FFF2-40B4-BE49-F238E27FC236}">
                      <a16:creationId xmlns:a16="http://schemas.microsoft.com/office/drawing/2014/main" id="{ECEDEFF7-208A-433B-A726-5372772FE64C}"/>
                    </a:ext>
                  </a:extLst>
                </p:cNvPr>
                <p:cNvSpPr/>
                <p:nvPr/>
              </p:nvSpPr>
              <p:spPr bwMode="auto">
                <a:xfrm>
                  <a:off x="4439634" y="5904880"/>
                  <a:ext cx="401683" cy="401683"/>
                </a:xfrm>
                <a:prstGeom prst="ellipse">
                  <a:avLst/>
                </a:prstGeom>
                <a:solidFill>
                  <a:srgbClr val="7C726F"/>
                </a:solidFill>
                <a:ln w="9525">
                  <a:noFill/>
                  <a:round/>
                  <a:headEnd/>
                  <a:tailEnd/>
                </a:ln>
                <a:effectLst/>
              </p:spPr>
              <p:txBody>
                <a:bodyPr wrap="square" rtlCol="0" anchor="ctr"/>
                <a:lstStyle/>
                <a:p>
                  <a:pPr algn="ctr" eaLnBrk="0" fontAlgn="base" hangingPunct="0">
                    <a:spcBef>
                      <a:spcPct val="0"/>
                    </a:spcBef>
                    <a:spcAft>
                      <a:spcPct val="0"/>
                    </a:spcAft>
                  </a:pPr>
                  <a:endParaRPr lang="en-US" sz="1000" dirty="0"/>
                </a:p>
              </p:txBody>
            </p:sp>
            <p:sp>
              <p:nvSpPr>
                <p:cNvPr id="50" name="TextBox 49">
                  <a:extLst>
                    <a:ext uri="{FF2B5EF4-FFF2-40B4-BE49-F238E27FC236}">
                      <a16:creationId xmlns:a16="http://schemas.microsoft.com/office/drawing/2014/main" id="{7A2A28EB-FBE7-4A71-B346-3DECD069943C}"/>
                    </a:ext>
                  </a:extLst>
                </p:cNvPr>
                <p:cNvSpPr txBox="1"/>
                <p:nvPr/>
              </p:nvSpPr>
              <p:spPr bwMode="auto">
                <a:xfrm>
                  <a:off x="4510217" y="5952236"/>
                  <a:ext cx="459391" cy="301621"/>
                </a:xfrm>
                <a:prstGeom prst="rect">
                  <a:avLst/>
                </a:prstGeom>
                <a:noFill/>
                <a:ln w="9525">
                  <a:noFill/>
                  <a:miter lim="800000"/>
                  <a:headEnd/>
                  <a:tailEnd/>
                </a:ln>
              </p:spPr>
              <p:txBody>
                <a:bodyPr wrap="square" rtlCol="0">
                  <a:spAutoFit/>
                </a:bodyPr>
                <a:lstStyle/>
                <a:p>
                  <a:pPr eaLnBrk="0" hangingPunct="0">
                    <a:lnSpc>
                      <a:spcPct val="105000"/>
                    </a:lnSpc>
                  </a:pPr>
                  <a:r>
                    <a:rPr lang="en-US" sz="1400" b="1" dirty="0">
                      <a:solidFill>
                        <a:schemeClr val="bg1"/>
                      </a:solidFill>
                      <a:latin typeface="Arial Narrow" panose="020B0606020202030204" pitchFamily="34" charset="0"/>
                    </a:rPr>
                    <a:t>L</a:t>
                  </a:r>
                </a:p>
              </p:txBody>
            </p:sp>
          </p:grpSp>
        </p:grpSp>
      </p:grpSp>
      <p:pic>
        <p:nvPicPr>
          <p:cNvPr id="79" name="Picture 78" descr="A picture containing meter, light&#10;&#10;Description automatically generated">
            <a:extLst>
              <a:ext uri="{FF2B5EF4-FFF2-40B4-BE49-F238E27FC236}">
                <a16:creationId xmlns:a16="http://schemas.microsoft.com/office/drawing/2014/main" id="{8B39DA3B-54C4-41DC-95DD-A2F7A028AF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0802" y="403412"/>
            <a:ext cx="1699498" cy="615940"/>
          </a:xfrm>
          <a:prstGeom prst="rect">
            <a:avLst/>
          </a:prstGeom>
        </p:spPr>
      </p:pic>
    </p:spTree>
    <p:extLst>
      <p:ext uri="{BB962C8B-B14F-4D97-AF65-F5344CB8AC3E}">
        <p14:creationId xmlns:p14="http://schemas.microsoft.com/office/powerpoint/2010/main" val="213364983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0E368-8C43-400E-8349-1426E16E4E2F}"/>
              </a:ext>
            </a:extLst>
          </p:cNvPr>
          <p:cNvSpPr>
            <a:spLocks noGrp="1"/>
          </p:cNvSpPr>
          <p:nvPr>
            <p:ph type="title"/>
          </p:nvPr>
        </p:nvSpPr>
        <p:spPr>
          <a:xfrm>
            <a:off x="393192" y="123986"/>
            <a:ext cx="7020620" cy="951665"/>
          </a:xfrm>
        </p:spPr>
        <p:txBody>
          <a:bodyPr/>
          <a:lstStyle/>
          <a:p>
            <a:r>
              <a:rPr lang="en-US" b="1" dirty="0">
                <a:solidFill>
                  <a:srgbClr val="006998"/>
                </a:solidFill>
                <a:latin typeface="+mn-lt"/>
                <a:ea typeface="Fira Sans Light" panose="020B0403050000020004" charset="0"/>
              </a:rPr>
              <a:t>Sensi Smart Thermostat Connections</a:t>
            </a:r>
            <a:endParaRPr lang="en-US" sz="1400" b="1" dirty="0">
              <a:solidFill>
                <a:srgbClr val="006998"/>
              </a:solidFill>
              <a:highlight>
                <a:srgbClr val="FFFF00"/>
              </a:highlight>
              <a:latin typeface="+mn-lt"/>
              <a:ea typeface="Fira Sans Light" panose="020B0403050000020004" charset="0"/>
            </a:endParaRPr>
          </a:p>
        </p:txBody>
      </p:sp>
      <p:graphicFrame>
        <p:nvGraphicFramePr>
          <p:cNvPr id="4" name="Table 4">
            <a:extLst>
              <a:ext uri="{FF2B5EF4-FFF2-40B4-BE49-F238E27FC236}">
                <a16:creationId xmlns:a16="http://schemas.microsoft.com/office/drawing/2014/main" id="{53E1DCE4-1A0B-4CB0-A5D3-1E2F851C49EF}"/>
              </a:ext>
            </a:extLst>
          </p:cNvPr>
          <p:cNvGraphicFramePr>
            <a:graphicFrameLocks noGrp="1"/>
          </p:cNvGraphicFramePr>
          <p:nvPr/>
        </p:nvGraphicFramePr>
        <p:xfrm>
          <a:off x="470605" y="1498600"/>
          <a:ext cx="8202790" cy="4434840"/>
        </p:xfrm>
        <a:graphic>
          <a:graphicData uri="http://schemas.openxmlformats.org/drawingml/2006/table">
            <a:tbl>
              <a:tblPr firstRow="1" bandRow="1">
                <a:tableStyleId>{5C22544A-7EE6-4342-B048-85BDC9FD1C3A}</a:tableStyleId>
              </a:tblPr>
              <a:tblGrid>
                <a:gridCol w="1753312">
                  <a:extLst>
                    <a:ext uri="{9D8B030D-6E8A-4147-A177-3AD203B41FA5}">
                      <a16:colId xmlns:a16="http://schemas.microsoft.com/office/drawing/2014/main" val="2973144880"/>
                    </a:ext>
                  </a:extLst>
                </a:gridCol>
                <a:gridCol w="3434838">
                  <a:extLst>
                    <a:ext uri="{9D8B030D-6E8A-4147-A177-3AD203B41FA5}">
                      <a16:colId xmlns:a16="http://schemas.microsoft.com/office/drawing/2014/main" val="3090686235"/>
                    </a:ext>
                  </a:extLst>
                </a:gridCol>
                <a:gridCol w="3014640">
                  <a:extLst>
                    <a:ext uri="{9D8B030D-6E8A-4147-A177-3AD203B41FA5}">
                      <a16:colId xmlns:a16="http://schemas.microsoft.com/office/drawing/2014/main" val="386697393"/>
                    </a:ext>
                  </a:extLst>
                </a:gridCol>
              </a:tblGrid>
              <a:tr h="370840">
                <a:tc>
                  <a:txBody>
                    <a:bodyPr/>
                    <a:lstStyle/>
                    <a:p>
                      <a:pPr algn="ctr"/>
                      <a:endParaRPr lang="en-US" sz="1200" b="1" dirty="0">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algn="ctr"/>
                      <a:r>
                        <a:rPr lang="en-US" sz="1200" b="1" dirty="0">
                          <a:latin typeface="Arial" panose="020B0604020202020204" pitchFamily="34" charset="0"/>
                          <a:ea typeface="Fira Sans Light" panose="020B0403050000020004" charset="0"/>
                        </a:rPr>
                        <a:t>CONVENTIONAL SYSTEM CONNECTION</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algn="ctr"/>
                      <a:r>
                        <a:rPr lang="en-US" sz="1200" b="1" dirty="0">
                          <a:latin typeface="Arial" panose="020B0604020202020204" pitchFamily="34" charset="0"/>
                          <a:ea typeface="Fira Sans Light" panose="020B0403050000020004" charset="0"/>
                        </a:rPr>
                        <a:t>HEAT PUMP SYSTEM CONNECTION</a:t>
                      </a:r>
                    </a:p>
                  </a:txBody>
                  <a:tcPr anchor="ctr">
                    <a:lnL w="12700" cap="flat" cmpd="sng" algn="ctr">
                      <a:solidFill>
                        <a:srgbClr val="00699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593133815"/>
                  </a:ext>
                </a:extLst>
              </a:tr>
              <a:tr h="370840">
                <a:tc>
                  <a:txBody>
                    <a:bodyPr/>
                    <a:lstStyle/>
                    <a:p>
                      <a:r>
                        <a:rPr lang="en-US" sz="1200" b="1" dirty="0">
                          <a:solidFill>
                            <a:schemeClr val="tx1"/>
                          </a:solidFill>
                          <a:latin typeface="Arial" panose="020B0604020202020204" pitchFamily="34" charset="0"/>
                          <a:ea typeface="Fira Sans Light" panose="020B0403050000020004" charset="0"/>
                        </a:rPr>
                        <a:t>RC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en-US" sz="1200" dirty="0">
                          <a:solidFill>
                            <a:schemeClr val="tx1"/>
                          </a:solidFill>
                          <a:latin typeface="Arial" panose="020B0604020202020204" pitchFamily="34" charset="0"/>
                          <a:ea typeface="Fira Sans Light" panose="020B0403050000020004" charset="0"/>
                        </a:rPr>
                        <a:t>Power for cooling, 24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3474736"/>
                  </a:ext>
                </a:extLst>
              </a:tr>
              <a:tr h="370840">
                <a:tc>
                  <a:txBody>
                    <a:bodyPr/>
                    <a:lstStyle/>
                    <a:p>
                      <a:r>
                        <a:rPr lang="en-US" sz="1200" b="1" dirty="0">
                          <a:solidFill>
                            <a:schemeClr val="tx1"/>
                          </a:solidFill>
                          <a:latin typeface="Arial" panose="020B0604020202020204" pitchFamily="34" charset="0"/>
                          <a:ea typeface="Fira Sans Light" panose="020B0403050000020004" charset="0"/>
                        </a:rPr>
                        <a:t>RH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r>
                        <a:rPr lang="en-US" sz="1200" dirty="0">
                          <a:solidFill>
                            <a:schemeClr val="tx1"/>
                          </a:solidFill>
                          <a:latin typeface="Arial" panose="020B0604020202020204" pitchFamily="34" charset="0"/>
                          <a:ea typeface="Fira Sans Light" panose="020B0403050000020004" charset="0"/>
                        </a:rPr>
                        <a:t>Power for heating, 24V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69484193"/>
                  </a:ext>
                </a:extLst>
              </a:tr>
              <a:tr h="370840">
                <a:tc>
                  <a:txBody>
                    <a:bodyPr/>
                    <a:lstStyle/>
                    <a:p>
                      <a:r>
                        <a:rPr lang="en-US" sz="1200" b="1" dirty="0">
                          <a:solidFill>
                            <a:schemeClr val="tx1"/>
                          </a:solidFill>
                          <a:latin typeface="Arial" panose="020B0604020202020204" pitchFamily="34" charset="0"/>
                          <a:ea typeface="Fira Sans Light" panose="020B040305000002000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en-US" sz="1200" dirty="0">
                          <a:solidFill>
                            <a:schemeClr val="tx1"/>
                          </a:solidFill>
                          <a:latin typeface="Arial" panose="020B0604020202020204" pitchFamily="34" charset="0"/>
                          <a:ea typeface="Fira Sans Light" panose="020B0403050000020004" charset="0"/>
                        </a:rPr>
                        <a:t>Common wire, 24V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9320167"/>
                  </a:ext>
                </a:extLst>
              </a:tr>
              <a:tr h="370840">
                <a:tc>
                  <a:txBody>
                    <a:bodyPr/>
                    <a:lstStyle/>
                    <a:p>
                      <a:r>
                        <a:rPr lang="en-US" sz="1200" b="1" dirty="0">
                          <a:solidFill>
                            <a:schemeClr val="tx1"/>
                          </a:solidFill>
                          <a:latin typeface="Arial" panose="020B0604020202020204" pitchFamily="34" charset="0"/>
                          <a:ea typeface="Fira Sans Light" panose="020B040305000002000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cool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heat and cool (or 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17721951"/>
                  </a:ext>
                </a:extLst>
              </a:tr>
              <a:tr h="370840">
                <a:tc>
                  <a:txBody>
                    <a:bodyPr/>
                    <a:lstStyle/>
                    <a:p>
                      <a:r>
                        <a:rPr lang="en-US" sz="1200" b="1" dirty="0">
                          <a:solidFill>
                            <a:schemeClr val="tx1"/>
                          </a:solidFill>
                          <a:latin typeface="Arial" panose="020B0604020202020204" pitchFamily="34" charset="0"/>
                          <a:ea typeface="Fira Sans Light" panose="020B0403050000020004" charset="0"/>
                        </a:rPr>
                        <a:t>Y2/*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cool (or 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heat and cool (or 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6772220"/>
                  </a:ext>
                </a:extLst>
              </a:tr>
              <a:tr h="370840">
                <a:tc>
                  <a:txBody>
                    <a:bodyPr/>
                    <a:lstStyle/>
                    <a:p>
                      <a:r>
                        <a:rPr lang="en-US" sz="1200" b="1" dirty="0">
                          <a:solidFill>
                            <a:schemeClr val="tx1"/>
                          </a:solidFill>
                          <a:latin typeface="Arial" panose="020B0604020202020204" pitchFamily="34" charset="0"/>
                          <a:ea typeface="Fira Sans Light" panose="020B0403050000020004" charset="0"/>
                        </a:rPr>
                        <a:t>W/E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heat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1</a:t>
                      </a:r>
                      <a:r>
                        <a:rPr lang="en-US" sz="1200" baseline="30000" dirty="0">
                          <a:solidFill>
                            <a:schemeClr val="tx1"/>
                          </a:solidFill>
                          <a:latin typeface="Arial" panose="020B0604020202020204" pitchFamily="34" charset="0"/>
                          <a:ea typeface="Fira Sans Light" panose="020B0403050000020004" charset="0"/>
                        </a:rPr>
                        <a:t>st</a:t>
                      </a:r>
                      <a:r>
                        <a:rPr lang="en-US" sz="1200" dirty="0">
                          <a:solidFill>
                            <a:schemeClr val="tx1"/>
                          </a:solidFill>
                          <a:latin typeface="Arial" panose="020B0604020202020204" pitchFamily="34" charset="0"/>
                          <a:ea typeface="Fira Sans Light" panose="020B0403050000020004" charset="0"/>
                        </a:rPr>
                        <a:t> stage auxiliary/emergency heat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15096709"/>
                  </a:ext>
                </a:extLst>
              </a:tr>
              <a:tr h="370840">
                <a:tc>
                  <a:txBody>
                    <a:bodyPr/>
                    <a:lstStyle/>
                    <a:p>
                      <a:r>
                        <a:rPr lang="en-US" sz="1200" b="1" dirty="0">
                          <a:solidFill>
                            <a:schemeClr val="tx1"/>
                          </a:solidFill>
                          <a:latin typeface="Arial" panose="020B0604020202020204" pitchFamily="34" charset="0"/>
                          <a:ea typeface="Fira Sans Light" panose="020B0403050000020004" charset="0"/>
                        </a:rPr>
                        <a:t>W2/*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heat (or dehumidifier)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2</a:t>
                      </a:r>
                      <a:r>
                        <a:rPr lang="en-US" sz="1200" baseline="30000" dirty="0">
                          <a:solidFill>
                            <a:schemeClr val="tx1"/>
                          </a:solidFill>
                          <a:latin typeface="Arial" panose="020B0604020202020204" pitchFamily="34" charset="0"/>
                          <a:ea typeface="Fira Sans Light" panose="020B0403050000020004" charset="0"/>
                        </a:rPr>
                        <a:t>nd</a:t>
                      </a:r>
                      <a:r>
                        <a:rPr lang="en-US" sz="1200" dirty="0">
                          <a:solidFill>
                            <a:schemeClr val="tx1"/>
                          </a:solidFill>
                          <a:latin typeface="Arial" panose="020B0604020202020204" pitchFamily="34" charset="0"/>
                          <a:ea typeface="Fira Sans Light" panose="020B0403050000020004" charset="0"/>
                        </a:rPr>
                        <a:t> stage auxiliary/emergency heat (or dehumidifier)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658035"/>
                  </a:ext>
                </a:extLst>
              </a:tr>
              <a:tr h="370840">
                <a:tc>
                  <a:txBody>
                    <a:bodyPr/>
                    <a:lstStyle/>
                    <a:p>
                      <a:r>
                        <a:rPr lang="en-US" sz="1200" b="1" dirty="0">
                          <a:solidFill>
                            <a:schemeClr val="tx1"/>
                          </a:solidFill>
                          <a:latin typeface="Arial" panose="020B0604020202020204" pitchFamily="34" charset="0"/>
                          <a:ea typeface="Fira Sans Light" panose="020B040305000002000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ea typeface="Fira Sans Light" panose="020B0403050000020004" charset="0"/>
                        </a:rPr>
                        <a:t>Indoor blower (fan)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sz="1200" dirty="0">
                        <a:solidFill>
                          <a:schemeClr val="tx1"/>
                        </a:solidFill>
                        <a:latin typeface="Arial" panose="020B0604020202020204" pitchFamily="34" charset="0"/>
                        <a:ea typeface="Fira Sans Light" panose="020B04030500000200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44492152"/>
                  </a:ext>
                </a:extLst>
              </a:tr>
              <a:tr h="370840">
                <a:tc>
                  <a:txBody>
                    <a:bodyPr/>
                    <a:lstStyle/>
                    <a:p>
                      <a:r>
                        <a:rPr lang="en-US" sz="1200" b="1" dirty="0">
                          <a:solidFill>
                            <a:schemeClr val="tx1"/>
                          </a:solidFill>
                          <a:latin typeface="Arial" panose="020B0604020202020204" pitchFamily="34" charset="0"/>
                          <a:ea typeface="Fira Sans Light" panose="020B0403050000020004" charset="0"/>
                        </a:rPr>
                        <a:t>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ea typeface="Fira Sans Light" panose="020B0403050000020004" charset="0"/>
                        </a:rPr>
                        <a:t>3-wire hot water zone valve, zone panel or heat pump changeover connection. (configurable as O, B, or 2 in the installer menu)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tx1"/>
                          </a:solidFill>
                          <a:latin typeface="Arial" panose="020B0604020202020204" pitchFamily="34" charset="0"/>
                          <a:ea typeface="Fira Sans Light" panose="020B0403050000020004" charset="0"/>
                        </a:rPr>
                        <a:t>Heat pump changeover (reversing valve) connection (configure as O or B in the installer menu)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8767957"/>
                  </a:ext>
                </a:extLst>
              </a:tr>
              <a:tr h="370840">
                <a:tc>
                  <a:txBody>
                    <a:bodyPr/>
                    <a:lstStyle/>
                    <a:p>
                      <a:r>
                        <a:rPr lang="en-US" sz="1200" b="1" dirty="0">
                          <a:solidFill>
                            <a:schemeClr val="tx1"/>
                          </a:solidFill>
                          <a:latin typeface="Arial" panose="020B0604020202020204" pitchFamily="34" charset="0"/>
                          <a:ea typeface="Fira Sans Light" panose="020B040305000002000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dirty="0">
                          <a:solidFill>
                            <a:schemeClr val="tx1"/>
                          </a:solidFill>
                          <a:latin typeface="Arial" panose="020B0604020202020204" pitchFamily="34" charset="0"/>
                          <a:ea typeface="Fira Sans Light" panose="020B0403050000020004" charset="0"/>
                        </a:rPr>
                        <a:t>No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baseline="0" dirty="0">
                          <a:solidFill>
                            <a:schemeClr val="tx1"/>
                          </a:solidFill>
                          <a:latin typeface="Arial" panose="020B0604020202020204" pitchFamily="34" charset="0"/>
                          <a:ea typeface="Fira Sans Light" panose="020B0403050000020004" charset="0"/>
                        </a:rPr>
                        <a:t>“</a:t>
                      </a:r>
                      <a:r>
                        <a:rPr lang="en-US" sz="1200" dirty="0">
                          <a:solidFill>
                            <a:schemeClr val="tx1"/>
                          </a:solidFill>
                          <a:latin typeface="Arial" panose="020B0604020202020204" pitchFamily="34" charset="0"/>
                          <a:ea typeface="Fira Sans Light" panose="020B0403050000020004" charset="0"/>
                        </a:rPr>
                        <a:t>L” terminal connection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51215939"/>
                  </a:ext>
                </a:extLst>
              </a:tr>
            </a:tbl>
          </a:graphicData>
        </a:graphic>
      </p:graphicFrame>
    </p:spTree>
    <p:extLst>
      <p:ext uri="{BB962C8B-B14F-4D97-AF65-F5344CB8AC3E}">
        <p14:creationId xmlns:p14="http://schemas.microsoft.com/office/powerpoint/2010/main" val="313753497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CFA9B2-C995-4079-BE52-F996EFFE0E7D}"/>
              </a:ext>
            </a:extLst>
          </p:cNvPr>
          <p:cNvSpPr>
            <a:spLocks noGrp="1"/>
          </p:cNvSpPr>
          <p:nvPr>
            <p:ph type="title"/>
          </p:nvPr>
        </p:nvSpPr>
        <p:spPr>
          <a:xfrm>
            <a:off x="393192" y="123986"/>
            <a:ext cx="7020620" cy="951665"/>
          </a:xfrm>
        </p:spPr>
        <p:txBody>
          <a:bodyPr/>
          <a:lstStyle/>
          <a:p>
            <a:r>
              <a:rPr lang="en-US" b="1" dirty="0">
                <a:solidFill>
                  <a:srgbClr val="006998"/>
                </a:solidFill>
              </a:rPr>
              <a:t>Wiring a Sensi Thermostat</a:t>
            </a:r>
            <a:endParaRPr lang="en-US" sz="1400" b="1" dirty="0">
              <a:solidFill>
                <a:srgbClr val="006998"/>
              </a:solidFill>
              <a:highlight>
                <a:srgbClr val="FFFF00"/>
              </a:highlight>
            </a:endParaRPr>
          </a:p>
        </p:txBody>
      </p:sp>
      <p:sp>
        <p:nvSpPr>
          <p:cNvPr id="6" name="TextBox 5">
            <a:extLst>
              <a:ext uri="{FF2B5EF4-FFF2-40B4-BE49-F238E27FC236}">
                <a16:creationId xmlns:a16="http://schemas.microsoft.com/office/drawing/2014/main" id="{A8C9D298-37CA-4072-9B65-4D927C836292}"/>
              </a:ext>
            </a:extLst>
          </p:cNvPr>
          <p:cNvSpPr txBox="1"/>
          <p:nvPr/>
        </p:nvSpPr>
        <p:spPr bwMode="auto">
          <a:xfrm>
            <a:off x="393193" y="2718299"/>
            <a:ext cx="3921356" cy="1946559"/>
          </a:xfrm>
          <a:prstGeom prst="rect">
            <a:avLst/>
          </a:prstGeom>
          <a:noFill/>
          <a:ln w="9525">
            <a:noFill/>
            <a:miter lim="800000"/>
            <a:headEnd/>
            <a:tailEnd/>
          </a:ln>
        </p:spPr>
        <p:txBody>
          <a:bodyPr wrap="square" rtlCol="0">
            <a:spAutoFit/>
          </a:bodyPr>
          <a:lstStyle/>
          <a:p>
            <a:pPr eaLnBrk="0" hangingPunct="0">
              <a:lnSpc>
                <a:spcPct val="105000"/>
              </a:lnSpc>
            </a:pPr>
            <a:r>
              <a:rPr lang="en-US" sz="2000" b="1" dirty="0"/>
              <a:t>Wiring </a:t>
            </a:r>
            <a:r>
              <a:rPr lang="en-US" sz="2000" dirty="0"/>
              <a:t>(Wi-Fi is not required for Sensi installation or operation)</a:t>
            </a:r>
          </a:p>
          <a:p>
            <a:pPr eaLnBrk="0" hangingPunct="0">
              <a:lnSpc>
                <a:spcPct val="105000"/>
              </a:lnSpc>
            </a:pPr>
            <a:endParaRPr lang="en-US" sz="400" dirty="0"/>
          </a:p>
          <a:p>
            <a:pPr marL="342900" indent="-342900" eaLnBrk="0" hangingPunct="0">
              <a:lnSpc>
                <a:spcPct val="105000"/>
              </a:lnSpc>
              <a:buFont typeface="Arial" panose="020B0604020202020204" pitchFamily="34" charset="0"/>
              <a:buChar char="•"/>
            </a:pPr>
            <a:r>
              <a:rPr lang="en-US" dirty="0"/>
              <a:t>Turn off power</a:t>
            </a:r>
          </a:p>
          <a:p>
            <a:pPr marL="342900" indent="-342900" eaLnBrk="0" hangingPunct="0">
              <a:lnSpc>
                <a:spcPct val="105000"/>
              </a:lnSpc>
              <a:buFont typeface="Arial" panose="020B0604020202020204" pitchFamily="34" charset="0"/>
              <a:buChar char="•"/>
            </a:pPr>
            <a:r>
              <a:rPr lang="en-US" dirty="0"/>
              <a:t>Take pic of wire setup</a:t>
            </a:r>
          </a:p>
          <a:p>
            <a:pPr marL="342900" indent="-342900" eaLnBrk="0" hangingPunct="0">
              <a:lnSpc>
                <a:spcPct val="105000"/>
              </a:lnSpc>
              <a:buFont typeface="Arial" panose="020B0604020202020204" pitchFamily="34" charset="0"/>
              <a:buChar char="•"/>
            </a:pPr>
            <a:r>
              <a:rPr lang="en-US" dirty="0"/>
              <a:t>Disconnect old stat</a:t>
            </a:r>
          </a:p>
          <a:p>
            <a:pPr marL="342900" indent="-342900" eaLnBrk="0" hangingPunct="0">
              <a:lnSpc>
                <a:spcPct val="105000"/>
              </a:lnSpc>
              <a:buFont typeface="Arial" panose="020B0604020202020204" pitchFamily="34" charset="0"/>
              <a:buChar char="•"/>
            </a:pPr>
            <a:r>
              <a:rPr lang="en-US" dirty="0"/>
              <a:t>Connect the new stat</a:t>
            </a:r>
          </a:p>
        </p:txBody>
      </p:sp>
      <p:pic>
        <p:nvPicPr>
          <p:cNvPr id="21" name="Picture 20">
            <a:extLst>
              <a:ext uri="{FF2B5EF4-FFF2-40B4-BE49-F238E27FC236}">
                <a16:creationId xmlns:a16="http://schemas.microsoft.com/office/drawing/2014/main" id="{FC5D6703-C6AB-469F-9F8A-680AF86AF9C8}"/>
              </a:ext>
            </a:extLst>
          </p:cNvPr>
          <p:cNvPicPr>
            <a:picLocks noChangeAspect="1"/>
          </p:cNvPicPr>
          <p:nvPr/>
        </p:nvPicPr>
        <p:blipFill rotWithShape="1">
          <a:blip r:embed="rId2"/>
          <a:srcRect l="1953" r="11038"/>
          <a:stretch/>
        </p:blipFill>
        <p:spPr>
          <a:xfrm>
            <a:off x="4731797" y="1447800"/>
            <a:ext cx="4019009" cy="2368970"/>
          </a:xfrm>
          <a:prstGeom prst="rect">
            <a:avLst/>
          </a:prstGeom>
        </p:spPr>
      </p:pic>
      <p:pic>
        <p:nvPicPr>
          <p:cNvPr id="23" name="Picture 22">
            <a:extLst>
              <a:ext uri="{FF2B5EF4-FFF2-40B4-BE49-F238E27FC236}">
                <a16:creationId xmlns:a16="http://schemas.microsoft.com/office/drawing/2014/main" id="{DA9BC374-6C51-4CC0-A34A-67C16F4864C6}"/>
              </a:ext>
            </a:extLst>
          </p:cNvPr>
          <p:cNvPicPr>
            <a:picLocks noChangeAspect="1"/>
          </p:cNvPicPr>
          <p:nvPr/>
        </p:nvPicPr>
        <p:blipFill rotWithShape="1">
          <a:blip r:embed="rId3"/>
          <a:srcRect l="3523" r="9062"/>
          <a:stretch/>
        </p:blipFill>
        <p:spPr>
          <a:xfrm>
            <a:off x="4731798" y="4032725"/>
            <a:ext cx="4019009" cy="2368970"/>
          </a:xfrm>
          <a:prstGeom prst="rect">
            <a:avLst/>
          </a:prstGeom>
        </p:spPr>
      </p:pic>
    </p:spTree>
    <p:extLst>
      <p:ext uri="{BB962C8B-B14F-4D97-AF65-F5344CB8AC3E}">
        <p14:creationId xmlns:p14="http://schemas.microsoft.com/office/powerpoint/2010/main" val="212697388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3893-C043-4C82-AFDC-AB70789A74D0}"/>
              </a:ext>
            </a:extLst>
          </p:cNvPr>
          <p:cNvSpPr>
            <a:spLocks noGrp="1"/>
          </p:cNvSpPr>
          <p:nvPr>
            <p:ph type="title"/>
          </p:nvPr>
        </p:nvSpPr>
        <p:spPr>
          <a:xfrm>
            <a:off x="393192" y="170236"/>
            <a:ext cx="8356600" cy="905415"/>
          </a:xfrm>
        </p:spPr>
        <p:txBody>
          <a:bodyPr/>
          <a:lstStyle/>
          <a:p>
            <a:r>
              <a:rPr lang="en-US" b="1" dirty="0">
                <a:solidFill>
                  <a:srgbClr val="006998"/>
                </a:solidFill>
              </a:rPr>
              <a:t>Wiring a Sensi Thermostat</a:t>
            </a:r>
            <a:endParaRPr lang="en-US" sz="2000" dirty="0">
              <a:solidFill>
                <a:srgbClr val="006998"/>
              </a:solidFill>
              <a:highlight>
                <a:srgbClr val="FFFF00"/>
              </a:highlight>
              <a:latin typeface="+mn-lt"/>
              <a:ea typeface="Fira Sans Light" panose="020B0403050000020004" charset="0"/>
            </a:endParaRPr>
          </a:p>
        </p:txBody>
      </p:sp>
      <p:grpSp>
        <p:nvGrpSpPr>
          <p:cNvPr id="52" name="Group 51">
            <a:extLst>
              <a:ext uri="{FF2B5EF4-FFF2-40B4-BE49-F238E27FC236}">
                <a16:creationId xmlns:a16="http://schemas.microsoft.com/office/drawing/2014/main" id="{D1324219-F667-B245-89E6-287498AC4E75}"/>
              </a:ext>
            </a:extLst>
          </p:cNvPr>
          <p:cNvGrpSpPr/>
          <p:nvPr/>
        </p:nvGrpSpPr>
        <p:grpSpPr>
          <a:xfrm>
            <a:off x="390567" y="4713741"/>
            <a:ext cx="2432282" cy="276999"/>
            <a:chOff x="474508" y="1320653"/>
            <a:chExt cx="2432282" cy="276999"/>
          </a:xfrm>
        </p:grpSpPr>
        <p:sp>
          <p:nvSpPr>
            <p:cNvPr id="89" name="Oval 88">
              <a:extLst>
                <a:ext uri="{FF2B5EF4-FFF2-40B4-BE49-F238E27FC236}">
                  <a16:creationId xmlns:a16="http://schemas.microsoft.com/office/drawing/2014/main" id="{93C6A88E-79D8-4C02-937C-B5C3DB75E929}"/>
                </a:ext>
              </a:extLst>
            </p:cNvPr>
            <p:cNvSpPr/>
            <p:nvPr/>
          </p:nvSpPr>
          <p:spPr bwMode="auto">
            <a:xfrm>
              <a:off x="474508" y="1336043"/>
              <a:ext cx="246221" cy="246221"/>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1</a:t>
              </a:r>
            </a:p>
          </p:txBody>
        </p:sp>
        <p:sp>
          <p:nvSpPr>
            <p:cNvPr id="90" name="TextBox 89">
              <a:extLst>
                <a:ext uri="{FF2B5EF4-FFF2-40B4-BE49-F238E27FC236}">
                  <a16:creationId xmlns:a16="http://schemas.microsoft.com/office/drawing/2014/main" id="{A6A0BF89-4E78-4130-8E86-B7FD58AF70F3}"/>
                </a:ext>
              </a:extLst>
            </p:cNvPr>
            <p:cNvSpPr txBox="1"/>
            <p:nvPr/>
          </p:nvSpPr>
          <p:spPr bwMode="auto">
            <a:xfrm>
              <a:off x="764225" y="1320653"/>
              <a:ext cx="2142565" cy="276999"/>
            </a:xfrm>
            <a:prstGeom prst="rect">
              <a:avLst/>
            </a:prstGeom>
            <a:noFill/>
            <a:ln w="9525">
              <a:noFill/>
              <a:miter lim="800000"/>
              <a:headEnd/>
              <a:tailEnd/>
            </a:ln>
          </p:spPr>
          <p:txBody>
            <a:bodyPr wrap="square" rtlCol="0">
              <a:spAutoFit/>
            </a:bodyPr>
            <a:lstStyle/>
            <a:p>
              <a:r>
                <a:rPr lang="en-US" sz="1200" b="1" dirty="0">
                  <a:latin typeface="Arial" panose="020B0604020202020204" pitchFamily="34" charset="0"/>
                  <a:ea typeface="Fira Sans Light" panose="020B0403050000020004" pitchFamily="34" charset="0"/>
                </a:rPr>
                <a:t>RC </a:t>
              </a:r>
              <a:r>
                <a:rPr lang="en-US" sz="1200" dirty="0">
                  <a:latin typeface="Arial" panose="020B0604020202020204" pitchFamily="34" charset="0"/>
                  <a:ea typeface="Fira Sans Light" panose="020B0403050000020004" pitchFamily="34" charset="0"/>
                </a:rPr>
                <a:t>Power for cooling, 24V </a:t>
              </a:r>
            </a:p>
          </p:txBody>
        </p:sp>
      </p:grpSp>
      <p:sp>
        <p:nvSpPr>
          <p:cNvPr id="121" name="Rectangle 120">
            <a:extLst>
              <a:ext uri="{FF2B5EF4-FFF2-40B4-BE49-F238E27FC236}">
                <a16:creationId xmlns:a16="http://schemas.microsoft.com/office/drawing/2014/main" id="{68A3C418-4A55-5641-B7CE-102B9DA63FA5}"/>
              </a:ext>
            </a:extLst>
          </p:cNvPr>
          <p:cNvSpPr/>
          <p:nvPr/>
        </p:nvSpPr>
        <p:spPr>
          <a:xfrm>
            <a:off x="8180029" y="1760793"/>
            <a:ext cx="441147" cy="246221"/>
          </a:xfrm>
          <a:prstGeom prst="rect">
            <a:avLst/>
          </a:prstGeom>
        </p:spPr>
        <p:txBody>
          <a:bodyPr wrap="square">
            <a:spAutoFit/>
          </a:bodyPr>
          <a:lstStyle/>
          <a:p>
            <a:pPr algn="ctr" eaLnBrk="0" fontAlgn="base" hangingPunct="0">
              <a:spcBef>
                <a:spcPct val="0"/>
              </a:spcBef>
              <a:spcAft>
                <a:spcPct val="0"/>
              </a:spcAft>
            </a:pPr>
            <a:r>
              <a:rPr lang="en-US" sz="1000" dirty="0">
                <a:solidFill>
                  <a:schemeClr val="bg1"/>
                </a:solidFill>
                <a:ea typeface="Fira Sans Light" panose="020B0403050000020004" charset="0"/>
              </a:rPr>
              <a:t>10</a:t>
            </a:r>
          </a:p>
        </p:txBody>
      </p:sp>
      <p:grpSp>
        <p:nvGrpSpPr>
          <p:cNvPr id="27" name="Group 26">
            <a:extLst>
              <a:ext uri="{FF2B5EF4-FFF2-40B4-BE49-F238E27FC236}">
                <a16:creationId xmlns:a16="http://schemas.microsoft.com/office/drawing/2014/main" id="{29ECA309-8164-AA4E-AA81-C05F0BC30982}"/>
              </a:ext>
            </a:extLst>
          </p:cNvPr>
          <p:cNvGrpSpPr/>
          <p:nvPr/>
        </p:nvGrpSpPr>
        <p:grpSpPr>
          <a:xfrm>
            <a:off x="1746878" y="1132011"/>
            <a:ext cx="5764288" cy="3753191"/>
            <a:chOff x="1556650" y="1162826"/>
            <a:chExt cx="6186445" cy="4028062"/>
          </a:xfrm>
        </p:grpSpPr>
        <p:pic>
          <p:nvPicPr>
            <p:cNvPr id="4" name="Picture 3">
              <a:extLst>
                <a:ext uri="{FF2B5EF4-FFF2-40B4-BE49-F238E27FC236}">
                  <a16:creationId xmlns:a16="http://schemas.microsoft.com/office/drawing/2014/main" id="{F088600A-4D41-4BEE-B06C-A6B34A1B39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56650" y="1162826"/>
              <a:ext cx="6186445" cy="4028062"/>
            </a:xfrm>
            <a:prstGeom prst="rect">
              <a:avLst/>
            </a:prstGeom>
          </p:spPr>
        </p:pic>
        <p:grpSp>
          <p:nvGrpSpPr>
            <p:cNvPr id="8" name="Group 7">
              <a:extLst>
                <a:ext uri="{FF2B5EF4-FFF2-40B4-BE49-F238E27FC236}">
                  <a16:creationId xmlns:a16="http://schemas.microsoft.com/office/drawing/2014/main" id="{B4B24C76-3E62-424D-8E21-AFC389B40436}"/>
                </a:ext>
              </a:extLst>
            </p:cNvPr>
            <p:cNvGrpSpPr/>
            <p:nvPr/>
          </p:nvGrpSpPr>
          <p:grpSpPr>
            <a:xfrm>
              <a:off x="6081540" y="3568461"/>
              <a:ext cx="348368" cy="242695"/>
              <a:chOff x="4873745" y="5639715"/>
              <a:chExt cx="421571" cy="293693"/>
            </a:xfrm>
          </p:grpSpPr>
          <p:sp>
            <p:nvSpPr>
              <p:cNvPr id="129" name="Oval 128">
                <a:extLst>
                  <a:ext uri="{FF2B5EF4-FFF2-40B4-BE49-F238E27FC236}">
                    <a16:creationId xmlns:a16="http://schemas.microsoft.com/office/drawing/2014/main" id="{FD9753E1-42C2-48FF-9B24-80D6F6F5699A}"/>
                  </a:ext>
                </a:extLst>
              </p:cNvPr>
              <p:cNvSpPr/>
              <p:nvPr/>
            </p:nvSpPr>
            <p:spPr bwMode="auto">
              <a:xfrm>
                <a:off x="4969196" y="5678180"/>
                <a:ext cx="246221" cy="246221"/>
              </a:xfrm>
              <a:prstGeom prst="ellipse">
                <a:avLst/>
              </a:prstGeom>
              <a:solidFill>
                <a:srgbClr val="006AAC"/>
              </a:solidFill>
              <a:ln w="9525">
                <a:noFill/>
                <a:round/>
                <a:headEnd/>
                <a:tailEnd/>
              </a:ln>
              <a:effectLst/>
            </p:spPr>
            <p:txBody>
              <a:bodyPr wrap="square" rtlCol="0" anchor="ctr"/>
              <a:lstStyle/>
              <a:p>
                <a:pPr algn="ctr" eaLnBrk="0" fontAlgn="base" hangingPunct="0">
                  <a:spcBef>
                    <a:spcPct val="0"/>
                  </a:spcBef>
                  <a:spcAft>
                    <a:spcPct val="0"/>
                  </a:spcAft>
                </a:pPr>
                <a:endParaRPr lang="en-US" sz="800" dirty="0">
                  <a:solidFill>
                    <a:schemeClr val="bg1"/>
                  </a:solidFill>
                  <a:ea typeface="Fira Sans Light" panose="020B0403050000020004" charset="0"/>
                </a:endParaRPr>
              </a:p>
            </p:txBody>
          </p:sp>
          <p:sp>
            <p:nvSpPr>
              <p:cNvPr id="131" name="TextBox 130">
                <a:extLst>
                  <a:ext uri="{FF2B5EF4-FFF2-40B4-BE49-F238E27FC236}">
                    <a16:creationId xmlns:a16="http://schemas.microsoft.com/office/drawing/2014/main" id="{B2FA4069-E265-4601-A422-F5082C8E481B}"/>
                  </a:ext>
                </a:extLst>
              </p:cNvPr>
              <p:cNvSpPr txBox="1"/>
              <p:nvPr/>
            </p:nvSpPr>
            <p:spPr bwMode="auto">
              <a:xfrm>
                <a:off x="4873745" y="5639715"/>
                <a:ext cx="421571" cy="293693"/>
              </a:xfrm>
              <a:prstGeom prst="rect">
                <a:avLst/>
              </a:prstGeom>
              <a:noFill/>
              <a:ln w="9525">
                <a:noFill/>
                <a:miter lim="800000"/>
                <a:headEnd/>
                <a:tailEnd/>
              </a:ln>
            </p:spPr>
            <p:txBody>
              <a:bodyPr wrap="square" rtlCol="0">
                <a:spAutoFit/>
              </a:bodyPr>
              <a:lstStyle/>
              <a:p>
                <a:pPr eaLnBrk="0" hangingPunct="0">
                  <a:lnSpc>
                    <a:spcPct val="105000"/>
                  </a:lnSpc>
                </a:pPr>
                <a:r>
                  <a:rPr lang="en-US" sz="1000" dirty="0">
                    <a:solidFill>
                      <a:schemeClr val="bg1"/>
                    </a:solidFill>
                  </a:rPr>
                  <a:t>10</a:t>
                </a:r>
              </a:p>
            </p:txBody>
          </p:sp>
        </p:grpSp>
        <p:sp>
          <p:nvSpPr>
            <p:cNvPr id="126" name="Oval 125">
              <a:extLst>
                <a:ext uri="{FF2B5EF4-FFF2-40B4-BE49-F238E27FC236}">
                  <a16:creationId xmlns:a16="http://schemas.microsoft.com/office/drawing/2014/main" id="{F837EC1D-FAAD-CF46-8932-A9EB3DD7252E}"/>
                </a:ext>
              </a:extLst>
            </p:cNvPr>
            <p:cNvSpPr/>
            <p:nvPr/>
          </p:nvSpPr>
          <p:spPr bwMode="auto">
            <a:xfrm>
              <a:off x="2868183" y="2218580"/>
              <a:ext cx="203466" cy="203466"/>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1</a:t>
              </a:r>
            </a:p>
          </p:txBody>
        </p:sp>
        <p:sp>
          <p:nvSpPr>
            <p:cNvPr id="127" name="Oval 126">
              <a:extLst>
                <a:ext uri="{FF2B5EF4-FFF2-40B4-BE49-F238E27FC236}">
                  <a16:creationId xmlns:a16="http://schemas.microsoft.com/office/drawing/2014/main" id="{F806DD5C-DF1B-2F4C-B9CE-93FA42D3EAE4}"/>
                </a:ext>
              </a:extLst>
            </p:cNvPr>
            <p:cNvSpPr/>
            <p:nvPr/>
          </p:nvSpPr>
          <p:spPr bwMode="auto">
            <a:xfrm>
              <a:off x="2868183" y="2451510"/>
              <a:ext cx="203466" cy="203466"/>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2</a:t>
              </a:r>
            </a:p>
          </p:txBody>
        </p:sp>
        <p:sp>
          <p:nvSpPr>
            <p:cNvPr id="128" name="Oval 127">
              <a:extLst>
                <a:ext uri="{FF2B5EF4-FFF2-40B4-BE49-F238E27FC236}">
                  <a16:creationId xmlns:a16="http://schemas.microsoft.com/office/drawing/2014/main" id="{0AD6272D-2121-F549-B1E8-CAC7C51F0086}"/>
                </a:ext>
              </a:extLst>
            </p:cNvPr>
            <p:cNvSpPr/>
            <p:nvPr/>
          </p:nvSpPr>
          <p:spPr bwMode="auto">
            <a:xfrm>
              <a:off x="2868183" y="2684440"/>
              <a:ext cx="203466" cy="203466"/>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3</a:t>
              </a:r>
            </a:p>
          </p:txBody>
        </p:sp>
        <p:sp>
          <p:nvSpPr>
            <p:cNvPr id="134" name="Oval 133">
              <a:extLst>
                <a:ext uri="{FF2B5EF4-FFF2-40B4-BE49-F238E27FC236}">
                  <a16:creationId xmlns:a16="http://schemas.microsoft.com/office/drawing/2014/main" id="{B29752F0-A2A8-7C4F-8D2B-4A854E0703A1}"/>
                </a:ext>
              </a:extLst>
            </p:cNvPr>
            <p:cNvSpPr/>
            <p:nvPr/>
          </p:nvSpPr>
          <p:spPr bwMode="auto">
            <a:xfrm>
              <a:off x="2868183" y="2917370"/>
              <a:ext cx="203466" cy="203466"/>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4</a:t>
              </a:r>
            </a:p>
          </p:txBody>
        </p:sp>
        <p:sp>
          <p:nvSpPr>
            <p:cNvPr id="135" name="Oval 134">
              <a:extLst>
                <a:ext uri="{FF2B5EF4-FFF2-40B4-BE49-F238E27FC236}">
                  <a16:creationId xmlns:a16="http://schemas.microsoft.com/office/drawing/2014/main" id="{B13AF49E-C43F-A24C-8187-FB92A6B80A9D}"/>
                </a:ext>
              </a:extLst>
            </p:cNvPr>
            <p:cNvSpPr/>
            <p:nvPr/>
          </p:nvSpPr>
          <p:spPr bwMode="auto">
            <a:xfrm>
              <a:off x="2868183" y="3150300"/>
              <a:ext cx="203466" cy="203466"/>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5</a:t>
              </a:r>
            </a:p>
          </p:txBody>
        </p:sp>
        <p:sp>
          <p:nvSpPr>
            <p:cNvPr id="140" name="Oval 139">
              <a:extLst>
                <a:ext uri="{FF2B5EF4-FFF2-40B4-BE49-F238E27FC236}">
                  <a16:creationId xmlns:a16="http://schemas.microsoft.com/office/drawing/2014/main" id="{1F9A3CC7-26CE-014C-AC3E-0E79FE3617D8}"/>
                </a:ext>
              </a:extLst>
            </p:cNvPr>
            <p:cNvSpPr/>
            <p:nvPr/>
          </p:nvSpPr>
          <p:spPr bwMode="auto">
            <a:xfrm>
              <a:off x="2868183" y="3383230"/>
              <a:ext cx="203466" cy="203466"/>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6</a:t>
              </a:r>
            </a:p>
          </p:txBody>
        </p:sp>
        <p:sp>
          <p:nvSpPr>
            <p:cNvPr id="141" name="Oval 140">
              <a:extLst>
                <a:ext uri="{FF2B5EF4-FFF2-40B4-BE49-F238E27FC236}">
                  <a16:creationId xmlns:a16="http://schemas.microsoft.com/office/drawing/2014/main" id="{DD7A6FDA-5CD5-8F4A-BEE0-C8437F316E9A}"/>
                </a:ext>
              </a:extLst>
            </p:cNvPr>
            <p:cNvSpPr/>
            <p:nvPr/>
          </p:nvSpPr>
          <p:spPr bwMode="auto">
            <a:xfrm>
              <a:off x="2868183" y="3616160"/>
              <a:ext cx="203466" cy="203466"/>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7</a:t>
              </a:r>
            </a:p>
          </p:txBody>
        </p:sp>
        <p:sp>
          <p:nvSpPr>
            <p:cNvPr id="154" name="Oval 153">
              <a:extLst>
                <a:ext uri="{FF2B5EF4-FFF2-40B4-BE49-F238E27FC236}">
                  <a16:creationId xmlns:a16="http://schemas.microsoft.com/office/drawing/2014/main" id="{A2893C27-FBD9-3E4B-AEF4-B07A625D8C03}"/>
                </a:ext>
              </a:extLst>
            </p:cNvPr>
            <p:cNvSpPr/>
            <p:nvPr/>
          </p:nvSpPr>
          <p:spPr bwMode="auto">
            <a:xfrm>
              <a:off x="6158784" y="3135474"/>
              <a:ext cx="203466" cy="203466"/>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8</a:t>
              </a:r>
            </a:p>
          </p:txBody>
        </p:sp>
        <p:sp>
          <p:nvSpPr>
            <p:cNvPr id="164" name="Oval 163">
              <a:extLst>
                <a:ext uri="{FF2B5EF4-FFF2-40B4-BE49-F238E27FC236}">
                  <a16:creationId xmlns:a16="http://schemas.microsoft.com/office/drawing/2014/main" id="{0C4408BF-0D3D-6B4F-8670-593355EB8C8B}"/>
                </a:ext>
              </a:extLst>
            </p:cNvPr>
            <p:cNvSpPr/>
            <p:nvPr/>
          </p:nvSpPr>
          <p:spPr bwMode="auto">
            <a:xfrm>
              <a:off x="6158784" y="3360184"/>
              <a:ext cx="203466" cy="203466"/>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200" dirty="0">
                  <a:solidFill>
                    <a:schemeClr val="bg1"/>
                  </a:solidFill>
                  <a:ea typeface="Fira Sans Light" panose="020B0403050000020004" charset="0"/>
                </a:rPr>
                <a:t>9</a:t>
              </a:r>
            </a:p>
          </p:txBody>
        </p:sp>
      </p:grpSp>
      <p:grpSp>
        <p:nvGrpSpPr>
          <p:cNvPr id="49" name="Group 48">
            <a:extLst>
              <a:ext uri="{FF2B5EF4-FFF2-40B4-BE49-F238E27FC236}">
                <a16:creationId xmlns:a16="http://schemas.microsoft.com/office/drawing/2014/main" id="{82567D90-FBA8-6045-A235-9EE31306582B}"/>
              </a:ext>
            </a:extLst>
          </p:cNvPr>
          <p:cNvGrpSpPr/>
          <p:nvPr/>
        </p:nvGrpSpPr>
        <p:grpSpPr>
          <a:xfrm>
            <a:off x="390567" y="5109290"/>
            <a:ext cx="2432282" cy="276999"/>
            <a:chOff x="474508" y="1812338"/>
            <a:chExt cx="2432282" cy="276999"/>
          </a:xfrm>
        </p:grpSpPr>
        <p:sp>
          <p:nvSpPr>
            <p:cNvPr id="91" name="Oval 90">
              <a:extLst>
                <a:ext uri="{FF2B5EF4-FFF2-40B4-BE49-F238E27FC236}">
                  <a16:creationId xmlns:a16="http://schemas.microsoft.com/office/drawing/2014/main" id="{831F5A1A-FFA2-4A87-AE47-E0C28FBE9561}"/>
                </a:ext>
              </a:extLst>
            </p:cNvPr>
            <p:cNvSpPr/>
            <p:nvPr/>
          </p:nvSpPr>
          <p:spPr bwMode="auto">
            <a:xfrm>
              <a:off x="474508" y="1826094"/>
              <a:ext cx="246221" cy="246221"/>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2</a:t>
              </a:r>
            </a:p>
          </p:txBody>
        </p:sp>
        <p:sp>
          <p:nvSpPr>
            <p:cNvPr id="178" name="TextBox 177">
              <a:extLst>
                <a:ext uri="{FF2B5EF4-FFF2-40B4-BE49-F238E27FC236}">
                  <a16:creationId xmlns:a16="http://schemas.microsoft.com/office/drawing/2014/main" id="{3FB7A391-55ED-0F4C-832E-B811BB397F10}"/>
                </a:ext>
              </a:extLst>
            </p:cNvPr>
            <p:cNvSpPr txBox="1"/>
            <p:nvPr/>
          </p:nvSpPr>
          <p:spPr bwMode="auto">
            <a:xfrm>
              <a:off x="764225" y="1812338"/>
              <a:ext cx="2142565" cy="276999"/>
            </a:xfrm>
            <a:prstGeom prst="rect">
              <a:avLst/>
            </a:prstGeom>
            <a:noFill/>
            <a:ln w="9525">
              <a:noFill/>
              <a:miter lim="800000"/>
              <a:headEnd/>
              <a:tailEnd/>
            </a:ln>
          </p:spPr>
          <p:txBody>
            <a:bodyPr wrap="square" rtlCol="0">
              <a:spAutoFit/>
            </a:bodyPr>
            <a:lstStyle/>
            <a:p>
              <a:r>
                <a:rPr lang="en-US" sz="1200" b="1" dirty="0">
                  <a:latin typeface="Arial" panose="020B0604020202020204" pitchFamily="34" charset="0"/>
                  <a:ea typeface="Fira Sans Light" panose="020B0403050000020004" pitchFamily="34" charset="0"/>
                </a:rPr>
                <a:t>RH </a:t>
              </a:r>
              <a:r>
                <a:rPr lang="en-US" sz="1200" dirty="0">
                  <a:latin typeface="Arial" panose="020B0604020202020204" pitchFamily="34" charset="0"/>
                  <a:ea typeface="Fira Sans Light" panose="020B0403050000020004" pitchFamily="34" charset="0"/>
                </a:rPr>
                <a:t> Power for heating, 24V </a:t>
              </a:r>
            </a:p>
          </p:txBody>
        </p:sp>
      </p:grpSp>
      <p:grpSp>
        <p:nvGrpSpPr>
          <p:cNvPr id="46" name="Group 45">
            <a:extLst>
              <a:ext uri="{FF2B5EF4-FFF2-40B4-BE49-F238E27FC236}">
                <a16:creationId xmlns:a16="http://schemas.microsoft.com/office/drawing/2014/main" id="{9254568C-AA5F-E144-B9E5-599A11F1837C}"/>
              </a:ext>
            </a:extLst>
          </p:cNvPr>
          <p:cNvGrpSpPr/>
          <p:nvPr/>
        </p:nvGrpSpPr>
        <p:grpSpPr>
          <a:xfrm>
            <a:off x="390567" y="5445858"/>
            <a:ext cx="3080146" cy="461665"/>
            <a:chOff x="474508" y="2221205"/>
            <a:chExt cx="3080146" cy="461665"/>
          </a:xfrm>
        </p:grpSpPr>
        <p:sp>
          <p:nvSpPr>
            <p:cNvPr id="93" name="Oval 92">
              <a:extLst>
                <a:ext uri="{FF2B5EF4-FFF2-40B4-BE49-F238E27FC236}">
                  <a16:creationId xmlns:a16="http://schemas.microsoft.com/office/drawing/2014/main" id="{86BEAA75-4586-45FE-92A3-B44747F2DDBB}"/>
                </a:ext>
              </a:extLst>
            </p:cNvPr>
            <p:cNvSpPr/>
            <p:nvPr/>
          </p:nvSpPr>
          <p:spPr bwMode="auto">
            <a:xfrm>
              <a:off x="474508" y="2307830"/>
              <a:ext cx="246221" cy="246221"/>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3</a:t>
              </a:r>
            </a:p>
          </p:txBody>
        </p:sp>
        <p:sp>
          <p:nvSpPr>
            <p:cNvPr id="179" name="TextBox 178">
              <a:extLst>
                <a:ext uri="{FF2B5EF4-FFF2-40B4-BE49-F238E27FC236}">
                  <a16:creationId xmlns:a16="http://schemas.microsoft.com/office/drawing/2014/main" id="{60F12CD9-910B-6240-9BCC-A2C20406044A}"/>
                </a:ext>
              </a:extLst>
            </p:cNvPr>
            <p:cNvSpPr txBox="1"/>
            <p:nvPr/>
          </p:nvSpPr>
          <p:spPr bwMode="auto">
            <a:xfrm>
              <a:off x="764225" y="2221205"/>
              <a:ext cx="2790429" cy="461665"/>
            </a:xfrm>
            <a:prstGeom prst="rect">
              <a:avLst/>
            </a:prstGeom>
            <a:noFill/>
            <a:ln w="9525">
              <a:noFill/>
              <a:miter lim="800000"/>
              <a:headEnd/>
              <a:tailEnd/>
            </a:ln>
          </p:spPr>
          <p:txBody>
            <a:bodyPr wrap="square" rtlCol="0">
              <a:spAutoFit/>
            </a:bodyPr>
            <a:lstStyle/>
            <a:p>
              <a:r>
                <a:rPr lang="en-US" sz="1200" b="1" dirty="0">
                  <a:latin typeface="Arial" panose="020B0604020202020204" pitchFamily="34" charset="0"/>
                  <a:ea typeface="Fira Sans Light" panose="020B0403050000020004" pitchFamily="34" charset="0"/>
                </a:rPr>
                <a:t>O/B </a:t>
              </a:r>
              <a:r>
                <a:rPr lang="en-US" sz="1200" dirty="0">
                  <a:latin typeface="Arial" panose="020B0604020202020204" pitchFamily="34" charset="0"/>
                  <a:ea typeface="Fira Sans Light" panose="020B0403050000020004" pitchFamily="34" charset="0"/>
                </a:rPr>
                <a:t>Heat pump changeover or</a:t>
              </a:r>
            </a:p>
            <a:p>
              <a:r>
                <a:rPr lang="en-US" sz="1200" dirty="0">
                  <a:latin typeface="Arial" panose="020B0604020202020204" pitchFamily="34" charset="0"/>
                  <a:ea typeface="Fira Sans Light" panose="020B0403050000020004" pitchFamily="34" charset="0"/>
                </a:rPr>
                <a:t>3-wire zone (configure as O, B or 2)</a:t>
              </a:r>
            </a:p>
          </p:txBody>
        </p:sp>
      </p:grpSp>
      <p:grpSp>
        <p:nvGrpSpPr>
          <p:cNvPr id="43" name="Group 42">
            <a:extLst>
              <a:ext uri="{FF2B5EF4-FFF2-40B4-BE49-F238E27FC236}">
                <a16:creationId xmlns:a16="http://schemas.microsoft.com/office/drawing/2014/main" id="{16FBBCFA-913B-3543-A0D9-2D6B3D535296}"/>
              </a:ext>
            </a:extLst>
          </p:cNvPr>
          <p:cNvGrpSpPr/>
          <p:nvPr/>
        </p:nvGrpSpPr>
        <p:grpSpPr>
          <a:xfrm>
            <a:off x="390567" y="5907523"/>
            <a:ext cx="2432282" cy="461665"/>
            <a:chOff x="474508" y="2762623"/>
            <a:chExt cx="2432282" cy="461665"/>
          </a:xfrm>
        </p:grpSpPr>
        <p:sp>
          <p:nvSpPr>
            <p:cNvPr id="97" name="Oval 96">
              <a:extLst>
                <a:ext uri="{FF2B5EF4-FFF2-40B4-BE49-F238E27FC236}">
                  <a16:creationId xmlns:a16="http://schemas.microsoft.com/office/drawing/2014/main" id="{576B88A7-43F2-4AAD-9E2F-6988A943C06B}"/>
                </a:ext>
              </a:extLst>
            </p:cNvPr>
            <p:cNvSpPr/>
            <p:nvPr/>
          </p:nvSpPr>
          <p:spPr bwMode="auto">
            <a:xfrm>
              <a:off x="474508" y="2877669"/>
              <a:ext cx="246221" cy="246221"/>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4</a:t>
              </a:r>
            </a:p>
          </p:txBody>
        </p:sp>
        <p:sp>
          <p:nvSpPr>
            <p:cNvPr id="180" name="TextBox 179">
              <a:extLst>
                <a:ext uri="{FF2B5EF4-FFF2-40B4-BE49-F238E27FC236}">
                  <a16:creationId xmlns:a16="http://schemas.microsoft.com/office/drawing/2014/main" id="{515CB70F-BF33-FF49-8527-7AFD4C19FC03}"/>
                </a:ext>
              </a:extLst>
            </p:cNvPr>
            <p:cNvSpPr txBox="1"/>
            <p:nvPr/>
          </p:nvSpPr>
          <p:spPr bwMode="auto">
            <a:xfrm>
              <a:off x="764225" y="2762623"/>
              <a:ext cx="2142565" cy="461665"/>
            </a:xfrm>
            <a:prstGeom prst="rect">
              <a:avLst/>
            </a:prstGeom>
            <a:noFill/>
            <a:ln w="9525">
              <a:noFill/>
              <a:miter lim="800000"/>
              <a:headEnd/>
              <a:tailEnd/>
            </a:ln>
          </p:spPr>
          <p:txBody>
            <a:bodyPr wrap="square" rtlCol="0">
              <a:spAutoFit/>
            </a:bodyPr>
            <a:lstStyle/>
            <a:p>
              <a:r>
                <a:rPr lang="en-US" sz="1200" b="1" dirty="0">
                  <a:latin typeface="Arial" panose="020B0604020202020204" pitchFamily="34" charset="0"/>
                  <a:ea typeface="Fira Sans Light" panose="020B0403050000020004" pitchFamily="34" charset="0"/>
                </a:rPr>
                <a:t>Y </a:t>
              </a:r>
              <a:r>
                <a:rPr lang="en-US" sz="1200" dirty="0">
                  <a:latin typeface="Arial" panose="020B0604020202020204" pitchFamily="34" charset="0"/>
                  <a:ea typeface="Fira Sans Light" panose="020B0403050000020004" pitchFamily="34" charset="0"/>
                </a:rPr>
                <a:t>1st stage cool or Heat Pump 1st stage heat/cool</a:t>
              </a:r>
            </a:p>
          </p:txBody>
        </p:sp>
      </p:grpSp>
      <p:grpSp>
        <p:nvGrpSpPr>
          <p:cNvPr id="42" name="Group 41">
            <a:extLst>
              <a:ext uri="{FF2B5EF4-FFF2-40B4-BE49-F238E27FC236}">
                <a16:creationId xmlns:a16="http://schemas.microsoft.com/office/drawing/2014/main" id="{33942782-6325-404C-814E-69AAD1A36494}"/>
              </a:ext>
            </a:extLst>
          </p:cNvPr>
          <p:cNvGrpSpPr/>
          <p:nvPr/>
        </p:nvGrpSpPr>
        <p:grpSpPr>
          <a:xfrm>
            <a:off x="3353842" y="4729400"/>
            <a:ext cx="2432282" cy="276999"/>
            <a:chOff x="474508" y="3356594"/>
            <a:chExt cx="2432282" cy="276999"/>
          </a:xfrm>
        </p:grpSpPr>
        <p:sp>
          <p:nvSpPr>
            <p:cNvPr id="99" name="Oval 98">
              <a:extLst>
                <a:ext uri="{FF2B5EF4-FFF2-40B4-BE49-F238E27FC236}">
                  <a16:creationId xmlns:a16="http://schemas.microsoft.com/office/drawing/2014/main" id="{F26CECB8-DD8E-484C-BBA1-F56FA9180ECE}"/>
                </a:ext>
              </a:extLst>
            </p:cNvPr>
            <p:cNvSpPr/>
            <p:nvPr/>
          </p:nvSpPr>
          <p:spPr bwMode="auto">
            <a:xfrm>
              <a:off x="474508" y="3371505"/>
              <a:ext cx="246221" cy="246221"/>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5</a:t>
              </a:r>
            </a:p>
          </p:txBody>
        </p:sp>
        <p:sp>
          <p:nvSpPr>
            <p:cNvPr id="181" name="TextBox 180">
              <a:extLst>
                <a:ext uri="{FF2B5EF4-FFF2-40B4-BE49-F238E27FC236}">
                  <a16:creationId xmlns:a16="http://schemas.microsoft.com/office/drawing/2014/main" id="{A393260C-2D74-394A-BD1A-3A1FA8FC412C}"/>
                </a:ext>
              </a:extLst>
            </p:cNvPr>
            <p:cNvSpPr txBox="1"/>
            <p:nvPr/>
          </p:nvSpPr>
          <p:spPr bwMode="auto">
            <a:xfrm>
              <a:off x="764225" y="3356594"/>
              <a:ext cx="2142565" cy="276999"/>
            </a:xfrm>
            <a:prstGeom prst="rect">
              <a:avLst/>
            </a:prstGeom>
            <a:noFill/>
            <a:ln w="9525">
              <a:noFill/>
              <a:miter lim="800000"/>
              <a:headEnd/>
              <a:tailEnd/>
            </a:ln>
          </p:spPr>
          <p:txBody>
            <a:bodyPr wrap="square" rtlCol="0">
              <a:spAutoFit/>
            </a:bodyPr>
            <a:lstStyle/>
            <a:p>
              <a:r>
                <a:rPr lang="en-US" sz="1200" b="1" dirty="0">
                  <a:latin typeface="Arial" panose="020B0604020202020204" pitchFamily="34" charset="0"/>
                  <a:ea typeface="Fira Sans Light" panose="020B0403050000020004" pitchFamily="34" charset="0"/>
                </a:rPr>
                <a:t>G </a:t>
              </a:r>
              <a:r>
                <a:rPr lang="en-US" sz="1200" dirty="0">
                  <a:latin typeface="Arial" panose="020B0604020202020204" pitchFamily="34" charset="0"/>
                  <a:ea typeface="Fira Sans Light" panose="020B0403050000020004" pitchFamily="34" charset="0"/>
                </a:rPr>
                <a:t>Indoor blower (fan)</a:t>
              </a:r>
            </a:p>
          </p:txBody>
        </p:sp>
      </p:grpSp>
      <p:grpSp>
        <p:nvGrpSpPr>
          <p:cNvPr id="41" name="Group 40">
            <a:extLst>
              <a:ext uri="{FF2B5EF4-FFF2-40B4-BE49-F238E27FC236}">
                <a16:creationId xmlns:a16="http://schemas.microsoft.com/office/drawing/2014/main" id="{4631F757-9612-0145-A7B0-AC1DC7A0BAF1}"/>
              </a:ext>
            </a:extLst>
          </p:cNvPr>
          <p:cNvGrpSpPr/>
          <p:nvPr/>
        </p:nvGrpSpPr>
        <p:grpSpPr>
          <a:xfrm>
            <a:off x="3353842" y="5065968"/>
            <a:ext cx="3080146" cy="461665"/>
            <a:chOff x="474508" y="3721714"/>
            <a:chExt cx="3080146" cy="461665"/>
          </a:xfrm>
        </p:grpSpPr>
        <p:sp>
          <p:nvSpPr>
            <p:cNvPr id="101" name="Oval 100">
              <a:extLst>
                <a:ext uri="{FF2B5EF4-FFF2-40B4-BE49-F238E27FC236}">
                  <a16:creationId xmlns:a16="http://schemas.microsoft.com/office/drawing/2014/main" id="{C9073564-540C-4F72-9F39-F65F776197F8}"/>
                </a:ext>
              </a:extLst>
            </p:cNvPr>
            <p:cNvSpPr/>
            <p:nvPr/>
          </p:nvSpPr>
          <p:spPr bwMode="auto">
            <a:xfrm>
              <a:off x="474508" y="3811782"/>
              <a:ext cx="246221" cy="246221"/>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6</a:t>
              </a:r>
            </a:p>
          </p:txBody>
        </p:sp>
        <p:sp>
          <p:nvSpPr>
            <p:cNvPr id="182" name="TextBox 181">
              <a:extLst>
                <a:ext uri="{FF2B5EF4-FFF2-40B4-BE49-F238E27FC236}">
                  <a16:creationId xmlns:a16="http://schemas.microsoft.com/office/drawing/2014/main" id="{1555A392-A202-9045-A084-47552F147207}"/>
                </a:ext>
              </a:extLst>
            </p:cNvPr>
            <p:cNvSpPr txBox="1"/>
            <p:nvPr/>
          </p:nvSpPr>
          <p:spPr bwMode="auto">
            <a:xfrm>
              <a:off x="764225" y="3721714"/>
              <a:ext cx="2790429" cy="461665"/>
            </a:xfrm>
            <a:prstGeom prst="rect">
              <a:avLst/>
            </a:prstGeom>
            <a:noFill/>
            <a:ln w="9525">
              <a:noFill/>
              <a:miter lim="800000"/>
              <a:headEnd/>
              <a:tailEnd/>
            </a:ln>
          </p:spPr>
          <p:txBody>
            <a:bodyPr wrap="square" rtlCol="0">
              <a:spAutoFit/>
            </a:bodyPr>
            <a:lstStyle/>
            <a:p>
              <a:r>
                <a:rPr lang="en-US" sz="1200" b="1" dirty="0">
                  <a:latin typeface="Arial" panose="020B0604020202020204" pitchFamily="34" charset="0"/>
                  <a:ea typeface="Fira Sans Light" panose="020B0403050000020004" pitchFamily="34" charset="0"/>
                </a:rPr>
                <a:t>W/E </a:t>
              </a:r>
              <a:r>
                <a:rPr lang="en-US" sz="1200" dirty="0">
                  <a:latin typeface="Arial" panose="020B0604020202020204" pitchFamily="34" charset="0"/>
                  <a:ea typeface="Fira Sans Light" panose="020B0403050000020004" pitchFamily="34" charset="0"/>
                </a:rPr>
                <a:t>1st stage heat or Heat Pump</a:t>
              </a:r>
            </a:p>
            <a:p>
              <a:r>
                <a:rPr lang="en-US" sz="1200" dirty="0">
                  <a:latin typeface="Arial" panose="020B0604020202020204" pitchFamily="34" charset="0"/>
                  <a:ea typeface="Fira Sans Light" panose="020B0403050000020004" pitchFamily="34" charset="0"/>
                </a:rPr>
                <a:t>1st stage auxiliary/emergency heat </a:t>
              </a:r>
            </a:p>
          </p:txBody>
        </p:sp>
      </p:grpSp>
      <p:grpSp>
        <p:nvGrpSpPr>
          <p:cNvPr id="40" name="Group 39">
            <a:extLst>
              <a:ext uri="{FF2B5EF4-FFF2-40B4-BE49-F238E27FC236}">
                <a16:creationId xmlns:a16="http://schemas.microsoft.com/office/drawing/2014/main" id="{E2C7AC09-02CB-2047-B47F-3CA4F44014B9}"/>
              </a:ext>
            </a:extLst>
          </p:cNvPr>
          <p:cNvGrpSpPr/>
          <p:nvPr/>
        </p:nvGrpSpPr>
        <p:grpSpPr>
          <a:xfrm>
            <a:off x="3353842" y="5587202"/>
            <a:ext cx="2432282" cy="276999"/>
            <a:chOff x="474508" y="4298021"/>
            <a:chExt cx="2432282" cy="276999"/>
          </a:xfrm>
        </p:grpSpPr>
        <p:sp>
          <p:nvSpPr>
            <p:cNvPr id="105" name="Oval 104">
              <a:extLst>
                <a:ext uri="{FF2B5EF4-FFF2-40B4-BE49-F238E27FC236}">
                  <a16:creationId xmlns:a16="http://schemas.microsoft.com/office/drawing/2014/main" id="{EDC4C639-F3C0-43BE-A20D-1C70491A2270}"/>
                </a:ext>
              </a:extLst>
            </p:cNvPr>
            <p:cNvSpPr/>
            <p:nvPr/>
          </p:nvSpPr>
          <p:spPr bwMode="auto">
            <a:xfrm>
              <a:off x="474508" y="4309665"/>
              <a:ext cx="246221" cy="246221"/>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7</a:t>
              </a:r>
            </a:p>
          </p:txBody>
        </p:sp>
        <p:sp>
          <p:nvSpPr>
            <p:cNvPr id="183" name="TextBox 182">
              <a:extLst>
                <a:ext uri="{FF2B5EF4-FFF2-40B4-BE49-F238E27FC236}">
                  <a16:creationId xmlns:a16="http://schemas.microsoft.com/office/drawing/2014/main" id="{29AA94F0-0636-2747-8785-A7DCCAD803EF}"/>
                </a:ext>
              </a:extLst>
            </p:cNvPr>
            <p:cNvSpPr txBox="1"/>
            <p:nvPr/>
          </p:nvSpPr>
          <p:spPr bwMode="auto">
            <a:xfrm>
              <a:off x="764225" y="4298021"/>
              <a:ext cx="2142565" cy="276999"/>
            </a:xfrm>
            <a:prstGeom prst="rect">
              <a:avLst/>
            </a:prstGeom>
            <a:noFill/>
            <a:ln w="9525">
              <a:noFill/>
              <a:miter lim="800000"/>
              <a:headEnd/>
              <a:tailEnd/>
            </a:ln>
          </p:spPr>
          <p:txBody>
            <a:bodyPr wrap="square" rtlCol="0">
              <a:spAutoFit/>
            </a:bodyPr>
            <a:lstStyle/>
            <a:p>
              <a:r>
                <a:rPr lang="en-US" sz="1200" b="1" dirty="0">
                  <a:latin typeface="Arial" panose="020B0604020202020204" pitchFamily="34" charset="0"/>
                  <a:ea typeface="Fira Sans Light" panose="020B0403050000020004" pitchFamily="34" charset="0"/>
                </a:rPr>
                <a:t>C </a:t>
              </a:r>
              <a:r>
                <a:rPr lang="en-US" sz="1200" dirty="0">
                  <a:latin typeface="Arial" panose="020B0604020202020204" pitchFamily="34" charset="0"/>
                  <a:ea typeface="Fira Sans Light" panose="020B0403050000020004" pitchFamily="34" charset="0"/>
                </a:rPr>
                <a:t>Common wire, 24V </a:t>
              </a:r>
            </a:p>
          </p:txBody>
        </p:sp>
      </p:grpSp>
      <p:grpSp>
        <p:nvGrpSpPr>
          <p:cNvPr id="39" name="Group 38">
            <a:extLst>
              <a:ext uri="{FF2B5EF4-FFF2-40B4-BE49-F238E27FC236}">
                <a16:creationId xmlns:a16="http://schemas.microsoft.com/office/drawing/2014/main" id="{FD519AF9-3624-F74D-AA6D-B2BC0247B4F4}"/>
              </a:ext>
            </a:extLst>
          </p:cNvPr>
          <p:cNvGrpSpPr/>
          <p:nvPr/>
        </p:nvGrpSpPr>
        <p:grpSpPr>
          <a:xfrm>
            <a:off x="3353842" y="5985954"/>
            <a:ext cx="2983256" cy="461665"/>
            <a:chOff x="474508" y="4812709"/>
            <a:chExt cx="2983256" cy="461665"/>
          </a:xfrm>
        </p:grpSpPr>
        <p:sp>
          <p:nvSpPr>
            <p:cNvPr id="107" name="Oval 106">
              <a:extLst>
                <a:ext uri="{FF2B5EF4-FFF2-40B4-BE49-F238E27FC236}">
                  <a16:creationId xmlns:a16="http://schemas.microsoft.com/office/drawing/2014/main" id="{70AE4D6E-0A70-4F1F-99D0-3E05F5412D79}"/>
                </a:ext>
              </a:extLst>
            </p:cNvPr>
            <p:cNvSpPr/>
            <p:nvPr/>
          </p:nvSpPr>
          <p:spPr bwMode="auto">
            <a:xfrm>
              <a:off x="474508" y="4839667"/>
              <a:ext cx="246221" cy="246221"/>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8</a:t>
              </a:r>
            </a:p>
          </p:txBody>
        </p:sp>
        <p:sp>
          <p:nvSpPr>
            <p:cNvPr id="184" name="TextBox 183">
              <a:extLst>
                <a:ext uri="{FF2B5EF4-FFF2-40B4-BE49-F238E27FC236}">
                  <a16:creationId xmlns:a16="http://schemas.microsoft.com/office/drawing/2014/main" id="{442E0C03-2178-D54E-AEBB-277E9CA7BB1D}"/>
                </a:ext>
              </a:extLst>
            </p:cNvPr>
            <p:cNvSpPr txBox="1"/>
            <p:nvPr/>
          </p:nvSpPr>
          <p:spPr bwMode="auto">
            <a:xfrm>
              <a:off x="764225" y="4812709"/>
              <a:ext cx="2693539" cy="461665"/>
            </a:xfrm>
            <a:prstGeom prst="rect">
              <a:avLst/>
            </a:prstGeom>
            <a:noFill/>
            <a:ln w="9525">
              <a:noFill/>
              <a:miter lim="800000"/>
              <a:headEnd/>
              <a:tailEnd/>
            </a:ln>
          </p:spPr>
          <p:txBody>
            <a:bodyPr wrap="square" rtlCol="0">
              <a:spAutoFit/>
            </a:bodyPr>
            <a:lstStyle/>
            <a:p>
              <a:r>
                <a:rPr lang="en-US" sz="1200" b="1" dirty="0">
                  <a:latin typeface="Arial" panose="020B0604020202020204" pitchFamily="34" charset="0"/>
                  <a:ea typeface="Fira Sans Light" panose="020B0403050000020004" pitchFamily="34" charset="0"/>
                </a:rPr>
                <a:t>L </a:t>
              </a:r>
              <a:r>
                <a:rPr lang="en-US" sz="1200" dirty="0">
                  <a:latin typeface="Arial" panose="020B0604020202020204" pitchFamily="34" charset="0"/>
                  <a:ea typeface="Fira Sans Light" panose="020B0403050000020004" pitchFamily="34" charset="0"/>
                </a:rPr>
                <a:t>Heat Pump “L”</a:t>
              </a:r>
            </a:p>
            <a:p>
              <a:r>
                <a:rPr lang="en-US" sz="1200" dirty="0">
                  <a:latin typeface="Arial" panose="020B0604020202020204" pitchFamily="34" charset="0"/>
                  <a:ea typeface="Fira Sans Light" panose="020B0403050000020004" pitchFamily="34" charset="0"/>
                </a:rPr>
                <a:t>terminal connection</a:t>
              </a:r>
            </a:p>
          </p:txBody>
        </p:sp>
      </p:grpSp>
      <p:grpSp>
        <p:nvGrpSpPr>
          <p:cNvPr id="36" name="Group 35">
            <a:extLst>
              <a:ext uri="{FF2B5EF4-FFF2-40B4-BE49-F238E27FC236}">
                <a16:creationId xmlns:a16="http://schemas.microsoft.com/office/drawing/2014/main" id="{48E51079-4686-A34C-8294-AA43031C2A30}"/>
              </a:ext>
            </a:extLst>
          </p:cNvPr>
          <p:cNvGrpSpPr/>
          <p:nvPr/>
        </p:nvGrpSpPr>
        <p:grpSpPr>
          <a:xfrm>
            <a:off x="6311056" y="4667366"/>
            <a:ext cx="2892422" cy="646331"/>
            <a:chOff x="474508" y="5311652"/>
            <a:chExt cx="2892422" cy="646331"/>
          </a:xfrm>
        </p:grpSpPr>
        <p:sp>
          <p:nvSpPr>
            <p:cNvPr id="109" name="Oval 108">
              <a:extLst>
                <a:ext uri="{FF2B5EF4-FFF2-40B4-BE49-F238E27FC236}">
                  <a16:creationId xmlns:a16="http://schemas.microsoft.com/office/drawing/2014/main" id="{C4635B3D-13DF-4D3B-99BA-1041684C8CAE}"/>
                </a:ext>
              </a:extLst>
            </p:cNvPr>
            <p:cNvSpPr/>
            <p:nvPr/>
          </p:nvSpPr>
          <p:spPr bwMode="auto">
            <a:xfrm>
              <a:off x="474508" y="5410325"/>
              <a:ext cx="246221" cy="246221"/>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9</a:t>
              </a:r>
            </a:p>
          </p:txBody>
        </p:sp>
        <p:sp>
          <p:nvSpPr>
            <p:cNvPr id="185" name="TextBox 184">
              <a:extLst>
                <a:ext uri="{FF2B5EF4-FFF2-40B4-BE49-F238E27FC236}">
                  <a16:creationId xmlns:a16="http://schemas.microsoft.com/office/drawing/2014/main" id="{A694639E-C685-B745-AA90-CFFC31DD1AD5}"/>
                </a:ext>
              </a:extLst>
            </p:cNvPr>
            <p:cNvSpPr txBox="1"/>
            <p:nvPr/>
          </p:nvSpPr>
          <p:spPr bwMode="auto">
            <a:xfrm>
              <a:off x="764225" y="5311652"/>
              <a:ext cx="2602705" cy="646331"/>
            </a:xfrm>
            <a:prstGeom prst="rect">
              <a:avLst/>
            </a:prstGeom>
            <a:noFill/>
            <a:ln w="9525">
              <a:noFill/>
              <a:miter lim="800000"/>
              <a:headEnd/>
              <a:tailEnd/>
            </a:ln>
          </p:spPr>
          <p:txBody>
            <a:bodyPr wrap="square" rtlCol="0">
              <a:spAutoFit/>
            </a:bodyPr>
            <a:lstStyle/>
            <a:p>
              <a:r>
                <a:rPr lang="en-US" sz="1200" b="1" dirty="0">
                  <a:latin typeface="Arial" panose="020B0604020202020204" pitchFamily="34" charset="0"/>
                  <a:ea typeface="Fira Sans Light" panose="020B0403050000020004" pitchFamily="34" charset="0"/>
                </a:rPr>
                <a:t>Y2/* </a:t>
              </a:r>
              <a:r>
                <a:rPr lang="en-US" sz="1200" dirty="0">
                  <a:latin typeface="Arial" panose="020B0604020202020204" pitchFamily="34" charset="0"/>
                  <a:ea typeface="Fira Sans Light" panose="020B0403050000020004" pitchFamily="34" charset="0"/>
                </a:rPr>
                <a:t>2nd stage cool or</a:t>
              </a:r>
            </a:p>
            <a:p>
              <a:r>
                <a:rPr lang="en-US" sz="1200" dirty="0">
                  <a:latin typeface="Arial" panose="020B0604020202020204" pitchFamily="34" charset="0"/>
                  <a:ea typeface="Fira Sans Light" panose="020B0403050000020004" pitchFamily="34" charset="0"/>
                </a:rPr>
                <a:t>Heat Pump 2nd stage heat/cool</a:t>
              </a:r>
            </a:p>
            <a:p>
              <a:r>
                <a:rPr lang="en-US" sz="1200" dirty="0">
                  <a:latin typeface="Arial" panose="020B0604020202020204" pitchFamily="34" charset="0"/>
                  <a:ea typeface="Fira Sans Light" panose="020B0403050000020004" pitchFamily="34" charset="0"/>
                </a:rPr>
                <a:t>(or humidifier)</a:t>
              </a:r>
            </a:p>
          </p:txBody>
        </p:sp>
      </p:grpSp>
      <p:grpSp>
        <p:nvGrpSpPr>
          <p:cNvPr id="35" name="Group 34">
            <a:extLst>
              <a:ext uri="{FF2B5EF4-FFF2-40B4-BE49-F238E27FC236}">
                <a16:creationId xmlns:a16="http://schemas.microsoft.com/office/drawing/2014/main" id="{0A1AB0DF-8B62-E442-8E4F-F380FAB81934}"/>
              </a:ext>
            </a:extLst>
          </p:cNvPr>
          <p:cNvGrpSpPr/>
          <p:nvPr/>
        </p:nvGrpSpPr>
        <p:grpSpPr>
          <a:xfrm>
            <a:off x="6211298" y="5451975"/>
            <a:ext cx="2992180" cy="830997"/>
            <a:chOff x="371928" y="6120726"/>
            <a:chExt cx="2992180" cy="830997"/>
          </a:xfrm>
        </p:grpSpPr>
        <p:grpSp>
          <p:nvGrpSpPr>
            <p:cNvPr id="25" name="Group 24">
              <a:extLst>
                <a:ext uri="{FF2B5EF4-FFF2-40B4-BE49-F238E27FC236}">
                  <a16:creationId xmlns:a16="http://schemas.microsoft.com/office/drawing/2014/main" id="{9988109C-A2A5-6049-9DA7-0E92C69C7750}"/>
                </a:ext>
              </a:extLst>
            </p:cNvPr>
            <p:cNvGrpSpPr/>
            <p:nvPr/>
          </p:nvGrpSpPr>
          <p:grpSpPr>
            <a:xfrm>
              <a:off x="371928" y="6226371"/>
              <a:ext cx="427116" cy="569393"/>
              <a:chOff x="4463402" y="5857662"/>
              <a:chExt cx="427116" cy="569393"/>
            </a:xfrm>
          </p:grpSpPr>
          <p:sp>
            <p:nvSpPr>
              <p:cNvPr id="176" name="Oval 175">
                <a:extLst>
                  <a:ext uri="{FF2B5EF4-FFF2-40B4-BE49-F238E27FC236}">
                    <a16:creationId xmlns:a16="http://schemas.microsoft.com/office/drawing/2014/main" id="{8DAC6A4D-EC40-D540-B66D-96E0AFEE4409}"/>
                  </a:ext>
                </a:extLst>
              </p:cNvPr>
              <p:cNvSpPr/>
              <p:nvPr/>
            </p:nvSpPr>
            <p:spPr bwMode="auto">
              <a:xfrm>
                <a:off x="4544718" y="5859740"/>
                <a:ext cx="246221" cy="246221"/>
              </a:xfrm>
              <a:prstGeom prst="ellipse">
                <a:avLst/>
              </a:prstGeom>
              <a:solidFill>
                <a:srgbClr val="4E79C1"/>
              </a:solidFill>
              <a:ln w="9525">
                <a:noFill/>
                <a:round/>
                <a:headEnd/>
                <a:tailEnd/>
              </a:ln>
              <a:effectLst/>
            </p:spPr>
            <p:txBody>
              <a:bodyPr wrap="square" rtlCol="0" anchor="ctr"/>
              <a:lstStyle/>
              <a:p>
                <a:pPr algn="ctr" eaLnBrk="0" fontAlgn="base" hangingPunct="0">
                  <a:spcBef>
                    <a:spcPct val="0"/>
                  </a:spcBef>
                  <a:spcAft>
                    <a:spcPct val="0"/>
                  </a:spcAft>
                </a:pPr>
                <a:endParaRPr lang="en-US" sz="800" dirty="0">
                  <a:solidFill>
                    <a:schemeClr val="bg1"/>
                  </a:solidFill>
                  <a:ea typeface="Fira Sans Light" panose="020B0403050000020004" charset="0"/>
                </a:endParaRPr>
              </a:p>
            </p:txBody>
          </p:sp>
          <p:sp>
            <p:nvSpPr>
              <p:cNvPr id="177" name="TextBox 176">
                <a:extLst>
                  <a:ext uri="{FF2B5EF4-FFF2-40B4-BE49-F238E27FC236}">
                    <a16:creationId xmlns:a16="http://schemas.microsoft.com/office/drawing/2014/main" id="{A89CB3A7-6F44-5441-88E3-A3D190966F6E}"/>
                  </a:ext>
                </a:extLst>
              </p:cNvPr>
              <p:cNvSpPr txBox="1"/>
              <p:nvPr/>
            </p:nvSpPr>
            <p:spPr bwMode="auto">
              <a:xfrm>
                <a:off x="4463402" y="6169292"/>
                <a:ext cx="408852" cy="257763"/>
              </a:xfrm>
              <a:prstGeom prst="rect">
                <a:avLst/>
              </a:prstGeom>
              <a:noFill/>
              <a:ln w="9525">
                <a:noFill/>
                <a:miter lim="800000"/>
                <a:headEnd/>
                <a:tailEnd/>
              </a:ln>
            </p:spPr>
            <p:txBody>
              <a:bodyPr wrap="square" rtlCol="0">
                <a:spAutoFit/>
              </a:bodyPr>
              <a:lstStyle/>
              <a:p>
                <a:pPr eaLnBrk="0" hangingPunct="0">
                  <a:lnSpc>
                    <a:spcPct val="105000"/>
                  </a:lnSpc>
                </a:pPr>
                <a:r>
                  <a:rPr lang="en-US" sz="1100" dirty="0">
                    <a:solidFill>
                      <a:schemeClr val="bg1"/>
                    </a:solidFill>
                  </a:rPr>
                  <a:t>10</a:t>
                </a:r>
              </a:p>
            </p:txBody>
          </p:sp>
          <p:sp>
            <p:nvSpPr>
              <p:cNvPr id="50" name="TextBox 49">
                <a:extLst>
                  <a:ext uri="{FF2B5EF4-FFF2-40B4-BE49-F238E27FC236}">
                    <a16:creationId xmlns:a16="http://schemas.microsoft.com/office/drawing/2014/main" id="{85F4588B-4D91-D94A-8BE7-EE5E629D58D6}"/>
                  </a:ext>
                </a:extLst>
              </p:cNvPr>
              <p:cNvSpPr txBox="1"/>
              <p:nvPr/>
            </p:nvSpPr>
            <p:spPr bwMode="auto">
              <a:xfrm>
                <a:off x="4481666" y="5857662"/>
                <a:ext cx="408852" cy="257763"/>
              </a:xfrm>
              <a:prstGeom prst="rect">
                <a:avLst/>
              </a:prstGeom>
              <a:noFill/>
              <a:ln w="9525">
                <a:noFill/>
                <a:miter lim="800000"/>
                <a:headEnd/>
                <a:tailEnd/>
              </a:ln>
            </p:spPr>
            <p:txBody>
              <a:bodyPr wrap="square" rtlCol="0">
                <a:spAutoFit/>
              </a:bodyPr>
              <a:lstStyle/>
              <a:p>
                <a:pPr eaLnBrk="0" hangingPunct="0">
                  <a:lnSpc>
                    <a:spcPct val="105000"/>
                  </a:lnSpc>
                </a:pPr>
                <a:r>
                  <a:rPr lang="en-US" sz="1100" dirty="0">
                    <a:solidFill>
                      <a:schemeClr val="bg1"/>
                    </a:solidFill>
                  </a:rPr>
                  <a:t>10</a:t>
                </a:r>
              </a:p>
            </p:txBody>
          </p:sp>
        </p:grpSp>
        <p:sp>
          <p:nvSpPr>
            <p:cNvPr id="186" name="TextBox 185">
              <a:extLst>
                <a:ext uri="{FF2B5EF4-FFF2-40B4-BE49-F238E27FC236}">
                  <a16:creationId xmlns:a16="http://schemas.microsoft.com/office/drawing/2014/main" id="{1FDA1786-A175-E84C-867C-028150C27304}"/>
                </a:ext>
              </a:extLst>
            </p:cNvPr>
            <p:cNvSpPr txBox="1"/>
            <p:nvPr/>
          </p:nvSpPr>
          <p:spPr bwMode="auto">
            <a:xfrm>
              <a:off x="761403" y="6120726"/>
              <a:ext cx="2602705" cy="830997"/>
            </a:xfrm>
            <a:prstGeom prst="rect">
              <a:avLst/>
            </a:prstGeom>
            <a:noFill/>
            <a:ln w="9525">
              <a:noFill/>
              <a:miter lim="800000"/>
              <a:headEnd/>
              <a:tailEnd/>
            </a:ln>
          </p:spPr>
          <p:txBody>
            <a:bodyPr wrap="square" rtlCol="0">
              <a:spAutoFit/>
            </a:bodyPr>
            <a:lstStyle/>
            <a:p>
              <a:r>
                <a:rPr lang="en-US" sz="1200" b="1" dirty="0">
                  <a:latin typeface="Arial" panose="020B0604020202020204" pitchFamily="34" charset="0"/>
                  <a:ea typeface="Fira Sans Light" panose="020B0403050000020004" pitchFamily="34" charset="0"/>
                </a:rPr>
                <a:t>W2/* </a:t>
              </a:r>
              <a:r>
                <a:rPr lang="en-US" sz="1200" dirty="0">
                  <a:latin typeface="Arial" panose="020B0604020202020204" pitchFamily="34" charset="0"/>
                  <a:ea typeface="Fira Sans Light" panose="020B0403050000020004" pitchFamily="34" charset="0"/>
                </a:rPr>
                <a:t>2nd stage heat or</a:t>
              </a:r>
            </a:p>
            <a:p>
              <a:r>
                <a:rPr lang="en-US" sz="1200" dirty="0">
                  <a:latin typeface="Arial" panose="020B0604020202020204" pitchFamily="34" charset="0"/>
                  <a:ea typeface="Fira Sans Light" panose="020B0403050000020004" pitchFamily="34" charset="0"/>
                </a:rPr>
                <a:t>Heat Pump 2nd stage auxiliary/emergency</a:t>
              </a:r>
            </a:p>
            <a:p>
              <a:r>
                <a:rPr lang="en-US" sz="1200" dirty="0">
                  <a:latin typeface="Arial" panose="020B0604020202020204" pitchFamily="34" charset="0"/>
                  <a:ea typeface="Fira Sans Light" panose="020B0403050000020004" pitchFamily="34" charset="0"/>
                </a:rPr>
                <a:t>heat (or dehumidifier)</a:t>
              </a:r>
            </a:p>
          </p:txBody>
        </p:sp>
      </p:grpSp>
    </p:spTree>
    <p:extLst>
      <p:ext uri="{BB962C8B-B14F-4D97-AF65-F5344CB8AC3E}">
        <p14:creationId xmlns:p14="http://schemas.microsoft.com/office/powerpoint/2010/main" val="39163991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0BA3D51-D0DC-3447-A9AC-9DCD09040402}"/>
              </a:ext>
            </a:extLst>
          </p:cNvPr>
          <p:cNvSpPr/>
          <p:nvPr/>
        </p:nvSpPr>
        <p:spPr bwMode="auto">
          <a:xfrm>
            <a:off x="6105772" y="1391920"/>
            <a:ext cx="2506103" cy="3210560"/>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26" name="Rectangle 25">
            <a:extLst>
              <a:ext uri="{FF2B5EF4-FFF2-40B4-BE49-F238E27FC236}">
                <a16:creationId xmlns:a16="http://schemas.microsoft.com/office/drawing/2014/main" id="{AC24BA0B-9EAD-3345-BE3C-91B96DFEE25E}"/>
              </a:ext>
            </a:extLst>
          </p:cNvPr>
          <p:cNvSpPr/>
          <p:nvPr/>
        </p:nvSpPr>
        <p:spPr bwMode="auto">
          <a:xfrm>
            <a:off x="3213097" y="1391920"/>
            <a:ext cx="2461768" cy="3210560"/>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0" name="Rectangle 9">
            <a:extLst>
              <a:ext uri="{FF2B5EF4-FFF2-40B4-BE49-F238E27FC236}">
                <a16:creationId xmlns:a16="http://schemas.microsoft.com/office/drawing/2014/main" id="{4225FB1B-3D42-7547-BCB1-536AED55B4C8}"/>
              </a:ext>
            </a:extLst>
          </p:cNvPr>
          <p:cNvSpPr/>
          <p:nvPr/>
        </p:nvSpPr>
        <p:spPr bwMode="auto">
          <a:xfrm>
            <a:off x="393192" y="1391920"/>
            <a:ext cx="2461768" cy="3210560"/>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31" name="Title 1">
            <a:extLst>
              <a:ext uri="{FF2B5EF4-FFF2-40B4-BE49-F238E27FC236}">
                <a16:creationId xmlns:a16="http://schemas.microsoft.com/office/drawing/2014/main" id="{7E5F1D2D-1A8F-40B2-AFF9-3100FCC15ECB}"/>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Introduction</a:t>
            </a:r>
            <a:endParaRPr lang="en-US" dirty="0">
              <a:solidFill>
                <a:srgbClr val="006998"/>
              </a:solidFill>
              <a:highlight>
                <a:srgbClr val="FFFF00"/>
              </a:highlight>
              <a:latin typeface="+mn-lt"/>
              <a:ea typeface="Fira Sans Light" panose="020B0403050000020004" charset="0"/>
            </a:endParaRPr>
          </a:p>
        </p:txBody>
      </p:sp>
      <p:grpSp>
        <p:nvGrpSpPr>
          <p:cNvPr id="4" name="Group 3">
            <a:extLst>
              <a:ext uri="{FF2B5EF4-FFF2-40B4-BE49-F238E27FC236}">
                <a16:creationId xmlns:a16="http://schemas.microsoft.com/office/drawing/2014/main" id="{843B6F0D-B5C9-724B-BAAD-B9AB272D624E}"/>
              </a:ext>
            </a:extLst>
          </p:cNvPr>
          <p:cNvGrpSpPr/>
          <p:nvPr/>
        </p:nvGrpSpPr>
        <p:grpSpPr>
          <a:xfrm>
            <a:off x="470866" y="1762760"/>
            <a:ext cx="2384094" cy="2514566"/>
            <a:chOff x="470866" y="1762760"/>
            <a:chExt cx="2384094" cy="2514566"/>
          </a:xfrm>
        </p:grpSpPr>
        <p:pic>
          <p:nvPicPr>
            <p:cNvPr id="1026" name="Picture 2">
              <a:extLst>
                <a:ext uri="{FF2B5EF4-FFF2-40B4-BE49-F238E27FC236}">
                  <a16:creationId xmlns:a16="http://schemas.microsoft.com/office/drawing/2014/main" id="{227AB377-9AFE-4579-B379-316273D94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64170" y="1762760"/>
              <a:ext cx="1810173" cy="69525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E150615-7649-4BB8-ADE6-C76F7E1E0B7F}"/>
                </a:ext>
              </a:extLst>
            </p:cNvPr>
            <p:cNvSpPr txBox="1"/>
            <p:nvPr/>
          </p:nvSpPr>
          <p:spPr bwMode="auto">
            <a:xfrm>
              <a:off x="470866" y="2774286"/>
              <a:ext cx="2384094" cy="1503040"/>
            </a:xfrm>
            <a:prstGeom prst="rect">
              <a:avLst/>
            </a:prstGeom>
            <a:noFill/>
            <a:ln w="9525">
              <a:noFill/>
              <a:miter lim="800000"/>
              <a:headEnd/>
              <a:tailEnd/>
            </a:ln>
          </p:spPr>
          <p:txBody>
            <a:bodyPr wrap="square" rtlCol="0">
              <a:spAutoFit/>
            </a:bodyPr>
            <a:lstStyle/>
            <a:p>
              <a:pPr eaLnBrk="0" hangingPunct="0">
                <a:lnSpc>
                  <a:spcPct val="105000"/>
                </a:lnSpc>
              </a:pPr>
              <a:r>
                <a:rPr lang="en-US" sz="1000" b="1" dirty="0">
                  <a:solidFill>
                    <a:srgbClr val="475866"/>
                  </a:solidFill>
                  <a:ea typeface="Fira Sans Light" panose="020B0403050000020004" charset="0"/>
                </a:rPr>
                <a:t>PARTNER OF THE YEAR</a:t>
              </a:r>
            </a:p>
            <a:p>
              <a:pPr eaLnBrk="0" hangingPunct="0">
                <a:lnSpc>
                  <a:spcPct val="105000"/>
                </a:lnSpc>
              </a:pPr>
              <a:r>
                <a:rPr lang="en-US" sz="1000" dirty="0">
                  <a:solidFill>
                    <a:srgbClr val="475866"/>
                  </a:solidFill>
                  <a:ea typeface="Fira Sans Light" panose="020B0403050000020004" charset="0"/>
                </a:rPr>
                <a:t>Energy Star</a:t>
              </a:r>
            </a:p>
            <a:p>
              <a:pPr eaLnBrk="0" hangingPunct="0">
                <a:lnSpc>
                  <a:spcPct val="105000"/>
                </a:lnSpc>
              </a:pPr>
              <a:endParaRPr lang="en-US" sz="400" dirty="0">
                <a:ea typeface="Fira Sans Light" panose="020B0403050000020004" charset="0"/>
              </a:endParaRPr>
            </a:p>
            <a:p>
              <a:pPr eaLnBrk="0" hangingPunct="0">
                <a:lnSpc>
                  <a:spcPct val="105000"/>
                </a:lnSpc>
              </a:pPr>
              <a:r>
                <a:rPr lang="en-US" sz="1000" b="1" i="1" dirty="0">
                  <a:solidFill>
                    <a:srgbClr val="006998"/>
                  </a:solidFill>
                  <a:ea typeface="Fira Sans Light" panose="020B0403050000020004" charset="0"/>
                </a:rPr>
                <a:t>Sensi is the first and only smart thermostat to receive this honor</a:t>
              </a:r>
            </a:p>
            <a:p>
              <a:pPr eaLnBrk="0" hangingPunct="0">
                <a:lnSpc>
                  <a:spcPct val="105000"/>
                </a:lnSpc>
              </a:pPr>
              <a:endParaRPr lang="en-US" sz="400" b="1" i="1" dirty="0">
                <a:solidFill>
                  <a:schemeClr val="accent1"/>
                </a:solidFill>
                <a:ea typeface="Fira Sans Light" panose="020B0403050000020004" charset="0"/>
              </a:endParaRPr>
            </a:p>
            <a:p>
              <a:pPr eaLnBrk="0" hangingPunct="0">
                <a:lnSpc>
                  <a:spcPct val="105000"/>
                </a:lnSpc>
              </a:pPr>
              <a:r>
                <a:rPr lang="en-US" sz="1000" dirty="0">
                  <a:solidFill>
                    <a:srgbClr val="475866"/>
                  </a:solidFill>
                  <a:ea typeface="Fira Sans Light" panose="020B0403050000020004" charset="0"/>
                </a:rPr>
                <a:t>This award is the highest level of recognition by the U.S. Environmental Protection Agency and demonstrates our commitment to energy efficiency</a:t>
              </a:r>
            </a:p>
          </p:txBody>
        </p:sp>
      </p:grpSp>
      <p:pic>
        <p:nvPicPr>
          <p:cNvPr id="45" name="Picture 44" descr="A picture containing meter, light&#10;&#10;Description automatically generated">
            <a:extLst>
              <a:ext uri="{FF2B5EF4-FFF2-40B4-BE49-F238E27FC236}">
                <a16:creationId xmlns:a16="http://schemas.microsoft.com/office/drawing/2014/main" id="{F052C0D6-F54A-47EA-BBA1-915DEFC5E0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3" name="Group 2">
            <a:extLst>
              <a:ext uri="{FF2B5EF4-FFF2-40B4-BE49-F238E27FC236}">
                <a16:creationId xmlns:a16="http://schemas.microsoft.com/office/drawing/2014/main" id="{1B61F4DD-E2B4-EC46-B56F-01411DFB7CD0}"/>
              </a:ext>
            </a:extLst>
          </p:cNvPr>
          <p:cNvGrpSpPr/>
          <p:nvPr/>
        </p:nvGrpSpPr>
        <p:grpSpPr>
          <a:xfrm>
            <a:off x="3263603" y="1557964"/>
            <a:ext cx="2461552" cy="2921299"/>
            <a:chOff x="3060327" y="1420804"/>
            <a:chExt cx="2461552" cy="2921299"/>
          </a:xfrm>
        </p:grpSpPr>
        <p:grpSp>
          <p:nvGrpSpPr>
            <p:cNvPr id="43" name="Group 42">
              <a:extLst>
                <a:ext uri="{FF2B5EF4-FFF2-40B4-BE49-F238E27FC236}">
                  <a16:creationId xmlns:a16="http://schemas.microsoft.com/office/drawing/2014/main" id="{46CB4491-13DA-42C2-A27B-DB4417DD328C}"/>
                </a:ext>
              </a:extLst>
            </p:cNvPr>
            <p:cNvGrpSpPr/>
            <p:nvPr/>
          </p:nvGrpSpPr>
          <p:grpSpPr>
            <a:xfrm>
              <a:off x="3060327" y="2677480"/>
              <a:ext cx="2461552" cy="1664623"/>
              <a:chOff x="3128907" y="2859743"/>
              <a:chExt cx="2461552" cy="1664623"/>
            </a:xfrm>
          </p:grpSpPr>
          <p:sp>
            <p:nvSpPr>
              <p:cNvPr id="37" name="TextBox 36">
                <a:extLst>
                  <a:ext uri="{FF2B5EF4-FFF2-40B4-BE49-F238E27FC236}">
                    <a16:creationId xmlns:a16="http://schemas.microsoft.com/office/drawing/2014/main" id="{85103408-A95C-4041-A632-26F20117E279}"/>
                  </a:ext>
                </a:extLst>
              </p:cNvPr>
              <p:cNvSpPr txBox="1"/>
              <p:nvPr/>
            </p:nvSpPr>
            <p:spPr bwMode="auto">
              <a:xfrm>
                <a:off x="3128907" y="2859743"/>
                <a:ext cx="2461552" cy="1664623"/>
              </a:xfrm>
              <a:prstGeom prst="rect">
                <a:avLst/>
              </a:prstGeom>
              <a:noFill/>
              <a:ln w="9525">
                <a:noFill/>
                <a:miter lim="800000"/>
                <a:headEnd/>
                <a:tailEnd/>
              </a:ln>
            </p:spPr>
            <p:txBody>
              <a:bodyPr wrap="square" rtlCol="0">
                <a:spAutoFit/>
              </a:bodyPr>
              <a:lstStyle/>
              <a:p>
                <a:pPr eaLnBrk="0" hangingPunct="0">
                  <a:lnSpc>
                    <a:spcPct val="105000"/>
                  </a:lnSpc>
                </a:pPr>
                <a:r>
                  <a:rPr lang="en-US" sz="1000" b="1" dirty="0">
                    <a:solidFill>
                      <a:srgbClr val="475866"/>
                    </a:solidFill>
                    <a:ea typeface="Fira Sans Light" panose="020B0403050000020004" charset="0"/>
                  </a:rPr>
                  <a:t>READER’S CHOICE</a:t>
                </a:r>
              </a:p>
              <a:p>
                <a:pPr eaLnBrk="0" hangingPunct="0">
                  <a:lnSpc>
                    <a:spcPct val="105000"/>
                  </a:lnSpc>
                </a:pPr>
                <a:r>
                  <a:rPr lang="en-US" sz="1000" dirty="0" err="1">
                    <a:solidFill>
                      <a:srgbClr val="475866"/>
                    </a:solidFill>
                    <a:ea typeface="Fira Sans Light" panose="020B0403050000020004" charset="0"/>
                  </a:rPr>
                  <a:t>PCMAG.com</a:t>
                </a:r>
                <a:endParaRPr lang="en-US" sz="1000" dirty="0">
                  <a:solidFill>
                    <a:srgbClr val="475866"/>
                  </a:solidFill>
                  <a:ea typeface="Fira Sans Light" panose="020B0403050000020004" charset="0"/>
                </a:endParaRPr>
              </a:p>
              <a:p>
                <a:pPr eaLnBrk="0" hangingPunct="0">
                  <a:lnSpc>
                    <a:spcPct val="105000"/>
                  </a:lnSpc>
                </a:pPr>
                <a:endParaRPr lang="en-US" sz="400" dirty="0">
                  <a:ea typeface="Fira Sans Light" panose="020B0403050000020004" charset="0"/>
                </a:endParaRPr>
              </a:p>
              <a:p>
                <a:pPr eaLnBrk="0" hangingPunct="0">
                  <a:lnSpc>
                    <a:spcPct val="105000"/>
                  </a:lnSpc>
                </a:pPr>
                <a:r>
                  <a:rPr lang="en-US" sz="1000" b="1" i="1" dirty="0">
                    <a:solidFill>
                      <a:srgbClr val="006998"/>
                    </a:solidFill>
                    <a:ea typeface="Fira Sans Light" panose="020B0403050000020004" charset="0"/>
                  </a:rPr>
                  <a:t>Outperformed</a:t>
                </a:r>
                <a:r>
                  <a:rPr lang="en-US" sz="1000" b="1" dirty="0">
                    <a:solidFill>
                      <a:srgbClr val="006998"/>
                    </a:solidFill>
                    <a:ea typeface="Fira Sans Light" panose="020B0403050000020004" charset="0"/>
                  </a:rPr>
                  <a:t> </a:t>
                </a:r>
                <a:r>
                  <a:rPr lang="en-US" sz="1000" b="1" dirty="0" err="1">
                    <a:solidFill>
                      <a:srgbClr val="006998"/>
                    </a:solidFill>
                    <a:ea typeface="Fira Sans Light" panose="020B0403050000020004" charset="0"/>
                  </a:rPr>
                  <a:t>Ecobee</a:t>
                </a:r>
                <a:r>
                  <a:rPr lang="en-US" sz="1000" b="1" dirty="0">
                    <a:solidFill>
                      <a:srgbClr val="006998"/>
                    </a:solidFill>
                    <a:ea typeface="Fira Sans Light" panose="020B0403050000020004" charset="0"/>
                  </a:rPr>
                  <a:t>, </a:t>
                </a:r>
              </a:p>
              <a:p>
                <a:pPr eaLnBrk="0" hangingPunct="0">
                  <a:lnSpc>
                    <a:spcPct val="105000"/>
                  </a:lnSpc>
                </a:pPr>
                <a:r>
                  <a:rPr lang="en-US" sz="1000" b="1" dirty="0">
                    <a:solidFill>
                      <a:srgbClr val="006998"/>
                    </a:solidFill>
                    <a:ea typeface="Fira Sans Light" panose="020B0403050000020004" charset="0"/>
                  </a:rPr>
                  <a:t>Honeywell, </a:t>
                </a:r>
                <a:r>
                  <a:rPr lang="en-US" sz="1000" b="1" i="1" dirty="0">
                    <a:solidFill>
                      <a:srgbClr val="006998"/>
                    </a:solidFill>
                    <a:ea typeface="Fira Sans Light" panose="020B0403050000020004" charset="0"/>
                  </a:rPr>
                  <a:t>and</a:t>
                </a:r>
                <a:r>
                  <a:rPr lang="en-US" sz="1000" b="1" dirty="0">
                    <a:solidFill>
                      <a:srgbClr val="006998"/>
                    </a:solidFill>
                    <a:ea typeface="Fira Sans Light" panose="020B0403050000020004" charset="0"/>
                  </a:rPr>
                  <a:t> Nest</a:t>
                </a:r>
                <a:endParaRPr lang="en-US" sz="1000" b="1" i="1" dirty="0">
                  <a:solidFill>
                    <a:srgbClr val="006998"/>
                  </a:solidFill>
                  <a:ea typeface="Fira Sans Light" panose="020B0403050000020004" charset="0"/>
                </a:endParaRPr>
              </a:p>
              <a:p>
                <a:pPr eaLnBrk="0" hangingPunct="0">
                  <a:lnSpc>
                    <a:spcPct val="105000"/>
                  </a:lnSpc>
                </a:pPr>
                <a:endParaRPr lang="en-US" sz="400" b="1" i="1" dirty="0">
                  <a:solidFill>
                    <a:schemeClr val="accent1"/>
                  </a:solidFill>
                  <a:ea typeface="Fira Sans Light" panose="020B0403050000020004" charset="0"/>
                </a:endParaRPr>
              </a:p>
              <a:p>
                <a:pPr eaLnBrk="0" hangingPunct="0">
                  <a:lnSpc>
                    <a:spcPct val="105000"/>
                  </a:lnSpc>
                </a:pPr>
                <a:r>
                  <a:rPr lang="en-US" sz="1000" dirty="0">
                    <a:solidFill>
                      <a:srgbClr val="475866"/>
                    </a:solidFill>
                    <a:ea typeface="Fira Sans Light" panose="020B0403050000020004" charset="0"/>
                  </a:rPr>
                  <a:t>     Highest rated for overall satisfaction</a:t>
                </a:r>
              </a:p>
              <a:p>
                <a:pPr eaLnBrk="0" hangingPunct="0">
                  <a:lnSpc>
                    <a:spcPct val="105000"/>
                  </a:lnSpc>
                </a:pPr>
                <a:r>
                  <a:rPr lang="en-US" sz="1000" dirty="0">
                    <a:solidFill>
                      <a:srgbClr val="475866"/>
                    </a:solidFill>
                    <a:ea typeface="Fira Sans Light" panose="020B0403050000020004" charset="0"/>
                  </a:rPr>
                  <a:t>     Highest rated for setup</a:t>
                </a:r>
              </a:p>
              <a:p>
                <a:pPr eaLnBrk="0" hangingPunct="0">
                  <a:lnSpc>
                    <a:spcPct val="105000"/>
                  </a:lnSpc>
                </a:pPr>
                <a:r>
                  <a:rPr lang="en-US" sz="1000" dirty="0">
                    <a:solidFill>
                      <a:srgbClr val="475866"/>
                    </a:solidFill>
                    <a:ea typeface="Fira Sans Light" panose="020B0403050000020004" charset="0"/>
                  </a:rPr>
                  <a:t>     Highest rated for value</a:t>
                </a:r>
              </a:p>
              <a:p>
                <a:pPr eaLnBrk="0" hangingPunct="0">
                  <a:lnSpc>
                    <a:spcPct val="105000"/>
                  </a:lnSpc>
                </a:pPr>
                <a:r>
                  <a:rPr lang="en-US" sz="1000" dirty="0">
                    <a:solidFill>
                      <a:srgbClr val="475866"/>
                    </a:solidFill>
                    <a:ea typeface="Fira Sans Light" panose="020B0403050000020004" charset="0"/>
                  </a:rPr>
                  <a:t>     Highest rated for ease of use</a:t>
                </a:r>
              </a:p>
              <a:p>
                <a:pPr eaLnBrk="0" hangingPunct="0">
                  <a:lnSpc>
                    <a:spcPct val="105000"/>
                  </a:lnSpc>
                </a:pPr>
                <a:r>
                  <a:rPr lang="en-US" sz="1000" dirty="0">
                    <a:solidFill>
                      <a:srgbClr val="475866"/>
                    </a:solidFill>
                    <a:ea typeface="Fira Sans Light" panose="020B0403050000020004" charset="0"/>
                  </a:rPr>
                  <a:t>     Highest rated for energy savings</a:t>
                </a:r>
              </a:p>
            </p:txBody>
          </p:sp>
          <p:grpSp>
            <p:nvGrpSpPr>
              <p:cNvPr id="32" name="Group 31">
                <a:extLst>
                  <a:ext uri="{FF2B5EF4-FFF2-40B4-BE49-F238E27FC236}">
                    <a16:creationId xmlns:a16="http://schemas.microsoft.com/office/drawing/2014/main" id="{B8CF55DF-9B43-4A39-9E81-0D70B1F03438}"/>
                  </a:ext>
                </a:extLst>
              </p:cNvPr>
              <p:cNvGrpSpPr/>
              <p:nvPr/>
            </p:nvGrpSpPr>
            <p:grpSpPr>
              <a:xfrm>
                <a:off x="3229354" y="3692054"/>
                <a:ext cx="110212" cy="758246"/>
                <a:chOff x="3229354" y="3311276"/>
                <a:chExt cx="110212" cy="758246"/>
              </a:xfrm>
            </p:grpSpPr>
            <p:pic>
              <p:nvPicPr>
                <p:cNvPr id="38" name="Graphic 37" descr="Checkmark">
                  <a:extLst>
                    <a:ext uri="{FF2B5EF4-FFF2-40B4-BE49-F238E27FC236}">
                      <a16:creationId xmlns:a16="http://schemas.microsoft.com/office/drawing/2014/main" id="{3520B033-1C05-4F65-9DBB-70E417825F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9354" y="3311276"/>
                  <a:ext cx="110212" cy="110212"/>
                </a:xfrm>
                <a:prstGeom prst="rect">
                  <a:avLst/>
                </a:prstGeom>
              </p:spPr>
            </p:pic>
            <p:pic>
              <p:nvPicPr>
                <p:cNvPr id="39" name="Graphic 38" descr="Checkmark">
                  <a:extLst>
                    <a:ext uri="{FF2B5EF4-FFF2-40B4-BE49-F238E27FC236}">
                      <a16:creationId xmlns:a16="http://schemas.microsoft.com/office/drawing/2014/main" id="{39347F5C-C225-4FF6-A2AB-7AEB04E18CE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9354" y="3476908"/>
                  <a:ext cx="110212" cy="110212"/>
                </a:xfrm>
                <a:prstGeom prst="rect">
                  <a:avLst/>
                </a:prstGeom>
              </p:spPr>
            </p:pic>
            <p:pic>
              <p:nvPicPr>
                <p:cNvPr id="40" name="Graphic 39" descr="Checkmark">
                  <a:extLst>
                    <a:ext uri="{FF2B5EF4-FFF2-40B4-BE49-F238E27FC236}">
                      <a16:creationId xmlns:a16="http://schemas.microsoft.com/office/drawing/2014/main" id="{15C39F8F-21D1-4268-A7D2-1C815D0718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9354" y="3635293"/>
                  <a:ext cx="110212" cy="110212"/>
                </a:xfrm>
                <a:prstGeom prst="rect">
                  <a:avLst/>
                </a:prstGeom>
              </p:spPr>
            </p:pic>
            <p:pic>
              <p:nvPicPr>
                <p:cNvPr id="41" name="Graphic 40" descr="Checkmark">
                  <a:extLst>
                    <a:ext uri="{FF2B5EF4-FFF2-40B4-BE49-F238E27FC236}">
                      <a16:creationId xmlns:a16="http://schemas.microsoft.com/office/drawing/2014/main" id="{A507BA3B-DC40-4164-BDC2-07C580DB8B2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9354" y="3793678"/>
                  <a:ext cx="110212" cy="110212"/>
                </a:xfrm>
                <a:prstGeom prst="rect">
                  <a:avLst/>
                </a:prstGeom>
              </p:spPr>
            </p:pic>
            <p:pic>
              <p:nvPicPr>
                <p:cNvPr id="42" name="Graphic 41" descr="Checkmark">
                  <a:extLst>
                    <a:ext uri="{FF2B5EF4-FFF2-40B4-BE49-F238E27FC236}">
                      <a16:creationId xmlns:a16="http://schemas.microsoft.com/office/drawing/2014/main" id="{EFA21D07-04D8-4607-B4BD-A4C548A6D8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9354" y="3959310"/>
                  <a:ext cx="110212" cy="110212"/>
                </a:xfrm>
                <a:prstGeom prst="rect">
                  <a:avLst/>
                </a:prstGeom>
              </p:spPr>
            </p:pic>
          </p:grpSp>
        </p:grpSp>
        <p:pic>
          <p:nvPicPr>
            <p:cNvPr id="5" name="Picture 4" descr="A close up of a sign&#10;&#10;Description automatically generated">
              <a:extLst>
                <a:ext uri="{FF2B5EF4-FFF2-40B4-BE49-F238E27FC236}">
                  <a16:creationId xmlns:a16="http://schemas.microsoft.com/office/drawing/2014/main" id="{6BE66379-7C54-9746-B2A5-9D5700052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1434" y="1420804"/>
              <a:ext cx="1098542" cy="1098542"/>
            </a:xfrm>
            <a:prstGeom prst="rect">
              <a:avLst/>
            </a:prstGeom>
          </p:spPr>
        </p:pic>
      </p:grpSp>
      <p:grpSp>
        <p:nvGrpSpPr>
          <p:cNvPr id="8" name="Group 7">
            <a:extLst>
              <a:ext uri="{FF2B5EF4-FFF2-40B4-BE49-F238E27FC236}">
                <a16:creationId xmlns:a16="http://schemas.microsoft.com/office/drawing/2014/main" id="{951753F3-B6F6-3D48-B487-1285ABF9C21F}"/>
              </a:ext>
            </a:extLst>
          </p:cNvPr>
          <p:cNvGrpSpPr/>
          <p:nvPr/>
        </p:nvGrpSpPr>
        <p:grpSpPr>
          <a:xfrm>
            <a:off x="6236904" y="1558822"/>
            <a:ext cx="2243838" cy="3043658"/>
            <a:chOff x="5460271" y="1864211"/>
            <a:chExt cx="2243838" cy="3043658"/>
          </a:xfrm>
        </p:grpSpPr>
        <p:sp>
          <p:nvSpPr>
            <p:cNvPr id="20" name="Rectangle 19">
              <a:extLst>
                <a:ext uri="{FF2B5EF4-FFF2-40B4-BE49-F238E27FC236}">
                  <a16:creationId xmlns:a16="http://schemas.microsoft.com/office/drawing/2014/main" id="{10BFC5FC-72AF-674E-B2E2-9477452F0A48}"/>
                </a:ext>
              </a:extLst>
            </p:cNvPr>
            <p:cNvSpPr/>
            <p:nvPr/>
          </p:nvSpPr>
          <p:spPr>
            <a:xfrm>
              <a:off x="5460271" y="3153543"/>
              <a:ext cx="2243838" cy="1754326"/>
            </a:xfrm>
            <a:prstGeom prst="rect">
              <a:avLst/>
            </a:prstGeom>
          </p:spPr>
          <p:txBody>
            <a:bodyPr wrap="square">
              <a:spAutoFit/>
            </a:bodyPr>
            <a:lstStyle/>
            <a:p>
              <a:r>
                <a:rPr lang="en-US" sz="1000" b="1" dirty="0">
                  <a:solidFill>
                    <a:srgbClr val="475866"/>
                  </a:solidFill>
                  <a:ea typeface="Fira Sans Light" panose="020B0403050000020004" charset="0"/>
                </a:rPr>
                <a:t>BEST VALUE SMART THERMOSTATS</a:t>
              </a:r>
              <a:endParaRPr lang="en-US" sz="400" b="1" dirty="0">
                <a:solidFill>
                  <a:srgbClr val="475866"/>
                </a:solidFill>
                <a:ea typeface="Fira Sans Light" panose="020B0403050000020004" charset="0"/>
              </a:endParaRPr>
            </a:p>
            <a:p>
              <a:r>
                <a:rPr lang="en-US" sz="1000" dirty="0">
                  <a:solidFill>
                    <a:srgbClr val="475866"/>
                  </a:solidFill>
                  <a:ea typeface="Fira Sans Light" panose="020B0403050000020004" charset="0"/>
                </a:rPr>
                <a:t>USA Today’s </a:t>
              </a:r>
              <a:r>
                <a:rPr lang="en-US" sz="1000" dirty="0" err="1">
                  <a:solidFill>
                    <a:srgbClr val="475866"/>
                  </a:solidFill>
                  <a:ea typeface="Fira Sans Light" panose="020B0403050000020004" charset="0"/>
                </a:rPr>
                <a:t>Reviewed.com</a:t>
              </a:r>
              <a:endParaRPr lang="en-US" sz="1000" dirty="0">
                <a:solidFill>
                  <a:srgbClr val="475866"/>
                </a:solidFill>
                <a:ea typeface="Fira Sans Light" panose="020B0403050000020004" charset="0"/>
              </a:endParaRPr>
            </a:p>
            <a:p>
              <a:endParaRPr lang="en-US" sz="400" dirty="0">
                <a:solidFill>
                  <a:srgbClr val="475866"/>
                </a:solidFill>
                <a:ea typeface="Fira Sans Light" panose="020B0403050000020004" charset="0"/>
              </a:endParaRPr>
            </a:p>
            <a:p>
              <a:r>
                <a:rPr lang="en-US" sz="1000" b="1" i="1" dirty="0">
                  <a:solidFill>
                    <a:srgbClr val="006998"/>
                  </a:solidFill>
                  <a:ea typeface="Fira Sans Light" panose="020B0403050000020004" charset="0"/>
                </a:rPr>
                <a:t>Winner for four consecutive years</a:t>
              </a:r>
            </a:p>
            <a:p>
              <a:endParaRPr lang="en-US" sz="400" b="1" i="1" dirty="0">
                <a:solidFill>
                  <a:srgbClr val="006998"/>
                </a:solidFill>
                <a:ea typeface="Fira Sans Light" panose="020B0403050000020004" charset="0"/>
              </a:endParaRPr>
            </a:p>
            <a:p>
              <a:r>
                <a:rPr lang="en-US" sz="1000" dirty="0"/>
                <a:t>Sensi Smart Thermostats consistently receive outstanding reviews for its simple installation, intuitive app design and highly-rated customer support.</a:t>
              </a:r>
              <a:endParaRPr lang="en-US" sz="1000" b="1" i="1" dirty="0">
                <a:solidFill>
                  <a:srgbClr val="475866"/>
                </a:solidFill>
                <a:ea typeface="Fira Sans Light" panose="020B0403050000020004" charset="0"/>
              </a:endParaRPr>
            </a:p>
            <a:p>
              <a:endParaRPr lang="en-US" sz="1000" dirty="0">
                <a:solidFill>
                  <a:srgbClr val="006998"/>
                </a:solidFill>
                <a:ea typeface="Fira Sans Light" panose="020B0403050000020004" charset="0"/>
              </a:endParaRPr>
            </a:p>
          </p:txBody>
        </p:sp>
        <p:pic>
          <p:nvPicPr>
            <p:cNvPr id="7" name="Picture 6" descr="A close up of a sign&#10;&#10;Description automatically generated">
              <a:extLst>
                <a:ext uri="{FF2B5EF4-FFF2-40B4-BE49-F238E27FC236}">
                  <a16:creationId xmlns:a16="http://schemas.microsoft.com/office/drawing/2014/main" id="{2008C73A-B7E0-2646-9014-2F01DDEE06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7477" y="1864211"/>
              <a:ext cx="669426" cy="1174538"/>
            </a:xfrm>
            <a:prstGeom prst="rect">
              <a:avLst/>
            </a:prstGeom>
          </p:spPr>
        </p:pic>
      </p:grpSp>
      <p:grpSp>
        <p:nvGrpSpPr>
          <p:cNvPr id="23" name="Group 22">
            <a:extLst>
              <a:ext uri="{FF2B5EF4-FFF2-40B4-BE49-F238E27FC236}">
                <a16:creationId xmlns:a16="http://schemas.microsoft.com/office/drawing/2014/main" id="{04C50460-2941-BE4F-A72F-BB169075B63C}"/>
              </a:ext>
            </a:extLst>
          </p:cNvPr>
          <p:cNvGrpSpPr/>
          <p:nvPr/>
        </p:nvGrpSpPr>
        <p:grpSpPr>
          <a:xfrm>
            <a:off x="343768" y="4739838"/>
            <a:ext cx="1872085" cy="1785867"/>
            <a:chOff x="282182" y="4693871"/>
            <a:chExt cx="1872085" cy="1785867"/>
          </a:xfrm>
        </p:grpSpPr>
        <p:pic>
          <p:nvPicPr>
            <p:cNvPr id="17" name="Picture 16" descr="A close up of a sign&#10;&#10;Description automatically generated">
              <a:extLst>
                <a:ext uri="{FF2B5EF4-FFF2-40B4-BE49-F238E27FC236}">
                  <a16:creationId xmlns:a16="http://schemas.microsoft.com/office/drawing/2014/main" id="{D484EDFF-2856-B943-AF9A-3FFEBD7674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878" y="4693871"/>
              <a:ext cx="1116692" cy="831118"/>
            </a:xfrm>
            <a:prstGeom prst="rect">
              <a:avLst/>
            </a:prstGeom>
          </p:spPr>
        </p:pic>
        <p:sp>
          <p:nvSpPr>
            <p:cNvPr id="21" name="TextBox 20">
              <a:extLst>
                <a:ext uri="{FF2B5EF4-FFF2-40B4-BE49-F238E27FC236}">
                  <a16:creationId xmlns:a16="http://schemas.microsoft.com/office/drawing/2014/main" id="{140AE0D5-581A-F140-B779-8327D436FB9F}"/>
                </a:ext>
              </a:extLst>
            </p:cNvPr>
            <p:cNvSpPr txBox="1"/>
            <p:nvPr/>
          </p:nvSpPr>
          <p:spPr bwMode="auto">
            <a:xfrm>
              <a:off x="282182" y="5524989"/>
              <a:ext cx="1872085" cy="954749"/>
            </a:xfrm>
            <a:prstGeom prst="rect">
              <a:avLst/>
            </a:prstGeom>
            <a:noFill/>
            <a:ln w="9525">
              <a:noFill/>
              <a:miter lim="800000"/>
              <a:headEnd/>
              <a:tailEnd/>
            </a:ln>
          </p:spPr>
          <p:txBody>
            <a:bodyPr wrap="square" rtlCol="0">
              <a:spAutoFit/>
            </a:bodyPr>
            <a:lstStyle/>
            <a:p>
              <a:pPr algn="ctr" eaLnBrk="0" hangingPunct="0">
                <a:lnSpc>
                  <a:spcPct val="105000"/>
                </a:lnSpc>
              </a:pPr>
              <a:r>
                <a:rPr lang="en-US" sz="900" dirty="0"/>
                <a:t>“With support for Amazon Alexa, Apple </a:t>
              </a:r>
              <a:r>
                <a:rPr lang="en-US" sz="900" dirty="0" err="1"/>
                <a:t>HomeKit</a:t>
              </a:r>
              <a:r>
                <a:rPr lang="en-US" sz="900" dirty="0"/>
                <a:t>, Google Assistant and Wink, the Sensi Touch has a solid roster of smart home partners – and an updated touchscreen display.”</a:t>
              </a:r>
            </a:p>
          </p:txBody>
        </p:sp>
      </p:grpSp>
      <p:grpSp>
        <p:nvGrpSpPr>
          <p:cNvPr id="44" name="Group 43">
            <a:extLst>
              <a:ext uri="{FF2B5EF4-FFF2-40B4-BE49-F238E27FC236}">
                <a16:creationId xmlns:a16="http://schemas.microsoft.com/office/drawing/2014/main" id="{DAD4518C-9CCC-3747-86C0-59065C611071}"/>
              </a:ext>
            </a:extLst>
          </p:cNvPr>
          <p:cNvGrpSpPr/>
          <p:nvPr/>
        </p:nvGrpSpPr>
        <p:grpSpPr>
          <a:xfrm>
            <a:off x="2251481" y="5087507"/>
            <a:ext cx="1872085" cy="1009080"/>
            <a:chOff x="282182" y="5034384"/>
            <a:chExt cx="1872085" cy="1009080"/>
          </a:xfrm>
        </p:grpSpPr>
        <p:pic>
          <p:nvPicPr>
            <p:cNvPr id="46" name="Picture 45">
              <a:extLst>
                <a:ext uri="{FF2B5EF4-FFF2-40B4-BE49-F238E27FC236}">
                  <a16:creationId xmlns:a16="http://schemas.microsoft.com/office/drawing/2014/main" id="{70B7349C-66D3-AF4B-B387-14FB103D382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11432" y="5034384"/>
              <a:ext cx="1540544" cy="299046"/>
            </a:xfrm>
            <a:prstGeom prst="rect">
              <a:avLst/>
            </a:prstGeom>
          </p:spPr>
        </p:pic>
        <p:sp>
          <p:nvSpPr>
            <p:cNvPr id="47" name="TextBox 46">
              <a:extLst>
                <a:ext uri="{FF2B5EF4-FFF2-40B4-BE49-F238E27FC236}">
                  <a16:creationId xmlns:a16="http://schemas.microsoft.com/office/drawing/2014/main" id="{E88EB602-CCD2-1545-AB35-E2DE0FAFF63F}"/>
                </a:ext>
              </a:extLst>
            </p:cNvPr>
            <p:cNvSpPr txBox="1"/>
            <p:nvPr/>
          </p:nvSpPr>
          <p:spPr bwMode="auto">
            <a:xfrm>
              <a:off x="282182" y="5524989"/>
              <a:ext cx="1872085" cy="518475"/>
            </a:xfrm>
            <a:prstGeom prst="rect">
              <a:avLst/>
            </a:prstGeom>
            <a:noFill/>
            <a:ln w="9525">
              <a:noFill/>
              <a:miter lim="800000"/>
              <a:headEnd/>
              <a:tailEnd/>
            </a:ln>
          </p:spPr>
          <p:txBody>
            <a:bodyPr wrap="square" rtlCol="0">
              <a:spAutoFit/>
            </a:bodyPr>
            <a:lstStyle/>
            <a:p>
              <a:pPr algn="ctr" eaLnBrk="0" hangingPunct="0">
                <a:lnSpc>
                  <a:spcPct val="105000"/>
                </a:lnSpc>
              </a:pPr>
              <a:r>
                <a:rPr lang="en-US" sz="900"/>
                <a:t>“The </a:t>
              </a:r>
              <a:r>
                <a:rPr lang="en-US" sz="900" dirty="0"/>
                <a:t>Emerson Sensi Thermostat is one of the best values in the marketplace right now.”</a:t>
              </a:r>
            </a:p>
          </p:txBody>
        </p:sp>
      </p:grpSp>
      <p:grpSp>
        <p:nvGrpSpPr>
          <p:cNvPr id="48" name="Group 47">
            <a:extLst>
              <a:ext uri="{FF2B5EF4-FFF2-40B4-BE49-F238E27FC236}">
                <a16:creationId xmlns:a16="http://schemas.microsoft.com/office/drawing/2014/main" id="{DBA3CD77-E902-BC4A-8B31-4420A2786B24}"/>
              </a:ext>
            </a:extLst>
          </p:cNvPr>
          <p:cNvGrpSpPr/>
          <p:nvPr/>
        </p:nvGrpSpPr>
        <p:grpSpPr>
          <a:xfrm>
            <a:off x="4193139" y="5087507"/>
            <a:ext cx="1492177" cy="1349558"/>
            <a:chOff x="282182" y="5034384"/>
            <a:chExt cx="1492177" cy="1349558"/>
          </a:xfrm>
        </p:grpSpPr>
        <p:pic>
          <p:nvPicPr>
            <p:cNvPr id="49" name="Picture 48">
              <a:extLst>
                <a:ext uri="{FF2B5EF4-FFF2-40B4-BE49-F238E27FC236}">
                  <a16:creationId xmlns:a16="http://schemas.microsoft.com/office/drawing/2014/main" id="{D9881A86-872F-F244-91E4-7CB40731458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0421" y="5034384"/>
              <a:ext cx="1355247" cy="325826"/>
            </a:xfrm>
            <a:prstGeom prst="rect">
              <a:avLst/>
            </a:prstGeom>
          </p:spPr>
        </p:pic>
        <p:sp>
          <p:nvSpPr>
            <p:cNvPr id="50" name="TextBox 49">
              <a:extLst>
                <a:ext uri="{FF2B5EF4-FFF2-40B4-BE49-F238E27FC236}">
                  <a16:creationId xmlns:a16="http://schemas.microsoft.com/office/drawing/2014/main" id="{BA868E69-ADBE-414F-8F5A-52CE809F33D8}"/>
                </a:ext>
              </a:extLst>
            </p:cNvPr>
            <p:cNvSpPr txBox="1"/>
            <p:nvPr/>
          </p:nvSpPr>
          <p:spPr bwMode="auto">
            <a:xfrm>
              <a:off x="282182" y="5524989"/>
              <a:ext cx="1492177" cy="858953"/>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t>“This nicely priced smart thermostat offers geofencing, seven-day scheduling, temperature and humidity alerts, and energy reports.”</a:t>
              </a:r>
            </a:p>
          </p:txBody>
        </p:sp>
      </p:grpSp>
      <p:grpSp>
        <p:nvGrpSpPr>
          <p:cNvPr id="51" name="Group 50">
            <a:extLst>
              <a:ext uri="{FF2B5EF4-FFF2-40B4-BE49-F238E27FC236}">
                <a16:creationId xmlns:a16="http://schemas.microsoft.com/office/drawing/2014/main" id="{43EB6E50-0B86-434F-A3CD-354C1D06CCB2}"/>
              </a:ext>
            </a:extLst>
          </p:cNvPr>
          <p:cNvGrpSpPr/>
          <p:nvPr/>
        </p:nvGrpSpPr>
        <p:grpSpPr>
          <a:xfrm>
            <a:off x="5730879" y="4943994"/>
            <a:ext cx="1344026" cy="1253923"/>
            <a:chOff x="324992" y="4872201"/>
            <a:chExt cx="1344026" cy="1253923"/>
          </a:xfrm>
        </p:grpSpPr>
        <p:pic>
          <p:nvPicPr>
            <p:cNvPr id="52" name="Picture 51">
              <a:extLst>
                <a:ext uri="{FF2B5EF4-FFF2-40B4-BE49-F238E27FC236}">
                  <a16:creationId xmlns:a16="http://schemas.microsoft.com/office/drawing/2014/main" id="{3D51FD18-EFFF-924E-BD30-2E52A694A22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59952" y="4872201"/>
              <a:ext cx="555268" cy="623411"/>
            </a:xfrm>
            <a:prstGeom prst="rect">
              <a:avLst/>
            </a:prstGeom>
          </p:spPr>
        </p:pic>
        <p:sp>
          <p:nvSpPr>
            <p:cNvPr id="53" name="TextBox 52">
              <a:extLst>
                <a:ext uri="{FF2B5EF4-FFF2-40B4-BE49-F238E27FC236}">
                  <a16:creationId xmlns:a16="http://schemas.microsoft.com/office/drawing/2014/main" id="{4BAF3EA6-3613-E048-97DC-5CC4E19C2B14}"/>
                </a:ext>
              </a:extLst>
            </p:cNvPr>
            <p:cNvSpPr txBox="1"/>
            <p:nvPr/>
          </p:nvSpPr>
          <p:spPr bwMode="auto">
            <a:xfrm>
              <a:off x="324992" y="5525703"/>
              <a:ext cx="1344026" cy="600421"/>
            </a:xfrm>
            <a:prstGeom prst="rect">
              <a:avLst/>
            </a:prstGeom>
            <a:noFill/>
            <a:ln w="9525">
              <a:noFill/>
              <a:miter lim="800000"/>
              <a:headEnd/>
              <a:tailEnd/>
            </a:ln>
          </p:spPr>
          <p:txBody>
            <a:bodyPr wrap="square" rtlCol="0">
              <a:spAutoFit/>
            </a:bodyPr>
            <a:lstStyle/>
            <a:p>
              <a:pPr algn="ctr" eaLnBrk="0" hangingPunct="0">
                <a:lnSpc>
                  <a:spcPct val="105000"/>
                </a:lnSpc>
              </a:pPr>
              <a:r>
                <a:rPr lang="en-US" sz="800" dirty="0"/>
                <a:t>“…easy to install, and can help you save about 23 percent on HVAC related energy costs.”</a:t>
              </a:r>
            </a:p>
          </p:txBody>
        </p:sp>
      </p:grpSp>
      <p:grpSp>
        <p:nvGrpSpPr>
          <p:cNvPr id="28" name="Group 27">
            <a:extLst>
              <a:ext uri="{FF2B5EF4-FFF2-40B4-BE49-F238E27FC236}">
                <a16:creationId xmlns:a16="http://schemas.microsoft.com/office/drawing/2014/main" id="{38BA9C9C-258A-D54D-826D-91558E08FBE3}"/>
              </a:ext>
            </a:extLst>
          </p:cNvPr>
          <p:cNvGrpSpPr/>
          <p:nvPr/>
        </p:nvGrpSpPr>
        <p:grpSpPr>
          <a:xfrm>
            <a:off x="7382968" y="4800195"/>
            <a:ext cx="1273758" cy="1654393"/>
            <a:chOff x="7275701" y="4733043"/>
            <a:chExt cx="1273758" cy="1654393"/>
          </a:xfrm>
        </p:grpSpPr>
        <p:sp>
          <p:nvSpPr>
            <p:cNvPr id="56" name="Rectangle 55">
              <a:extLst>
                <a:ext uri="{FF2B5EF4-FFF2-40B4-BE49-F238E27FC236}">
                  <a16:creationId xmlns:a16="http://schemas.microsoft.com/office/drawing/2014/main" id="{756B34C7-0287-C147-BB04-0970CD18B227}"/>
                </a:ext>
              </a:extLst>
            </p:cNvPr>
            <p:cNvSpPr/>
            <p:nvPr/>
          </p:nvSpPr>
          <p:spPr bwMode="auto">
            <a:xfrm>
              <a:off x="7293001" y="4733043"/>
              <a:ext cx="1211607" cy="1647598"/>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25" name="Rectangle 24">
              <a:extLst>
                <a:ext uri="{FF2B5EF4-FFF2-40B4-BE49-F238E27FC236}">
                  <a16:creationId xmlns:a16="http://schemas.microsoft.com/office/drawing/2014/main" id="{751AE213-A992-6040-A1A2-04F48C974A12}"/>
                </a:ext>
              </a:extLst>
            </p:cNvPr>
            <p:cNvSpPr/>
            <p:nvPr/>
          </p:nvSpPr>
          <p:spPr bwMode="auto">
            <a:xfrm>
              <a:off x="7293001" y="5787014"/>
              <a:ext cx="1211607" cy="600422"/>
            </a:xfrm>
            <a:prstGeom prst="rect">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54" name="Picture 53">
              <a:extLst>
                <a:ext uri="{FF2B5EF4-FFF2-40B4-BE49-F238E27FC236}">
                  <a16:creationId xmlns:a16="http://schemas.microsoft.com/office/drawing/2014/main" id="{59C75817-2D95-4947-B588-ACC74E800684}"/>
                </a:ext>
              </a:extLst>
            </p:cNvPr>
            <p:cNvPicPr>
              <a:picLocks noChangeAspect="1"/>
            </p:cNvPicPr>
            <p:nvPr/>
          </p:nvPicPr>
          <p:blipFill>
            <a:blip r:embed="rId12"/>
            <a:stretch>
              <a:fillRect/>
            </a:stretch>
          </p:blipFill>
          <p:spPr>
            <a:xfrm>
              <a:off x="7517113" y="4903225"/>
              <a:ext cx="763382" cy="763382"/>
            </a:xfrm>
            <a:prstGeom prst="rect">
              <a:avLst/>
            </a:prstGeom>
          </p:spPr>
        </p:pic>
        <p:sp>
          <p:nvSpPr>
            <p:cNvPr id="55" name="TextBox 54">
              <a:extLst>
                <a:ext uri="{FF2B5EF4-FFF2-40B4-BE49-F238E27FC236}">
                  <a16:creationId xmlns:a16="http://schemas.microsoft.com/office/drawing/2014/main" id="{7FD17473-AE82-214F-8E5C-AC78B51E21E3}"/>
                </a:ext>
              </a:extLst>
            </p:cNvPr>
            <p:cNvSpPr txBox="1"/>
            <p:nvPr/>
          </p:nvSpPr>
          <p:spPr bwMode="auto">
            <a:xfrm>
              <a:off x="7275701" y="5935306"/>
              <a:ext cx="1273758" cy="373051"/>
            </a:xfrm>
            <a:prstGeom prst="rect">
              <a:avLst/>
            </a:prstGeom>
            <a:noFill/>
            <a:ln w="9525">
              <a:noFill/>
              <a:miter lim="800000"/>
              <a:headEnd/>
              <a:tailEnd/>
            </a:ln>
          </p:spPr>
          <p:txBody>
            <a:bodyPr wrap="square" rtlCol="0">
              <a:spAutoFit/>
            </a:bodyPr>
            <a:lstStyle/>
            <a:p>
              <a:pPr algn="ctr" eaLnBrk="0" hangingPunct="0">
                <a:lnSpc>
                  <a:spcPct val="105000"/>
                </a:lnSpc>
              </a:pPr>
              <a:r>
                <a:rPr lang="en-US" sz="900" b="1" dirty="0">
                  <a:solidFill>
                    <a:schemeClr val="bg1"/>
                  </a:solidFill>
                </a:rPr>
                <a:t>ENERGY STAR COMPLIANT</a:t>
              </a:r>
            </a:p>
          </p:txBody>
        </p:sp>
      </p:grpSp>
    </p:spTree>
    <p:extLst>
      <p:ext uri="{BB962C8B-B14F-4D97-AF65-F5344CB8AC3E}">
        <p14:creationId xmlns:p14="http://schemas.microsoft.com/office/powerpoint/2010/main" val="87181643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0A28FD-7ECD-44E7-B92E-60B2739CA54D}"/>
              </a:ext>
            </a:extLst>
          </p:cNvPr>
          <p:cNvSpPr/>
          <p:nvPr/>
        </p:nvSpPr>
        <p:spPr bwMode="auto">
          <a:xfrm rot="16200000">
            <a:off x="4031794" y="1507319"/>
            <a:ext cx="5325837" cy="4898574"/>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25" name="Rectangle 24">
            <a:extLst>
              <a:ext uri="{FF2B5EF4-FFF2-40B4-BE49-F238E27FC236}">
                <a16:creationId xmlns:a16="http://schemas.microsoft.com/office/drawing/2014/main" id="{A4FF65E6-7FC2-4A78-A930-78EEABC13AC7}"/>
              </a:ext>
            </a:extLst>
          </p:cNvPr>
          <p:cNvSpPr/>
          <p:nvPr/>
        </p:nvSpPr>
        <p:spPr>
          <a:xfrm>
            <a:off x="6174592" y="5287314"/>
            <a:ext cx="1106393" cy="276999"/>
          </a:xfrm>
          <a:prstGeom prst="rect">
            <a:avLst/>
          </a:prstGeom>
        </p:spPr>
        <p:txBody>
          <a:bodyPr wrap="none">
            <a:spAutoFit/>
          </a:bodyPr>
          <a:lstStyle/>
          <a:p>
            <a:r>
              <a:rPr lang="en-US" sz="1200" b="1" i="1" dirty="0">
                <a:solidFill>
                  <a:srgbClr val="475866"/>
                </a:solidFill>
                <a:ea typeface="Fira Sans Light" panose="020B0403050000020004" charset="0"/>
              </a:rPr>
              <a:t>1F87U-42WF</a:t>
            </a:r>
          </a:p>
        </p:txBody>
      </p:sp>
      <p:grpSp>
        <p:nvGrpSpPr>
          <p:cNvPr id="22" name="Group 21">
            <a:extLst>
              <a:ext uri="{FF2B5EF4-FFF2-40B4-BE49-F238E27FC236}">
                <a16:creationId xmlns:a16="http://schemas.microsoft.com/office/drawing/2014/main" id="{D531AA4C-67C8-488D-B814-A4F9D8BEBA41}"/>
              </a:ext>
            </a:extLst>
          </p:cNvPr>
          <p:cNvGrpSpPr/>
          <p:nvPr/>
        </p:nvGrpSpPr>
        <p:grpSpPr>
          <a:xfrm>
            <a:off x="4473750" y="2472097"/>
            <a:ext cx="4287394" cy="2815217"/>
            <a:chOff x="2153203" y="2001206"/>
            <a:chExt cx="4837594" cy="3176493"/>
          </a:xfrm>
        </p:grpSpPr>
        <p:pic>
          <p:nvPicPr>
            <p:cNvPr id="23" name="Picture 22" descr="A picture containing clock&#10;&#10;Description automatically generated">
              <a:extLst>
                <a:ext uri="{FF2B5EF4-FFF2-40B4-BE49-F238E27FC236}">
                  <a16:creationId xmlns:a16="http://schemas.microsoft.com/office/drawing/2014/main" id="{B74E619C-6EAB-4241-B5C1-5B2B6A4C8A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3203" y="2001206"/>
              <a:ext cx="4837594" cy="3176493"/>
            </a:xfrm>
            <a:prstGeom prst="rect">
              <a:avLst/>
            </a:prstGeom>
          </p:spPr>
        </p:pic>
        <p:grpSp>
          <p:nvGrpSpPr>
            <p:cNvPr id="24" name="Group 23">
              <a:extLst>
                <a:ext uri="{FF2B5EF4-FFF2-40B4-BE49-F238E27FC236}">
                  <a16:creationId xmlns:a16="http://schemas.microsoft.com/office/drawing/2014/main" id="{530E65B7-5FC7-4CE7-BD57-73CD99159610}"/>
                </a:ext>
              </a:extLst>
            </p:cNvPr>
            <p:cNvGrpSpPr/>
            <p:nvPr/>
          </p:nvGrpSpPr>
          <p:grpSpPr>
            <a:xfrm>
              <a:off x="5097966" y="3309258"/>
              <a:ext cx="164929" cy="164929"/>
              <a:chOff x="782122" y="3543732"/>
              <a:chExt cx="914400" cy="914400"/>
            </a:xfrm>
            <a:solidFill>
              <a:srgbClr val="192535"/>
            </a:solidFill>
          </p:grpSpPr>
          <p:pic>
            <p:nvPicPr>
              <p:cNvPr id="27" name="Graphic 26" descr="Lock">
                <a:extLst>
                  <a:ext uri="{FF2B5EF4-FFF2-40B4-BE49-F238E27FC236}">
                    <a16:creationId xmlns:a16="http://schemas.microsoft.com/office/drawing/2014/main" id="{F943BC72-07BB-40BC-BD7C-2C935E48AE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122" y="3543732"/>
                <a:ext cx="914400" cy="914400"/>
              </a:xfrm>
              <a:prstGeom prst="rect">
                <a:avLst/>
              </a:prstGeom>
            </p:spPr>
          </p:pic>
          <p:sp>
            <p:nvSpPr>
              <p:cNvPr id="28" name="Rectangle 27">
                <a:extLst>
                  <a:ext uri="{FF2B5EF4-FFF2-40B4-BE49-F238E27FC236}">
                    <a16:creationId xmlns:a16="http://schemas.microsoft.com/office/drawing/2014/main" id="{FEF87269-4CFE-4D74-B237-B3C37D9FD959}"/>
                  </a:ext>
                </a:extLst>
              </p:cNvPr>
              <p:cNvSpPr/>
              <p:nvPr/>
            </p:nvSpPr>
            <p:spPr bwMode="auto">
              <a:xfrm>
                <a:off x="1088571" y="4093029"/>
                <a:ext cx="313509" cy="209005"/>
              </a:xfrm>
              <a:prstGeom prst="rect">
                <a:avLst/>
              </a:prstGeom>
              <a:grp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grpSp>
      </p:grpSp>
      <p:sp>
        <p:nvSpPr>
          <p:cNvPr id="2" name="Title 1">
            <a:extLst>
              <a:ext uri="{FF2B5EF4-FFF2-40B4-BE49-F238E27FC236}">
                <a16:creationId xmlns:a16="http://schemas.microsoft.com/office/drawing/2014/main" id="{E330D27F-B8BD-4120-AB2D-764E712E5AD1}"/>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System Configuration Menu</a:t>
            </a:r>
            <a:endParaRPr lang="en-US" b="1" dirty="0">
              <a:solidFill>
                <a:srgbClr val="006998"/>
              </a:solidFill>
              <a:highlight>
                <a:srgbClr val="FFFF00"/>
              </a:highlight>
              <a:latin typeface="+mn-lt"/>
              <a:ea typeface="Fira Sans Light" panose="020B0403050000020004" charset="0"/>
            </a:endParaRPr>
          </a:p>
        </p:txBody>
      </p:sp>
      <p:sp>
        <p:nvSpPr>
          <p:cNvPr id="8" name="Rectangle 7">
            <a:extLst>
              <a:ext uri="{FF2B5EF4-FFF2-40B4-BE49-F238E27FC236}">
                <a16:creationId xmlns:a16="http://schemas.microsoft.com/office/drawing/2014/main" id="{87C6748D-7DF3-4DD3-9D7E-9DC9B0083C23}"/>
              </a:ext>
            </a:extLst>
          </p:cNvPr>
          <p:cNvSpPr/>
          <p:nvPr/>
        </p:nvSpPr>
        <p:spPr>
          <a:xfrm>
            <a:off x="382856" y="1351250"/>
            <a:ext cx="3750604" cy="2831544"/>
          </a:xfrm>
          <a:prstGeom prst="rect">
            <a:avLst/>
          </a:prstGeom>
        </p:spPr>
        <p:txBody>
          <a:bodyPr wrap="square">
            <a:spAutoFit/>
          </a:bodyPr>
          <a:lstStyle/>
          <a:p>
            <a:pPr marL="457200" indent="-457200">
              <a:buAutoNum type="arabicPeriod"/>
            </a:pPr>
            <a:r>
              <a:rPr lang="en-US" b="1" dirty="0">
                <a:solidFill>
                  <a:srgbClr val="475866"/>
                </a:solidFill>
                <a:ea typeface="Fira Sans Light" panose="020B0403050000020004" charset="0"/>
              </a:rPr>
              <a:t>Press Menu.</a:t>
            </a:r>
          </a:p>
          <a:p>
            <a:pPr marL="457200" indent="-457200">
              <a:buAutoNum type="arabicPeriod"/>
            </a:pPr>
            <a:endParaRPr lang="en-US" sz="800" b="1" dirty="0">
              <a:solidFill>
                <a:srgbClr val="475866"/>
              </a:solidFill>
              <a:ea typeface="Fira Sans Light" panose="020B0403050000020004" charset="0"/>
            </a:endParaRPr>
          </a:p>
          <a:p>
            <a:pPr marL="457200" indent="-457200">
              <a:buAutoNum type="arabicPeriod"/>
            </a:pPr>
            <a:r>
              <a:rPr lang="en-US" b="1" dirty="0">
                <a:solidFill>
                  <a:srgbClr val="475866"/>
                </a:solidFill>
                <a:ea typeface="Fira Sans Light" panose="020B0403050000020004" charset="0"/>
              </a:rPr>
              <a:t>This will display the first item in the configuration menu. Press Menu to advance to the next menu item. </a:t>
            </a:r>
          </a:p>
          <a:p>
            <a:pPr marL="457200" indent="-457200">
              <a:buAutoNum type="arabicPeriod"/>
            </a:pPr>
            <a:endParaRPr lang="en-US" sz="800" b="1" dirty="0">
              <a:solidFill>
                <a:srgbClr val="475866"/>
              </a:solidFill>
              <a:ea typeface="Fira Sans Light" panose="020B0403050000020004" charset="0"/>
            </a:endParaRPr>
          </a:p>
          <a:p>
            <a:pPr marL="457200" indent="-457200">
              <a:buAutoNum type="arabicPeriod"/>
            </a:pPr>
            <a:r>
              <a:rPr lang="en-US" b="1" dirty="0">
                <a:solidFill>
                  <a:srgbClr val="475866"/>
                </a:solidFill>
                <a:ea typeface="Fira Sans Light" panose="020B0403050000020004" charset="0"/>
              </a:rPr>
              <a:t>Press the UP or DOWN buttons to change a menu item option.</a:t>
            </a:r>
          </a:p>
        </p:txBody>
      </p:sp>
      <p:grpSp>
        <p:nvGrpSpPr>
          <p:cNvPr id="56" name="Group 55">
            <a:extLst>
              <a:ext uri="{FF2B5EF4-FFF2-40B4-BE49-F238E27FC236}">
                <a16:creationId xmlns:a16="http://schemas.microsoft.com/office/drawing/2014/main" id="{5EAA367F-6F5F-453D-AFD0-80D9182C87F9}"/>
              </a:ext>
            </a:extLst>
          </p:cNvPr>
          <p:cNvGrpSpPr/>
          <p:nvPr/>
        </p:nvGrpSpPr>
        <p:grpSpPr>
          <a:xfrm>
            <a:off x="0" y="4396944"/>
            <a:ext cx="3010486" cy="2130856"/>
            <a:chOff x="1" y="3705748"/>
            <a:chExt cx="3010486" cy="2130856"/>
          </a:xfrm>
        </p:grpSpPr>
        <p:sp>
          <p:nvSpPr>
            <p:cNvPr id="53" name="Rectangle 52">
              <a:extLst>
                <a:ext uri="{FF2B5EF4-FFF2-40B4-BE49-F238E27FC236}">
                  <a16:creationId xmlns:a16="http://schemas.microsoft.com/office/drawing/2014/main" id="{F3804695-2736-4FC0-B0D7-39CEBDE25C49}"/>
                </a:ext>
              </a:extLst>
            </p:cNvPr>
            <p:cNvSpPr/>
            <p:nvPr/>
          </p:nvSpPr>
          <p:spPr bwMode="auto">
            <a:xfrm>
              <a:off x="1" y="3705748"/>
              <a:ext cx="3010484" cy="2130856"/>
            </a:xfrm>
            <a:prstGeom prst="rect">
              <a:avLst/>
            </a:prstGeom>
            <a:solidFill>
              <a:schemeClr val="bg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54" name="Rectangle 53">
              <a:extLst>
                <a:ext uri="{FF2B5EF4-FFF2-40B4-BE49-F238E27FC236}">
                  <a16:creationId xmlns:a16="http://schemas.microsoft.com/office/drawing/2014/main" id="{F594D939-A16A-489C-8B39-AE206B256386}"/>
                </a:ext>
              </a:extLst>
            </p:cNvPr>
            <p:cNvSpPr/>
            <p:nvPr/>
          </p:nvSpPr>
          <p:spPr>
            <a:xfrm>
              <a:off x="777280" y="3732160"/>
              <a:ext cx="2233207" cy="2031325"/>
            </a:xfrm>
            <a:prstGeom prst="rect">
              <a:avLst/>
            </a:prstGeom>
          </p:spPr>
          <p:txBody>
            <a:bodyPr wrap="square">
              <a:spAutoFit/>
            </a:bodyPr>
            <a:lstStyle/>
            <a:p>
              <a:r>
                <a:rPr lang="en-US" sz="1400" b="1" dirty="0">
                  <a:solidFill>
                    <a:srgbClr val="006998"/>
                  </a:solidFill>
                  <a:ea typeface="Fira Sans Light" panose="020B0403050000020004" charset="0"/>
                </a:rPr>
                <a:t>TECH TIP: </a:t>
              </a:r>
              <a:r>
                <a:rPr lang="en-US" sz="1400" dirty="0">
                  <a:solidFill>
                    <a:srgbClr val="006998"/>
                  </a:solidFill>
                  <a:ea typeface="Fira Sans Light" panose="020B0403050000020004" charset="0"/>
                </a:rPr>
                <a:t>Most technical service calls are the result of improper system configuration. </a:t>
              </a:r>
              <a:r>
                <a:rPr lang="en-US" sz="1400" dirty="0">
                  <a:solidFill>
                    <a:srgbClr val="006998"/>
                  </a:solidFill>
                </a:rPr>
                <a:t>Ensure you reference your installation guide for appropriate system selection during installation.</a:t>
              </a:r>
              <a:endParaRPr lang="en-US" sz="1400" dirty="0">
                <a:solidFill>
                  <a:srgbClr val="006998"/>
                </a:solidFill>
                <a:ea typeface="Fira Sans Light" panose="020B0403050000020004" charset="0"/>
              </a:endParaRPr>
            </a:p>
          </p:txBody>
        </p:sp>
        <p:pic>
          <p:nvPicPr>
            <p:cNvPr id="55" name="Graphic 54" descr="Lightbulb">
              <a:extLst>
                <a:ext uri="{FF2B5EF4-FFF2-40B4-BE49-F238E27FC236}">
                  <a16:creationId xmlns:a16="http://schemas.microsoft.com/office/drawing/2014/main" id="{28E7FE88-8D00-4172-AE82-166C66CEDA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128" y="3762462"/>
              <a:ext cx="461665" cy="461665"/>
            </a:xfrm>
            <a:prstGeom prst="rect">
              <a:avLst/>
            </a:prstGeom>
          </p:spPr>
        </p:pic>
      </p:grpSp>
      <p:sp>
        <p:nvSpPr>
          <p:cNvPr id="26" name="Rectangle 25">
            <a:extLst>
              <a:ext uri="{FF2B5EF4-FFF2-40B4-BE49-F238E27FC236}">
                <a16:creationId xmlns:a16="http://schemas.microsoft.com/office/drawing/2014/main" id="{EEABDD57-D195-49F7-AC3F-8CF2071C5A65}"/>
              </a:ext>
            </a:extLst>
          </p:cNvPr>
          <p:cNvSpPr/>
          <p:nvPr/>
        </p:nvSpPr>
        <p:spPr bwMode="auto">
          <a:xfrm>
            <a:off x="7820297" y="3735892"/>
            <a:ext cx="526022" cy="292557"/>
          </a:xfrm>
          <a:prstGeom prst="rect">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3" name="Isosceles Triangle 2">
            <a:extLst>
              <a:ext uri="{FF2B5EF4-FFF2-40B4-BE49-F238E27FC236}">
                <a16:creationId xmlns:a16="http://schemas.microsoft.com/office/drawing/2014/main" id="{F0BEB0C2-A7EB-481C-9C1E-325E26FE39B4}"/>
              </a:ext>
            </a:extLst>
          </p:cNvPr>
          <p:cNvSpPr/>
          <p:nvPr/>
        </p:nvSpPr>
        <p:spPr bwMode="auto">
          <a:xfrm>
            <a:off x="7976244" y="3175044"/>
            <a:ext cx="339367" cy="292558"/>
          </a:xfrm>
          <a:prstGeom prst="triangle">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30" name="Isosceles Triangle 29">
            <a:extLst>
              <a:ext uri="{FF2B5EF4-FFF2-40B4-BE49-F238E27FC236}">
                <a16:creationId xmlns:a16="http://schemas.microsoft.com/office/drawing/2014/main" id="{EF6E1C53-7A70-459A-AE15-F63A9466A718}"/>
              </a:ext>
            </a:extLst>
          </p:cNvPr>
          <p:cNvSpPr/>
          <p:nvPr/>
        </p:nvSpPr>
        <p:spPr bwMode="auto">
          <a:xfrm rot="10800000">
            <a:off x="7975169" y="4291195"/>
            <a:ext cx="339367" cy="292558"/>
          </a:xfrm>
          <a:prstGeom prst="triangle">
            <a:avLst/>
          </a:prstGeom>
          <a:noFill/>
          <a:ln w="38100">
            <a:solidFill>
              <a:srgbClr val="64B1BB"/>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Tree>
    <p:extLst>
      <p:ext uri="{BB962C8B-B14F-4D97-AF65-F5344CB8AC3E}">
        <p14:creationId xmlns:p14="http://schemas.microsoft.com/office/powerpoint/2010/main" val="297480707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D27F-B8BD-4120-AB2D-764E712E5AD1}"/>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Configuration Options Summary</a:t>
            </a:r>
            <a:endParaRPr lang="en-US" b="1" dirty="0">
              <a:solidFill>
                <a:srgbClr val="006998"/>
              </a:solidFill>
              <a:highlight>
                <a:srgbClr val="FF0000"/>
              </a:highlight>
              <a:latin typeface="+mn-lt"/>
              <a:ea typeface="Fira Sans Light" panose="020B0403050000020004" charset="0"/>
            </a:endParaRPr>
          </a:p>
        </p:txBody>
      </p:sp>
      <p:graphicFrame>
        <p:nvGraphicFramePr>
          <p:cNvPr id="4" name="Table 3">
            <a:extLst>
              <a:ext uri="{FF2B5EF4-FFF2-40B4-BE49-F238E27FC236}">
                <a16:creationId xmlns:a16="http://schemas.microsoft.com/office/drawing/2014/main" id="{268D5664-7F1B-4CFF-8D5F-F4C2BBC4D6DC}"/>
              </a:ext>
            </a:extLst>
          </p:cNvPr>
          <p:cNvGraphicFramePr>
            <a:graphicFrameLocks noGrp="1"/>
          </p:cNvGraphicFramePr>
          <p:nvPr/>
        </p:nvGraphicFramePr>
        <p:xfrm>
          <a:off x="444245" y="1255888"/>
          <a:ext cx="8254493" cy="5298388"/>
        </p:xfrm>
        <a:graphic>
          <a:graphicData uri="http://schemas.openxmlformats.org/drawingml/2006/table">
            <a:tbl>
              <a:tblPr>
                <a:tableStyleId>{5C22544A-7EE6-4342-B048-85BDC9FD1C3A}</a:tableStyleId>
              </a:tblPr>
              <a:tblGrid>
                <a:gridCol w="1239805">
                  <a:extLst>
                    <a:ext uri="{9D8B030D-6E8A-4147-A177-3AD203B41FA5}">
                      <a16:colId xmlns:a16="http://schemas.microsoft.com/office/drawing/2014/main" val="746832475"/>
                    </a:ext>
                  </a:extLst>
                </a:gridCol>
                <a:gridCol w="3164766">
                  <a:extLst>
                    <a:ext uri="{9D8B030D-6E8A-4147-A177-3AD203B41FA5}">
                      <a16:colId xmlns:a16="http://schemas.microsoft.com/office/drawing/2014/main" val="39162254"/>
                    </a:ext>
                  </a:extLst>
                </a:gridCol>
                <a:gridCol w="3849922">
                  <a:extLst>
                    <a:ext uri="{9D8B030D-6E8A-4147-A177-3AD203B41FA5}">
                      <a16:colId xmlns:a16="http://schemas.microsoft.com/office/drawing/2014/main" val="630472493"/>
                    </a:ext>
                  </a:extLst>
                </a:gridCol>
              </a:tblGrid>
              <a:tr h="251600">
                <a:tc>
                  <a:txBody>
                    <a:bodyPr/>
                    <a:lstStyle/>
                    <a:p>
                      <a:pPr algn="l" fontAlgn="b"/>
                      <a:r>
                        <a:rPr lang="en-US" sz="900" b="1" u="none" strike="noStrike" baseline="0" dirty="0">
                          <a:solidFill>
                            <a:schemeClr val="bg1"/>
                          </a:solidFill>
                          <a:effectLst/>
                          <a:latin typeface="Arial" panose="020B0604020202020204" pitchFamily="34" charset="0"/>
                          <a:ea typeface="Fira Sans Light" panose="020B0403050000020004" charset="0"/>
                        </a:rPr>
                        <a:t>DISPLAY CODE</a:t>
                      </a:r>
                      <a:endParaRPr lang="en-US" sz="900" b="1" i="0" u="none" strike="noStrike" baseline="0" dirty="0">
                        <a:solidFill>
                          <a:schemeClr val="bg1"/>
                        </a:solidFill>
                        <a:effectLst/>
                        <a:latin typeface="Arial" panose="020B0604020202020204" pitchFamily="34" charset="0"/>
                        <a:ea typeface="Fira Sans Light" panose="020B0403050000020004" charset="0"/>
                      </a:endParaRPr>
                    </a:p>
                  </a:txBody>
                  <a:tcPr marR="7482" marT="74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lvl="0" algn="l" fontAlgn="b"/>
                      <a:r>
                        <a:rPr lang="en-US" sz="900" b="1" u="none" strike="noStrike" baseline="0" dirty="0">
                          <a:solidFill>
                            <a:schemeClr val="bg1"/>
                          </a:solidFill>
                          <a:effectLst/>
                          <a:latin typeface="Arial" panose="020B0604020202020204" pitchFamily="34" charset="0"/>
                          <a:ea typeface="Fira Sans Light" panose="020B0403050000020004" charset="0"/>
                        </a:rPr>
                        <a:t>MENU ITEM</a:t>
                      </a:r>
                      <a:endParaRPr lang="en-US" sz="900" b="1" i="0" u="none" strike="noStrike" baseline="0" dirty="0">
                        <a:solidFill>
                          <a:schemeClr val="bg1"/>
                        </a:solidFill>
                        <a:effectLst/>
                        <a:latin typeface="Arial" panose="020B0604020202020204" pitchFamily="34" charset="0"/>
                        <a:ea typeface="Fira Sans Light" panose="020B0403050000020004" charset="0"/>
                      </a:endParaRPr>
                    </a:p>
                  </a:txBody>
                  <a:tcPr marR="7482" marT="74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lvl="0" algn="l" fontAlgn="b"/>
                      <a:r>
                        <a:rPr lang="en-US" sz="900" b="1" u="none" strike="noStrike" baseline="0" dirty="0">
                          <a:solidFill>
                            <a:schemeClr val="bg1"/>
                          </a:solidFill>
                          <a:effectLst/>
                          <a:latin typeface="Arial" panose="020B0604020202020204" pitchFamily="34" charset="0"/>
                          <a:ea typeface="Fira Sans Light" panose="020B0403050000020004" charset="0"/>
                        </a:rPr>
                        <a:t>CONFIGURATION OPTIONS</a:t>
                      </a:r>
                      <a:endParaRPr lang="en-US" sz="900" b="1" i="0" u="none" strike="noStrike" baseline="0" dirty="0">
                        <a:solidFill>
                          <a:schemeClr val="bg1"/>
                        </a:solidFill>
                        <a:effectLst/>
                        <a:latin typeface="Arial" panose="020B0604020202020204" pitchFamily="34" charset="0"/>
                        <a:ea typeface="Fira Sans Light" panose="020B0403050000020004" charset="0"/>
                      </a:endParaRPr>
                    </a:p>
                  </a:txBody>
                  <a:tcPr marR="7482" marT="74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3361863173"/>
                  </a:ext>
                </a:extLst>
              </a:tr>
              <a:tr h="329698">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Wireless Setup</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Connects Thermostat to Wi-Fi network</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Connect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813770"/>
                  </a:ext>
                </a:extLst>
              </a:tr>
              <a:tr h="251258">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F</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Fahrenheit or Celsius</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F, C</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40968639"/>
                  </a:ext>
                </a:extLst>
              </a:tr>
              <a:tr h="1041419">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AC2</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Outdoor Equipment</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Configuration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A/C or Heat Pump</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AC1 – Conventional Cooling 1</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(Single 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AC2– Conventional Cooling 2</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(Two-Stage)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HP1 – Heat Pump 1 (Single 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HP2– Heat Pump 2 (Two-Stage)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AC0– No Cooling</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4111004"/>
                  </a:ext>
                </a:extLst>
              </a:tr>
              <a:tr h="743870">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EL2</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Indoor Equipment</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Configuration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Gas or Electric Heat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EL1– Electric 1 (Single 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EL2– Electric 2 (Two-Stage)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Fan Only</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GA1 Gas 1 (Single Stage)</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GA2 Gas 2 (Two-Stage)</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44655595"/>
                  </a:ext>
                </a:extLst>
              </a:tr>
              <a:tr h="495630">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O</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Reversing Valve Position “O”, "B” or 3-Wire Zone Valve "2"</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 (energized constantly in cool)</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B (energized constantly in heat)</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2 (energized constantly when not calling for heat)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0978587"/>
                  </a:ext>
                </a:extLst>
              </a:tr>
              <a:tr h="191348">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Fn OFF</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Comfort Circulating Fan</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Off/10% – 100% (5% increments)</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04074273"/>
                  </a:ext>
                </a:extLst>
              </a:tr>
              <a:tr h="357051">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H AA OFF</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Humidification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Add Accessory</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Off/On</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3776569"/>
                  </a:ext>
                </a:extLst>
              </a:tr>
              <a:tr h="297548">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H SP OFF</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Humidification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Set Point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Off/5% – 50% (5% increments)</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72713645"/>
                  </a:ext>
                </a:extLst>
              </a:tr>
              <a:tr h="743870">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dH AA Od</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Dehumidification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Add Accessory</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Od/Oc</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Od – Optimal dehumidification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(Overcool to dehumidify)</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Oc – Optimal comfort</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(Wired dehumidification)</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766432"/>
                  </a:ext>
                </a:extLst>
              </a:tr>
              <a:tr h="297548">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dH SP OFF</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Dehumidification</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Set Point</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Off/40% – 95% (5% increments)</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79628010"/>
                  </a:ext>
                </a:extLst>
              </a:tr>
              <a:tr h="297548">
                <a:tc>
                  <a:txBody>
                    <a:bodyPr/>
                    <a:lstStyle/>
                    <a:p>
                      <a:pPr algn="ctr" fontAlgn="b"/>
                      <a:r>
                        <a:rPr lang="en-US" sz="900" b="1" i="0" u="none" strike="noStrike" baseline="0" dirty="0">
                          <a:solidFill>
                            <a:schemeClr val="tx1"/>
                          </a:solidFill>
                          <a:effectLst/>
                          <a:latin typeface="Arial" panose="020B0604020202020204" pitchFamily="34" charset="0"/>
                          <a:ea typeface="Fira Sans Light" panose="020B0403050000020004" charset="0"/>
                        </a:rPr>
                        <a:t>ON</a:t>
                      </a:r>
                    </a:p>
                  </a:txBody>
                  <a:tcPr marL="7482"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Wireless Radio</a:t>
                      </a:r>
                      <a:br>
                        <a:rPr lang="en-US" sz="900" u="none" strike="noStrike" baseline="0" dirty="0">
                          <a:solidFill>
                            <a:schemeClr val="tx1"/>
                          </a:solidFill>
                          <a:effectLst/>
                          <a:latin typeface="Arial" panose="020B0604020202020204" pitchFamily="34" charset="0"/>
                          <a:ea typeface="Fira Sans Light" panose="020B0403050000020004" charset="0"/>
                        </a:rPr>
                      </a:br>
                      <a:r>
                        <a:rPr lang="en-US" sz="900" u="none" strike="noStrike" baseline="0" dirty="0">
                          <a:solidFill>
                            <a:schemeClr val="tx1"/>
                          </a:solidFill>
                          <a:effectLst/>
                          <a:latin typeface="Arial" panose="020B0604020202020204" pitchFamily="34" charset="0"/>
                          <a:ea typeface="Fira Sans Light" panose="020B0403050000020004" charset="0"/>
                        </a:rPr>
                        <a:t>Turns Wi-Fi Radio On/Off</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fontAlgn="b"/>
                      <a:r>
                        <a:rPr lang="en-US" sz="900" u="none" strike="noStrike" baseline="0" dirty="0">
                          <a:solidFill>
                            <a:schemeClr val="tx1"/>
                          </a:solidFill>
                          <a:effectLst/>
                          <a:latin typeface="Arial" panose="020B0604020202020204" pitchFamily="34" charset="0"/>
                          <a:ea typeface="Fira Sans Light" panose="020B0403050000020004" charset="0"/>
                        </a:rPr>
                        <a:t>Off/On</a:t>
                      </a:r>
                      <a:endParaRPr lang="en-US" sz="900" b="0" i="0" u="none" strike="noStrike" baseline="0" dirty="0">
                        <a:solidFill>
                          <a:schemeClr val="tx1"/>
                        </a:solidFill>
                        <a:effectLst/>
                        <a:latin typeface="Arial" panose="020B0604020202020204" pitchFamily="34" charset="0"/>
                        <a:ea typeface="Fira Sans Light" panose="020B0403050000020004" charset="0"/>
                      </a:endParaRPr>
                    </a:p>
                  </a:txBody>
                  <a:tcPr marR="7482" marT="74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6651499"/>
                  </a:ext>
                </a:extLst>
              </a:tr>
            </a:tbl>
          </a:graphicData>
        </a:graphic>
      </p:graphicFrame>
    </p:spTree>
    <p:extLst>
      <p:ext uri="{BB962C8B-B14F-4D97-AF65-F5344CB8AC3E}">
        <p14:creationId xmlns:p14="http://schemas.microsoft.com/office/powerpoint/2010/main" val="191993277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D27F-B8BD-4120-AB2D-764E712E5AD1}"/>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Configuration Options In App</a:t>
            </a:r>
            <a:endParaRPr lang="en-US" b="1" dirty="0">
              <a:solidFill>
                <a:srgbClr val="006998"/>
              </a:solidFill>
              <a:highlight>
                <a:srgbClr val="FFFF00"/>
              </a:highlight>
              <a:latin typeface="+mn-lt"/>
              <a:ea typeface="Fira Sans Light" panose="020B0403050000020004" charset="0"/>
            </a:endParaRPr>
          </a:p>
        </p:txBody>
      </p:sp>
      <p:graphicFrame>
        <p:nvGraphicFramePr>
          <p:cNvPr id="3" name="Table 2">
            <a:extLst>
              <a:ext uri="{FF2B5EF4-FFF2-40B4-BE49-F238E27FC236}">
                <a16:creationId xmlns:a16="http://schemas.microsoft.com/office/drawing/2014/main" id="{06934BB6-1E94-4C1A-A0C3-09EAA604D2D3}"/>
              </a:ext>
            </a:extLst>
          </p:cNvPr>
          <p:cNvGraphicFramePr>
            <a:graphicFrameLocks noGrp="1"/>
          </p:cNvGraphicFramePr>
          <p:nvPr/>
        </p:nvGraphicFramePr>
        <p:xfrm>
          <a:off x="495300" y="1446848"/>
          <a:ext cx="8254492" cy="4825758"/>
        </p:xfrm>
        <a:graphic>
          <a:graphicData uri="http://schemas.openxmlformats.org/drawingml/2006/table">
            <a:tbl>
              <a:tblPr>
                <a:tableStyleId>{5C22544A-7EE6-4342-B048-85BDC9FD1C3A}</a:tableStyleId>
              </a:tblPr>
              <a:tblGrid>
                <a:gridCol w="2378696">
                  <a:extLst>
                    <a:ext uri="{9D8B030D-6E8A-4147-A177-3AD203B41FA5}">
                      <a16:colId xmlns:a16="http://schemas.microsoft.com/office/drawing/2014/main" val="4175257197"/>
                    </a:ext>
                  </a:extLst>
                </a:gridCol>
                <a:gridCol w="5875796">
                  <a:extLst>
                    <a:ext uri="{9D8B030D-6E8A-4147-A177-3AD203B41FA5}">
                      <a16:colId xmlns:a16="http://schemas.microsoft.com/office/drawing/2014/main" val="4254951626"/>
                    </a:ext>
                  </a:extLst>
                </a:gridCol>
              </a:tblGrid>
              <a:tr h="261355">
                <a:tc>
                  <a:txBody>
                    <a:bodyPr/>
                    <a:lstStyle/>
                    <a:p>
                      <a:pPr algn="l" fontAlgn="b"/>
                      <a:r>
                        <a:rPr lang="en-US" sz="1000" b="1" u="none" strike="noStrike" baseline="0" dirty="0">
                          <a:solidFill>
                            <a:schemeClr val="bg1"/>
                          </a:solidFill>
                          <a:effectLst/>
                          <a:latin typeface="Arial" panose="020B0604020202020204" pitchFamily="34" charset="0"/>
                          <a:ea typeface="Fira Sans Light" panose="020B0403050000020004" pitchFamily="34" charset="0"/>
                        </a:rPr>
                        <a:t>FEATURE</a:t>
                      </a:r>
                      <a:endParaRPr lang="en-US" sz="1000" b="0" i="0" u="none" strike="noStrike" baseline="0" dirty="0">
                        <a:solidFill>
                          <a:srgbClr val="006998"/>
                        </a:solidFill>
                        <a:effectLst/>
                        <a:latin typeface="Arial" panose="020B0604020202020204" pitchFamily="34" charset="0"/>
                        <a:ea typeface="Fira Sans Light" panose="020B04030500000200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pPr lvl="0" algn="l" fontAlgn="b"/>
                      <a:r>
                        <a:rPr lang="en-US" sz="1000" b="1" u="none" strike="noStrike" baseline="0" dirty="0">
                          <a:solidFill>
                            <a:schemeClr val="bg1"/>
                          </a:solidFill>
                          <a:effectLst/>
                          <a:latin typeface="Arial" panose="020B0604020202020204" pitchFamily="34" charset="0"/>
                          <a:ea typeface="Fira Sans Light" panose="020B0403050000020004" charset="0"/>
                        </a:rPr>
                        <a:t>DESCRIPTION</a:t>
                      </a:r>
                      <a:endParaRPr lang="en-US" sz="1000" b="1" i="0" u="none" strike="noStrike" baseline="0" dirty="0">
                        <a:solidFill>
                          <a:schemeClr val="bg1"/>
                        </a:solidFill>
                        <a:effectLst/>
                        <a:latin typeface="Arial" panose="020B0604020202020204" pitchFamily="34" charset="0"/>
                        <a:ea typeface="Fira Sans Light" panose="020B040305000002000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1595586626"/>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Remote Access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Adjust, control, schedule or monitor from anywhere, anytime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0447964"/>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Usage Reports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Monitor current day and historical heating, cooling and fan run times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51379549"/>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Contractor-On-Call </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Contact your HVAC Pro when you need service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776617"/>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Dashboard</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View and control multiple thermostats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26676167"/>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Geofencing</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Switches settings between Home or Away based on your location </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341997"/>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Program a Schedule</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Create one, or multiple time/temperature setting schedules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20736343"/>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Keypad Lockout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Lock out changes at the thermostat but retain Wi-Fi control </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0237239"/>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Temperature Limits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Allow thermostat adjustment only within the temperature range you select</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44096890"/>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Set Point Controls</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Select the temperature range for automatic changeover between heat/cool</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0838203"/>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Boost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Allow fast staging when the temperature is adjusted 3 or more degrees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69181640"/>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A/C Protection</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Five minute time delay between cooling or heat pump cycles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886725"/>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Adjustable Cycle Rate </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allows fast, medium or slow cycle rates</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30772934"/>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Temperature Offset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Adjust temperature display +/- 5°</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9919085"/>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Circulating Fan</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Select daily fan run time percentage even if heat or cool is not running</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79300899"/>
                  </a:ext>
                </a:extLst>
              </a:tr>
              <a:tr h="26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Maintenance Reminder</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Calendar Date or Usage (runtime)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798312"/>
                  </a:ext>
                </a:extLst>
              </a:tr>
              <a:tr h="362723">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Air Filter Reminder</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Calendar Date or Usage (runtime)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9989597"/>
                  </a:ext>
                </a:extLst>
              </a:tr>
              <a:tr h="281355">
                <a:tc>
                  <a:txBody>
                    <a:bodyPr/>
                    <a:lstStyle/>
                    <a:p>
                      <a:pPr algn="l" fontAlgn="b"/>
                      <a:r>
                        <a:rPr lang="en-US" sz="1000" b="1" i="0" u="none" strike="noStrike" baseline="0" dirty="0">
                          <a:solidFill>
                            <a:schemeClr val="tx1"/>
                          </a:solidFill>
                          <a:effectLst/>
                          <a:latin typeface="Arial" panose="020B0604020202020204" pitchFamily="34" charset="0"/>
                          <a:ea typeface="Fira Sans Light" panose="020B0403050000020004" pitchFamily="34" charset="0"/>
                        </a:rPr>
                        <a:t>UV Bulb Reminder</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baseline="0" dirty="0">
                          <a:solidFill>
                            <a:schemeClr val="tx1"/>
                          </a:solidFill>
                          <a:effectLst/>
                          <a:latin typeface="Arial" panose="020B0604020202020204" pitchFamily="34" charset="0"/>
                          <a:ea typeface="Fira Sans Light" panose="020B0403050000020004" pitchFamily="34" charset="0"/>
                        </a:rPr>
                        <a:t>Calendar Date or Usage (runtime)</a:t>
                      </a:r>
                      <a:endParaRPr lang="en-US" sz="1000" b="0" i="0" u="none" strike="noStrike" baseline="0" dirty="0">
                        <a:solidFill>
                          <a:schemeClr val="tx1"/>
                        </a:solidFill>
                        <a:effectLst/>
                        <a:latin typeface="Arial" panose="020B0604020202020204" pitchFamily="34" charset="0"/>
                        <a:ea typeface="Fira Sans Light" panose="020B04030500000200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1805305"/>
                  </a:ext>
                </a:extLst>
              </a:tr>
            </a:tbl>
          </a:graphicData>
        </a:graphic>
      </p:graphicFrame>
    </p:spTree>
    <p:extLst>
      <p:ext uri="{BB962C8B-B14F-4D97-AF65-F5344CB8AC3E}">
        <p14:creationId xmlns:p14="http://schemas.microsoft.com/office/powerpoint/2010/main" val="267483377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B5B7F921-11A7-4126-87B6-E2010171F155}"/>
              </a:ext>
            </a:extLst>
          </p:cNvPr>
          <p:cNvSpPr/>
          <p:nvPr/>
        </p:nvSpPr>
        <p:spPr bwMode="auto">
          <a:xfrm rot="16200000">
            <a:off x="1462807" y="2795187"/>
            <a:ext cx="2141724" cy="5052025"/>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4" name="Title 1">
            <a:extLst>
              <a:ext uri="{FF2B5EF4-FFF2-40B4-BE49-F238E27FC236}">
                <a16:creationId xmlns:a16="http://schemas.microsoft.com/office/drawing/2014/main" id="{B2B5EE71-6970-4DFE-9F51-178190ACD571}"/>
              </a:ext>
            </a:extLst>
          </p:cNvPr>
          <p:cNvSpPr>
            <a:spLocks noGrp="1"/>
          </p:cNvSpPr>
          <p:nvPr>
            <p:ph type="title"/>
          </p:nvPr>
        </p:nvSpPr>
        <p:spPr>
          <a:xfrm>
            <a:off x="393192" y="123986"/>
            <a:ext cx="8356600" cy="951665"/>
          </a:xfrm>
        </p:spPr>
        <p:txBody>
          <a:bodyPr/>
          <a:lstStyle/>
          <a:p>
            <a:r>
              <a:rPr lang="en-US" b="1" dirty="0">
                <a:solidFill>
                  <a:srgbClr val="006998"/>
                </a:solidFill>
              </a:rPr>
              <a:t>Control Options and Scheduling</a:t>
            </a:r>
            <a:endParaRPr lang="en-US" dirty="0">
              <a:solidFill>
                <a:srgbClr val="006998"/>
              </a:solidFill>
              <a:highlight>
                <a:srgbClr val="FF0000"/>
              </a:highlight>
            </a:endParaRPr>
          </a:p>
        </p:txBody>
      </p:sp>
      <p:sp>
        <p:nvSpPr>
          <p:cNvPr id="5" name="TextBox 4">
            <a:extLst>
              <a:ext uri="{FF2B5EF4-FFF2-40B4-BE49-F238E27FC236}">
                <a16:creationId xmlns:a16="http://schemas.microsoft.com/office/drawing/2014/main" id="{9AD66897-82F4-47B6-9819-D202BFC52CA6}"/>
              </a:ext>
            </a:extLst>
          </p:cNvPr>
          <p:cNvSpPr txBox="1"/>
          <p:nvPr/>
        </p:nvSpPr>
        <p:spPr bwMode="auto">
          <a:xfrm>
            <a:off x="393192" y="1359438"/>
            <a:ext cx="4379105" cy="2948371"/>
          </a:xfrm>
          <a:prstGeom prst="rect">
            <a:avLst/>
          </a:prstGeom>
          <a:noFill/>
          <a:ln w="9525">
            <a:noFill/>
            <a:miter lim="800000"/>
            <a:headEnd/>
            <a:tailEnd/>
          </a:ln>
        </p:spPr>
        <p:txBody>
          <a:bodyPr wrap="square" rtlCol="0">
            <a:spAutoFit/>
          </a:bodyPr>
          <a:lstStyle/>
          <a:p>
            <a:pPr eaLnBrk="0" hangingPunct="0">
              <a:lnSpc>
                <a:spcPct val="105000"/>
              </a:lnSpc>
            </a:pPr>
            <a:r>
              <a:rPr lang="en-US" dirty="0">
                <a:solidFill>
                  <a:srgbClr val="475866"/>
                </a:solidFill>
              </a:rPr>
              <a:t>Sensi has multiple control options to fit any schedule or lifestyle:</a:t>
            </a:r>
          </a:p>
          <a:p>
            <a:pPr eaLnBrk="0" hangingPunct="0">
              <a:lnSpc>
                <a:spcPct val="105000"/>
              </a:lnSpc>
            </a:pPr>
            <a:endParaRPr lang="en-US" sz="300" dirty="0">
              <a:solidFill>
                <a:srgbClr val="475866"/>
              </a:solidFill>
            </a:endParaRPr>
          </a:p>
          <a:p>
            <a:pPr marL="342900" indent="-342900" eaLnBrk="0" hangingPunct="0">
              <a:lnSpc>
                <a:spcPct val="105000"/>
              </a:lnSpc>
              <a:buFont typeface="Arial" panose="020B0604020202020204" pitchFamily="34" charset="0"/>
              <a:buChar char="•"/>
            </a:pPr>
            <a:r>
              <a:rPr lang="en-US" sz="1600" dirty="0">
                <a:solidFill>
                  <a:srgbClr val="475866"/>
                </a:solidFill>
              </a:rPr>
              <a:t>Adjust manually anytime/anywhere</a:t>
            </a:r>
          </a:p>
          <a:p>
            <a:pPr marL="342900" indent="-342900" eaLnBrk="0" hangingPunct="0">
              <a:lnSpc>
                <a:spcPct val="105000"/>
              </a:lnSpc>
              <a:buFont typeface="Arial" panose="020B0604020202020204" pitchFamily="34" charset="0"/>
              <a:buChar char="•"/>
            </a:pPr>
            <a:r>
              <a:rPr lang="en-US" sz="1600" dirty="0">
                <a:solidFill>
                  <a:srgbClr val="475866"/>
                </a:solidFill>
              </a:rPr>
              <a:t>Geofencing</a:t>
            </a:r>
          </a:p>
          <a:p>
            <a:pPr marL="342900" indent="-342900" eaLnBrk="0" hangingPunct="0">
              <a:lnSpc>
                <a:spcPct val="105000"/>
              </a:lnSpc>
              <a:buFont typeface="Arial" panose="020B0604020202020204" pitchFamily="34" charset="0"/>
              <a:buChar char="•"/>
            </a:pPr>
            <a:r>
              <a:rPr lang="en-US" sz="1600" dirty="0">
                <a:solidFill>
                  <a:srgbClr val="475866"/>
                </a:solidFill>
              </a:rPr>
              <a:t>Set a schedule or multiple schedules - change or adjust anytime</a:t>
            </a:r>
          </a:p>
          <a:p>
            <a:pPr eaLnBrk="0" hangingPunct="0">
              <a:lnSpc>
                <a:spcPct val="105000"/>
              </a:lnSpc>
            </a:pPr>
            <a:endParaRPr lang="en-US" sz="300" dirty="0">
              <a:solidFill>
                <a:srgbClr val="475866"/>
              </a:solidFill>
            </a:endParaRPr>
          </a:p>
          <a:p>
            <a:pPr eaLnBrk="0" hangingPunct="0">
              <a:lnSpc>
                <a:spcPct val="105000"/>
              </a:lnSpc>
            </a:pPr>
            <a:r>
              <a:rPr lang="en-US" dirty="0">
                <a:solidFill>
                  <a:srgbClr val="475866"/>
                </a:solidFill>
              </a:rPr>
              <a:t>The Sensi app lets you adjust temperature for comfort or economy while home or away.</a:t>
            </a:r>
          </a:p>
          <a:p>
            <a:pPr eaLnBrk="0" hangingPunct="0">
              <a:lnSpc>
                <a:spcPct val="105000"/>
              </a:lnSpc>
            </a:pPr>
            <a:endParaRPr lang="en-US" dirty="0">
              <a:solidFill>
                <a:srgbClr val="475866"/>
              </a:solidFill>
            </a:endParaRPr>
          </a:p>
        </p:txBody>
      </p:sp>
      <p:pic>
        <p:nvPicPr>
          <p:cNvPr id="8" name="Picture 7" descr="A screenshot of a cell phone&#10;&#10;Description automatically generated">
            <a:extLst>
              <a:ext uri="{FF2B5EF4-FFF2-40B4-BE49-F238E27FC236}">
                <a16:creationId xmlns:a16="http://schemas.microsoft.com/office/drawing/2014/main" id="{530EA2E5-1FE0-4153-9D09-B852799824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1297" y="1813676"/>
            <a:ext cx="2253503" cy="4508746"/>
          </a:xfrm>
          <a:prstGeom prst="rect">
            <a:avLst/>
          </a:prstGeom>
        </p:spPr>
      </p:pic>
      <p:grpSp>
        <p:nvGrpSpPr>
          <p:cNvPr id="9" name="Group 8">
            <a:extLst>
              <a:ext uri="{FF2B5EF4-FFF2-40B4-BE49-F238E27FC236}">
                <a16:creationId xmlns:a16="http://schemas.microsoft.com/office/drawing/2014/main" id="{7BFC4968-01CD-45AB-8FFA-4356026FE9A1}"/>
              </a:ext>
            </a:extLst>
          </p:cNvPr>
          <p:cNvGrpSpPr/>
          <p:nvPr/>
        </p:nvGrpSpPr>
        <p:grpSpPr>
          <a:xfrm>
            <a:off x="495300" y="4431497"/>
            <a:ext cx="2464337" cy="254811"/>
            <a:chOff x="495300" y="5151831"/>
            <a:chExt cx="2464337" cy="254811"/>
          </a:xfrm>
        </p:grpSpPr>
        <p:sp>
          <p:nvSpPr>
            <p:cNvPr id="10" name="Oval 9">
              <a:extLst>
                <a:ext uri="{FF2B5EF4-FFF2-40B4-BE49-F238E27FC236}">
                  <a16:creationId xmlns:a16="http://schemas.microsoft.com/office/drawing/2014/main" id="{380DBAF6-73BD-46C9-844D-582192E9E28A}"/>
                </a:ext>
              </a:extLst>
            </p:cNvPr>
            <p:cNvSpPr/>
            <p:nvPr/>
          </p:nvSpPr>
          <p:spPr bwMode="auto">
            <a:xfrm>
              <a:off x="495300" y="5151831"/>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1</a:t>
              </a:r>
            </a:p>
          </p:txBody>
        </p:sp>
        <p:sp>
          <p:nvSpPr>
            <p:cNvPr id="11" name="TextBox 10">
              <a:extLst>
                <a:ext uri="{FF2B5EF4-FFF2-40B4-BE49-F238E27FC236}">
                  <a16:creationId xmlns:a16="http://schemas.microsoft.com/office/drawing/2014/main" id="{16CF666B-CE9C-42AB-A520-178A80161B0B}"/>
                </a:ext>
              </a:extLst>
            </p:cNvPr>
            <p:cNvSpPr txBox="1"/>
            <p:nvPr/>
          </p:nvSpPr>
          <p:spPr bwMode="auto">
            <a:xfrm>
              <a:off x="817072" y="5160421"/>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BACK TO DASHBOARD</a:t>
              </a:r>
            </a:p>
          </p:txBody>
        </p:sp>
      </p:grpSp>
      <p:grpSp>
        <p:nvGrpSpPr>
          <p:cNvPr id="12" name="Group 11">
            <a:extLst>
              <a:ext uri="{FF2B5EF4-FFF2-40B4-BE49-F238E27FC236}">
                <a16:creationId xmlns:a16="http://schemas.microsoft.com/office/drawing/2014/main" id="{0D33F0CD-231C-4B94-A5A8-D4381355924D}"/>
              </a:ext>
            </a:extLst>
          </p:cNvPr>
          <p:cNvGrpSpPr/>
          <p:nvPr/>
        </p:nvGrpSpPr>
        <p:grpSpPr>
          <a:xfrm>
            <a:off x="495300" y="4824132"/>
            <a:ext cx="2464337" cy="246222"/>
            <a:chOff x="495300" y="5575688"/>
            <a:chExt cx="2464337" cy="246222"/>
          </a:xfrm>
        </p:grpSpPr>
        <p:sp>
          <p:nvSpPr>
            <p:cNvPr id="13" name="Oval 12">
              <a:extLst>
                <a:ext uri="{FF2B5EF4-FFF2-40B4-BE49-F238E27FC236}">
                  <a16:creationId xmlns:a16="http://schemas.microsoft.com/office/drawing/2014/main" id="{9CAB1968-6237-4BA9-B06D-6F821E54E0B9}"/>
                </a:ext>
              </a:extLst>
            </p:cNvPr>
            <p:cNvSpPr/>
            <p:nvPr/>
          </p:nvSpPr>
          <p:spPr bwMode="auto">
            <a:xfrm>
              <a:off x="495300" y="5575688"/>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2</a:t>
              </a:r>
            </a:p>
          </p:txBody>
        </p:sp>
        <p:sp>
          <p:nvSpPr>
            <p:cNvPr id="14" name="TextBox 13">
              <a:extLst>
                <a:ext uri="{FF2B5EF4-FFF2-40B4-BE49-F238E27FC236}">
                  <a16:creationId xmlns:a16="http://schemas.microsoft.com/office/drawing/2014/main" id="{58919A9F-D201-410A-8488-6E840F262CEB}"/>
                </a:ext>
              </a:extLst>
            </p:cNvPr>
            <p:cNvSpPr txBox="1"/>
            <p:nvPr/>
          </p:nvSpPr>
          <p:spPr bwMode="auto">
            <a:xfrm>
              <a:off x="817072" y="5575689"/>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THERMOSTAT NAME</a:t>
              </a:r>
            </a:p>
          </p:txBody>
        </p:sp>
      </p:grpSp>
      <p:grpSp>
        <p:nvGrpSpPr>
          <p:cNvPr id="15" name="Group 14">
            <a:extLst>
              <a:ext uri="{FF2B5EF4-FFF2-40B4-BE49-F238E27FC236}">
                <a16:creationId xmlns:a16="http://schemas.microsoft.com/office/drawing/2014/main" id="{ECE57A07-ECEB-4AF3-A1C3-EF5C0226EE1B}"/>
              </a:ext>
            </a:extLst>
          </p:cNvPr>
          <p:cNvGrpSpPr/>
          <p:nvPr/>
        </p:nvGrpSpPr>
        <p:grpSpPr>
          <a:xfrm>
            <a:off x="495300" y="5198090"/>
            <a:ext cx="2464337" cy="253023"/>
            <a:chOff x="495300" y="5970294"/>
            <a:chExt cx="2464337" cy="253023"/>
          </a:xfrm>
        </p:grpSpPr>
        <p:sp>
          <p:nvSpPr>
            <p:cNvPr id="16" name="Oval 15">
              <a:extLst>
                <a:ext uri="{FF2B5EF4-FFF2-40B4-BE49-F238E27FC236}">
                  <a16:creationId xmlns:a16="http://schemas.microsoft.com/office/drawing/2014/main" id="{BEF27D0F-E0E9-4492-AD86-BE5D7935E74E}"/>
                </a:ext>
              </a:extLst>
            </p:cNvPr>
            <p:cNvSpPr/>
            <p:nvPr/>
          </p:nvSpPr>
          <p:spPr bwMode="auto">
            <a:xfrm>
              <a:off x="495300" y="5977096"/>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3</a:t>
              </a:r>
            </a:p>
          </p:txBody>
        </p:sp>
        <p:sp>
          <p:nvSpPr>
            <p:cNvPr id="17" name="TextBox 16">
              <a:extLst>
                <a:ext uri="{FF2B5EF4-FFF2-40B4-BE49-F238E27FC236}">
                  <a16:creationId xmlns:a16="http://schemas.microsoft.com/office/drawing/2014/main" id="{14C3767A-A91E-430F-97E8-4C0A465C5E31}"/>
                </a:ext>
              </a:extLst>
            </p:cNvPr>
            <p:cNvSpPr txBox="1"/>
            <p:nvPr/>
          </p:nvSpPr>
          <p:spPr bwMode="auto">
            <a:xfrm>
              <a:off x="817072" y="5970294"/>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SETTINGS</a:t>
              </a:r>
            </a:p>
          </p:txBody>
        </p:sp>
      </p:grpSp>
      <p:grpSp>
        <p:nvGrpSpPr>
          <p:cNvPr id="18" name="Group 17">
            <a:extLst>
              <a:ext uri="{FF2B5EF4-FFF2-40B4-BE49-F238E27FC236}">
                <a16:creationId xmlns:a16="http://schemas.microsoft.com/office/drawing/2014/main" id="{1B77C4F7-8792-4AE9-876F-B1037EE593CF}"/>
              </a:ext>
            </a:extLst>
          </p:cNvPr>
          <p:cNvGrpSpPr/>
          <p:nvPr/>
        </p:nvGrpSpPr>
        <p:grpSpPr>
          <a:xfrm>
            <a:off x="505354" y="5571361"/>
            <a:ext cx="1975263" cy="263069"/>
            <a:chOff x="505354" y="6355302"/>
            <a:chExt cx="1975263" cy="263069"/>
          </a:xfrm>
        </p:grpSpPr>
        <p:sp>
          <p:nvSpPr>
            <p:cNvPr id="19" name="Oval 18">
              <a:extLst>
                <a:ext uri="{FF2B5EF4-FFF2-40B4-BE49-F238E27FC236}">
                  <a16:creationId xmlns:a16="http://schemas.microsoft.com/office/drawing/2014/main" id="{AD4CB139-4C7C-4771-AC4B-1744333B1909}"/>
                </a:ext>
              </a:extLst>
            </p:cNvPr>
            <p:cNvSpPr/>
            <p:nvPr/>
          </p:nvSpPr>
          <p:spPr bwMode="auto">
            <a:xfrm>
              <a:off x="505354" y="6372150"/>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4</a:t>
              </a:r>
            </a:p>
          </p:txBody>
        </p:sp>
        <p:sp>
          <p:nvSpPr>
            <p:cNvPr id="20" name="TextBox 19">
              <a:extLst>
                <a:ext uri="{FF2B5EF4-FFF2-40B4-BE49-F238E27FC236}">
                  <a16:creationId xmlns:a16="http://schemas.microsoft.com/office/drawing/2014/main" id="{491781F0-4B2F-4EFE-8659-135A25B1CF43}"/>
                </a:ext>
              </a:extLst>
            </p:cNvPr>
            <p:cNvSpPr txBox="1"/>
            <p:nvPr/>
          </p:nvSpPr>
          <p:spPr bwMode="auto">
            <a:xfrm>
              <a:off x="827127" y="6355302"/>
              <a:ext cx="1653490"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WEATHER</a:t>
              </a:r>
            </a:p>
          </p:txBody>
        </p:sp>
      </p:grpSp>
      <p:grpSp>
        <p:nvGrpSpPr>
          <p:cNvPr id="21" name="Group 20">
            <a:extLst>
              <a:ext uri="{FF2B5EF4-FFF2-40B4-BE49-F238E27FC236}">
                <a16:creationId xmlns:a16="http://schemas.microsoft.com/office/drawing/2014/main" id="{E4FA7AF6-4FD3-4EF2-A92D-7F558E83FA5C}"/>
              </a:ext>
            </a:extLst>
          </p:cNvPr>
          <p:cNvGrpSpPr/>
          <p:nvPr/>
        </p:nvGrpSpPr>
        <p:grpSpPr>
          <a:xfrm>
            <a:off x="495300" y="5929261"/>
            <a:ext cx="2464337" cy="255084"/>
            <a:chOff x="2542401" y="5171040"/>
            <a:chExt cx="2464337" cy="255084"/>
          </a:xfrm>
        </p:grpSpPr>
        <p:sp>
          <p:nvSpPr>
            <p:cNvPr id="22" name="Oval 21">
              <a:extLst>
                <a:ext uri="{FF2B5EF4-FFF2-40B4-BE49-F238E27FC236}">
                  <a16:creationId xmlns:a16="http://schemas.microsoft.com/office/drawing/2014/main" id="{4149DC5C-8210-48D1-8CD8-CC73059A2195}"/>
                </a:ext>
              </a:extLst>
            </p:cNvPr>
            <p:cNvSpPr/>
            <p:nvPr/>
          </p:nvSpPr>
          <p:spPr bwMode="auto">
            <a:xfrm>
              <a:off x="2542401" y="5171040"/>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5</a:t>
              </a:r>
            </a:p>
          </p:txBody>
        </p:sp>
        <p:sp>
          <p:nvSpPr>
            <p:cNvPr id="23" name="TextBox 22">
              <a:extLst>
                <a:ext uri="{FF2B5EF4-FFF2-40B4-BE49-F238E27FC236}">
                  <a16:creationId xmlns:a16="http://schemas.microsoft.com/office/drawing/2014/main" id="{99306CAD-A65F-4487-89B4-5A3E927E881C}"/>
                </a:ext>
              </a:extLst>
            </p:cNvPr>
            <p:cNvSpPr txBox="1"/>
            <p:nvPr/>
          </p:nvSpPr>
          <p:spPr bwMode="auto">
            <a:xfrm>
              <a:off x="2864173" y="5179903"/>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SET TEMPERATURE</a:t>
              </a:r>
            </a:p>
          </p:txBody>
        </p:sp>
      </p:grpSp>
      <p:grpSp>
        <p:nvGrpSpPr>
          <p:cNvPr id="24" name="Group 23">
            <a:extLst>
              <a:ext uri="{FF2B5EF4-FFF2-40B4-BE49-F238E27FC236}">
                <a16:creationId xmlns:a16="http://schemas.microsoft.com/office/drawing/2014/main" id="{EA33A0F9-F781-48E6-8A26-6CC096705E5A}"/>
              </a:ext>
            </a:extLst>
          </p:cNvPr>
          <p:cNvGrpSpPr/>
          <p:nvPr/>
        </p:nvGrpSpPr>
        <p:grpSpPr>
          <a:xfrm>
            <a:off x="3037604" y="4435304"/>
            <a:ext cx="2464337" cy="261254"/>
            <a:chOff x="2542401" y="5571275"/>
            <a:chExt cx="2464337" cy="261254"/>
          </a:xfrm>
        </p:grpSpPr>
        <p:sp>
          <p:nvSpPr>
            <p:cNvPr id="25" name="Oval 24">
              <a:extLst>
                <a:ext uri="{FF2B5EF4-FFF2-40B4-BE49-F238E27FC236}">
                  <a16:creationId xmlns:a16="http://schemas.microsoft.com/office/drawing/2014/main" id="{55F8494C-2109-49E8-B744-319C2B0532A2}"/>
                </a:ext>
              </a:extLst>
            </p:cNvPr>
            <p:cNvSpPr/>
            <p:nvPr/>
          </p:nvSpPr>
          <p:spPr bwMode="auto">
            <a:xfrm>
              <a:off x="2542401" y="5571275"/>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6</a:t>
              </a:r>
            </a:p>
          </p:txBody>
        </p:sp>
        <p:sp>
          <p:nvSpPr>
            <p:cNvPr id="26" name="TextBox 25">
              <a:extLst>
                <a:ext uri="{FF2B5EF4-FFF2-40B4-BE49-F238E27FC236}">
                  <a16:creationId xmlns:a16="http://schemas.microsoft.com/office/drawing/2014/main" id="{69A5DAFE-146A-4CFF-9FB5-2ADF13F02AC9}"/>
                </a:ext>
              </a:extLst>
            </p:cNvPr>
            <p:cNvSpPr txBox="1"/>
            <p:nvPr/>
          </p:nvSpPr>
          <p:spPr bwMode="auto">
            <a:xfrm>
              <a:off x="2864173" y="5586308"/>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USAGE DATA </a:t>
              </a:r>
            </a:p>
          </p:txBody>
        </p:sp>
      </p:grpSp>
      <p:grpSp>
        <p:nvGrpSpPr>
          <p:cNvPr id="27" name="Group 26">
            <a:extLst>
              <a:ext uri="{FF2B5EF4-FFF2-40B4-BE49-F238E27FC236}">
                <a16:creationId xmlns:a16="http://schemas.microsoft.com/office/drawing/2014/main" id="{A7450519-7E67-40F5-9A47-68EA4256229E}"/>
              </a:ext>
            </a:extLst>
          </p:cNvPr>
          <p:cNvGrpSpPr/>
          <p:nvPr/>
        </p:nvGrpSpPr>
        <p:grpSpPr>
          <a:xfrm>
            <a:off x="3037604" y="4812520"/>
            <a:ext cx="2464337" cy="274619"/>
            <a:chOff x="2542401" y="5941896"/>
            <a:chExt cx="2464337" cy="274619"/>
          </a:xfrm>
        </p:grpSpPr>
        <p:sp>
          <p:nvSpPr>
            <p:cNvPr id="28" name="Oval 27">
              <a:extLst>
                <a:ext uri="{FF2B5EF4-FFF2-40B4-BE49-F238E27FC236}">
                  <a16:creationId xmlns:a16="http://schemas.microsoft.com/office/drawing/2014/main" id="{40E101C6-8B99-4BBE-9853-889D45D37909}"/>
                </a:ext>
              </a:extLst>
            </p:cNvPr>
            <p:cNvSpPr/>
            <p:nvPr/>
          </p:nvSpPr>
          <p:spPr bwMode="auto">
            <a:xfrm>
              <a:off x="2542401" y="5941896"/>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7</a:t>
              </a:r>
            </a:p>
          </p:txBody>
        </p:sp>
        <p:sp>
          <p:nvSpPr>
            <p:cNvPr id="29" name="TextBox 28">
              <a:extLst>
                <a:ext uri="{FF2B5EF4-FFF2-40B4-BE49-F238E27FC236}">
                  <a16:creationId xmlns:a16="http://schemas.microsoft.com/office/drawing/2014/main" id="{DEE84B7E-BF93-40CF-B01C-8464784CCA5A}"/>
                </a:ext>
              </a:extLst>
            </p:cNvPr>
            <p:cNvSpPr txBox="1"/>
            <p:nvPr/>
          </p:nvSpPr>
          <p:spPr bwMode="auto">
            <a:xfrm>
              <a:off x="2864173" y="5970294"/>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SCHEDULING OPTION</a:t>
              </a:r>
            </a:p>
          </p:txBody>
        </p:sp>
      </p:grpSp>
      <p:grpSp>
        <p:nvGrpSpPr>
          <p:cNvPr id="30" name="Group 29">
            <a:extLst>
              <a:ext uri="{FF2B5EF4-FFF2-40B4-BE49-F238E27FC236}">
                <a16:creationId xmlns:a16="http://schemas.microsoft.com/office/drawing/2014/main" id="{ADEDA4CB-ABF8-4099-AD84-A834E84B5EC5}"/>
              </a:ext>
            </a:extLst>
          </p:cNvPr>
          <p:cNvGrpSpPr/>
          <p:nvPr/>
        </p:nvGrpSpPr>
        <p:grpSpPr>
          <a:xfrm>
            <a:off x="3037604" y="5207005"/>
            <a:ext cx="2464337" cy="263824"/>
            <a:chOff x="2542401" y="6371950"/>
            <a:chExt cx="2464337" cy="263824"/>
          </a:xfrm>
        </p:grpSpPr>
        <p:sp>
          <p:nvSpPr>
            <p:cNvPr id="31" name="Oval 30">
              <a:extLst>
                <a:ext uri="{FF2B5EF4-FFF2-40B4-BE49-F238E27FC236}">
                  <a16:creationId xmlns:a16="http://schemas.microsoft.com/office/drawing/2014/main" id="{37699F10-F2EB-4E5B-805D-486CC55ED5D1}"/>
                </a:ext>
              </a:extLst>
            </p:cNvPr>
            <p:cNvSpPr/>
            <p:nvPr/>
          </p:nvSpPr>
          <p:spPr bwMode="auto">
            <a:xfrm>
              <a:off x="2542401" y="6371950"/>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8</a:t>
              </a:r>
            </a:p>
          </p:txBody>
        </p:sp>
        <p:sp>
          <p:nvSpPr>
            <p:cNvPr id="32" name="TextBox 31">
              <a:extLst>
                <a:ext uri="{FF2B5EF4-FFF2-40B4-BE49-F238E27FC236}">
                  <a16:creationId xmlns:a16="http://schemas.microsoft.com/office/drawing/2014/main" id="{AF79F26A-3AF0-4874-82D3-5DB17D2D0838}"/>
                </a:ext>
              </a:extLst>
            </p:cNvPr>
            <p:cNvSpPr txBox="1"/>
            <p:nvPr/>
          </p:nvSpPr>
          <p:spPr bwMode="auto">
            <a:xfrm>
              <a:off x="2864173" y="6389553"/>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FAN MODE OPTIONS</a:t>
              </a:r>
            </a:p>
          </p:txBody>
        </p:sp>
      </p:grpSp>
      <p:grpSp>
        <p:nvGrpSpPr>
          <p:cNvPr id="33" name="Group 32">
            <a:extLst>
              <a:ext uri="{FF2B5EF4-FFF2-40B4-BE49-F238E27FC236}">
                <a16:creationId xmlns:a16="http://schemas.microsoft.com/office/drawing/2014/main" id="{79C67CD2-198A-48C5-BDC9-0D6B84D1D2AA}"/>
              </a:ext>
            </a:extLst>
          </p:cNvPr>
          <p:cNvGrpSpPr/>
          <p:nvPr/>
        </p:nvGrpSpPr>
        <p:grpSpPr>
          <a:xfrm>
            <a:off x="3051372" y="5588775"/>
            <a:ext cx="2464337" cy="287246"/>
            <a:chOff x="4772643" y="5178308"/>
            <a:chExt cx="2464337" cy="287246"/>
          </a:xfrm>
        </p:grpSpPr>
        <p:sp>
          <p:nvSpPr>
            <p:cNvPr id="34" name="Oval 33">
              <a:extLst>
                <a:ext uri="{FF2B5EF4-FFF2-40B4-BE49-F238E27FC236}">
                  <a16:creationId xmlns:a16="http://schemas.microsoft.com/office/drawing/2014/main" id="{C6F3366A-7658-477E-A3B7-89079212BACC}"/>
                </a:ext>
              </a:extLst>
            </p:cNvPr>
            <p:cNvSpPr/>
            <p:nvPr/>
          </p:nvSpPr>
          <p:spPr bwMode="auto">
            <a:xfrm>
              <a:off x="4772643" y="5178308"/>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9</a:t>
              </a:r>
            </a:p>
          </p:txBody>
        </p:sp>
        <p:sp>
          <p:nvSpPr>
            <p:cNvPr id="35" name="TextBox 34">
              <a:extLst>
                <a:ext uri="{FF2B5EF4-FFF2-40B4-BE49-F238E27FC236}">
                  <a16:creationId xmlns:a16="http://schemas.microsoft.com/office/drawing/2014/main" id="{68998F98-A18A-449C-8235-A7BB8AE28D4A}"/>
                </a:ext>
              </a:extLst>
            </p:cNvPr>
            <p:cNvSpPr txBox="1"/>
            <p:nvPr/>
          </p:nvSpPr>
          <p:spPr bwMode="auto">
            <a:xfrm>
              <a:off x="5094415" y="5219333"/>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SYSTEM MODE</a:t>
              </a:r>
            </a:p>
          </p:txBody>
        </p:sp>
      </p:grpSp>
      <p:grpSp>
        <p:nvGrpSpPr>
          <p:cNvPr id="36" name="Group 35">
            <a:extLst>
              <a:ext uri="{FF2B5EF4-FFF2-40B4-BE49-F238E27FC236}">
                <a16:creationId xmlns:a16="http://schemas.microsoft.com/office/drawing/2014/main" id="{64AC404E-0CE8-4B27-B737-59283284E5EF}"/>
              </a:ext>
            </a:extLst>
          </p:cNvPr>
          <p:cNvGrpSpPr/>
          <p:nvPr/>
        </p:nvGrpSpPr>
        <p:grpSpPr>
          <a:xfrm>
            <a:off x="3019520" y="5925908"/>
            <a:ext cx="2511709" cy="287309"/>
            <a:chOff x="4740791" y="5581499"/>
            <a:chExt cx="2511709" cy="287309"/>
          </a:xfrm>
        </p:grpSpPr>
        <p:sp>
          <p:nvSpPr>
            <p:cNvPr id="37" name="Oval 36">
              <a:extLst>
                <a:ext uri="{FF2B5EF4-FFF2-40B4-BE49-F238E27FC236}">
                  <a16:creationId xmlns:a16="http://schemas.microsoft.com/office/drawing/2014/main" id="{C1EE5DA1-4B99-4F85-892D-32BE225328D5}"/>
                </a:ext>
              </a:extLst>
            </p:cNvPr>
            <p:cNvSpPr/>
            <p:nvPr/>
          </p:nvSpPr>
          <p:spPr bwMode="auto">
            <a:xfrm>
              <a:off x="4788163" y="5581562"/>
              <a:ext cx="246221" cy="246221"/>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sz="800" dirty="0">
                <a:solidFill>
                  <a:schemeClr val="bg1"/>
                </a:solidFill>
                <a:ea typeface="Fira Sans Light" panose="020B0403050000020004" charset="0"/>
              </a:endParaRPr>
            </a:p>
          </p:txBody>
        </p:sp>
        <p:sp>
          <p:nvSpPr>
            <p:cNvPr id="38" name="TextBox 37">
              <a:extLst>
                <a:ext uri="{FF2B5EF4-FFF2-40B4-BE49-F238E27FC236}">
                  <a16:creationId xmlns:a16="http://schemas.microsoft.com/office/drawing/2014/main" id="{9EE3D732-DD50-4B5D-BB39-3C818B0C61DB}"/>
                </a:ext>
              </a:extLst>
            </p:cNvPr>
            <p:cNvSpPr txBox="1"/>
            <p:nvPr/>
          </p:nvSpPr>
          <p:spPr bwMode="auto">
            <a:xfrm>
              <a:off x="5109935" y="5622587"/>
              <a:ext cx="2142565" cy="246221"/>
            </a:xfrm>
            <a:prstGeom prst="rect">
              <a:avLst/>
            </a:prstGeom>
            <a:noFill/>
            <a:ln w="9525">
              <a:noFill/>
              <a:miter lim="800000"/>
              <a:headEnd/>
              <a:tailEnd/>
            </a:ln>
          </p:spPr>
          <p:txBody>
            <a:bodyPr wrap="square" rtlCol="0">
              <a:spAutoFit/>
            </a:bodyPr>
            <a:lstStyle/>
            <a:p>
              <a:r>
                <a:rPr lang="en-US" sz="1000" b="1" dirty="0">
                  <a:solidFill>
                    <a:srgbClr val="475866"/>
                  </a:solidFill>
                  <a:ea typeface="Fira Sans Light" panose="020B0403050000020004" charset="0"/>
                </a:rPr>
                <a:t>ROOM TEMPERATURE</a:t>
              </a:r>
            </a:p>
          </p:txBody>
        </p:sp>
        <p:sp>
          <p:nvSpPr>
            <p:cNvPr id="39" name="TextBox 38">
              <a:extLst>
                <a:ext uri="{FF2B5EF4-FFF2-40B4-BE49-F238E27FC236}">
                  <a16:creationId xmlns:a16="http://schemas.microsoft.com/office/drawing/2014/main" id="{1513FBA8-71B0-4535-A840-347699218793}"/>
                </a:ext>
              </a:extLst>
            </p:cNvPr>
            <p:cNvSpPr txBox="1"/>
            <p:nvPr/>
          </p:nvSpPr>
          <p:spPr bwMode="auto">
            <a:xfrm>
              <a:off x="4740791" y="5581499"/>
              <a:ext cx="378320" cy="257763"/>
            </a:xfrm>
            <a:prstGeom prst="rect">
              <a:avLst/>
            </a:prstGeom>
            <a:noFill/>
            <a:ln w="9525">
              <a:noFill/>
              <a:miter lim="800000"/>
              <a:headEnd/>
              <a:tailEnd/>
            </a:ln>
          </p:spPr>
          <p:txBody>
            <a:bodyPr wrap="square" rtlCol="0">
              <a:spAutoFit/>
            </a:bodyPr>
            <a:lstStyle/>
            <a:p>
              <a:pPr eaLnBrk="0" hangingPunct="0">
                <a:lnSpc>
                  <a:spcPct val="105000"/>
                </a:lnSpc>
              </a:pPr>
              <a:r>
                <a:rPr lang="en-US" sz="1050" dirty="0">
                  <a:solidFill>
                    <a:schemeClr val="bg1"/>
                  </a:solidFill>
                </a:rPr>
                <a:t>10</a:t>
              </a:r>
            </a:p>
          </p:txBody>
        </p:sp>
      </p:grpSp>
      <p:sp>
        <p:nvSpPr>
          <p:cNvPr id="41" name="Oval 40">
            <a:extLst>
              <a:ext uri="{FF2B5EF4-FFF2-40B4-BE49-F238E27FC236}">
                <a16:creationId xmlns:a16="http://schemas.microsoft.com/office/drawing/2014/main" id="{95EA6D76-BDBF-4EED-A675-4B3BA0B94810}"/>
              </a:ext>
            </a:extLst>
          </p:cNvPr>
          <p:cNvSpPr/>
          <p:nvPr/>
        </p:nvSpPr>
        <p:spPr bwMode="auto">
          <a:xfrm>
            <a:off x="5156938" y="2156223"/>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1</a:t>
            </a:r>
          </a:p>
        </p:txBody>
      </p:sp>
      <p:cxnSp>
        <p:nvCxnSpPr>
          <p:cNvPr id="42" name="Straight Connector 41">
            <a:extLst>
              <a:ext uri="{FF2B5EF4-FFF2-40B4-BE49-F238E27FC236}">
                <a16:creationId xmlns:a16="http://schemas.microsoft.com/office/drawing/2014/main" id="{585BA042-C365-4CD0-96E3-46CA3BD4156B}"/>
              </a:ext>
            </a:extLst>
          </p:cNvPr>
          <p:cNvCxnSpPr>
            <a:cxnSpLocks/>
            <a:stCxn id="41" idx="6"/>
          </p:cNvCxnSpPr>
          <p:nvPr/>
        </p:nvCxnSpPr>
        <p:spPr bwMode="auto">
          <a:xfrm>
            <a:off x="5436856" y="2296182"/>
            <a:ext cx="384641"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80FC7150-5D65-4A1C-9428-D4B1DCD18CE7}"/>
              </a:ext>
            </a:extLst>
          </p:cNvPr>
          <p:cNvGrpSpPr/>
          <p:nvPr/>
        </p:nvGrpSpPr>
        <p:grpSpPr>
          <a:xfrm>
            <a:off x="6658089" y="1442543"/>
            <a:ext cx="279918" cy="713680"/>
            <a:chOff x="4292082" y="1447800"/>
            <a:chExt cx="279918" cy="713680"/>
          </a:xfrm>
        </p:grpSpPr>
        <p:sp>
          <p:nvSpPr>
            <p:cNvPr id="49" name="Oval 48">
              <a:extLst>
                <a:ext uri="{FF2B5EF4-FFF2-40B4-BE49-F238E27FC236}">
                  <a16:creationId xmlns:a16="http://schemas.microsoft.com/office/drawing/2014/main" id="{243A685A-E587-4CE3-94F6-10A97B57D045}"/>
                </a:ext>
              </a:extLst>
            </p:cNvPr>
            <p:cNvSpPr/>
            <p:nvPr/>
          </p:nvSpPr>
          <p:spPr bwMode="auto">
            <a:xfrm>
              <a:off x="429208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2</a:t>
              </a:r>
            </a:p>
          </p:txBody>
        </p:sp>
        <p:cxnSp>
          <p:nvCxnSpPr>
            <p:cNvPr id="50" name="Straight Connector 49">
              <a:extLst>
                <a:ext uri="{FF2B5EF4-FFF2-40B4-BE49-F238E27FC236}">
                  <a16:creationId xmlns:a16="http://schemas.microsoft.com/office/drawing/2014/main" id="{62E3F34F-1081-4076-B728-3E10FDFE415D}"/>
                </a:ext>
              </a:extLst>
            </p:cNvPr>
            <p:cNvCxnSpPr>
              <a:cxnSpLocks/>
              <a:stCxn id="49" idx="4"/>
            </p:cNvCxnSpPr>
            <p:nvPr/>
          </p:nvCxnSpPr>
          <p:spPr bwMode="auto">
            <a:xfrm>
              <a:off x="4432041" y="1727718"/>
              <a:ext cx="0" cy="433762"/>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sp>
        <p:nvSpPr>
          <p:cNvPr id="52" name="Oval 51">
            <a:extLst>
              <a:ext uri="{FF2B5EF4-FFF2-40B4-BE49-F238E27FC236}">
                <a16:creationId xmlns:a16="http://schemas.microsoft.com/office/drawing/2014/main" id="{D1AB2E91-34FF-424D-A1EA-574F5866D5C0}"/>
              </a:ext>
            </a:extLst>
          </p:cNvPr>
          <p:cNvSpPr/>
          <p:nvPr/>
        </p:nvSpPr>
        <p:spPr bwMode="auto">
          <a:xfrm>
            <a:off x="8097131" y="2156223"/>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3</a:t>
            </a:r>
          </a:p>
        </p:txBody>
      </p:sp>
      <p:cxnSp>
        <p:nvCxnSpPr>
          <p:cNvPr id="53" name="Straight Connector 52">
            <a:extLst>
              <a:ext uri="{FF2B5EF4-FFF2-40B4-BE49-F238E27FC236}">
                <a16:creationId xmlns:a16="http://schemas.microsoft.com/office/drawing/2014/main" id="{AEA88E86-142E-4F9D-AC6C-9854EF36BB9C}"/>
              </a:ext>
            </a:extLst>
          </p:cNvPr>
          <p:cNvCxnSpPr>
            <a:cxnSpLocks/>
          </p:cNvCxnSpPr>
          <p:nvPr/>
        </p:nvCxnSpPr>
        <p:spPr bwMode="auto">
          <a:xfrm>
            <a:off x="7712490" y="2296182"/>
            <a:ext cx="384641"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sp>
        <p:nvSpPr>
          <p:cNvPr id="54" name="Oval 53">
            <a:extLst>
              <a:ext uri="{FF2B5EF4-FFF2-40B4-BE49-F238E27FC236}">
                <a16:creationId xmlns:a16="http://schemas.microsoft.com/office/drawing/2014/main" id="{27207BA6-1FCA-4E08-B3F5-EB5929C502E2}"/>
              </a:ext>
            </a:extLst>
          </p:cNvPr>
          <p:cNvSpPr/>
          <p:nvPr/>
        </p:nvSpPr>
        <p:spPr bwMode="auto">
          <a:xfrm>
            <a:off x="8420112" y="241295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4</a:t>
            </a:r>
          </a:p>
        </p:txBody>
      </p:sp>
      <p:cxnSp>
        <p:nvCxnSpPr>
          <p:cNvPr id="55" name="Straight Connector 54">
            <a:extLst>
              <a:ext uri="{FF2B5EF4-FFF2-40B4-BE49-F238E27FC236}">
                <a16:creationId xmlns:a16="http://schemas.microsoft.com/office/drawing/2014/main" id="{8B4EE598-FC95-4ECF-90BF-497BF10603F4}"/>
              </a:ext>
            </a:extLst>
          </p:cNvPr>
          <p:cNvCxnSpPr>
            <a:cxnSpLocks/>
          </p:cNvCxnSpPr>
          <p:nvPr/>
        </p:nvCxnSpPr>
        <p:spPr bwMode="auto">
          <a:xfrm>
            <a:off x="7776754" y="2552909"/>
            <a:ext cx="643358"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sp>
        <p:nvSpPr>
          <p:cNvPr id="57" name="Oval 56">
            <a:extLst>
              <a:ext uri="{FF2B5EF4-FFF2-40B4-BE49-F238E27FC236}">
                <a16:creationId xmlns:a16="http://schemas.microsoft.com/office/drawing/2014/main" id="{D259C27E-69A9-447F-8901-C4C5F4391DE8}"/>
              </a:ext>
            </a:extLst>
          </p:cNvPr>
          <p:cNvSpPr/>
          <p:nvPr/>
        </p:nvSpPr>
        <p:spPr bwMode="auto">
          <a:xfrm>
            <a:off x="8097131" y="375025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5</a:t>
            </a:r>
          </a:p>
        </p:txBody>
      </p:sp>
      <p:cxnSp>
        <p:nvCxnSpPr>
          <p:cNvPr id="58" name="Straight Connector 57">
            <a:extLst>
              <a:ext uri="{FF2B5EF4-FFF2-40B4-BE49-F238E27FC236}">
                <a16:creationId xmlns:a16="http://schemas.microsoft.com/office/drawing/2014/main" id="{84E4C5EA-A7E9-4DC2-9A40-667EBBF91F35}"/>
              </a:ext>
            </a:extLst>
          </p:cNvPr>
          <p:cNvCxnSpPr>
            <a:cxnSpLocks/>
          </p:cNvCxnSpPr>
          <p:nvPr/>
        </p:nvCxnSpPr>
        <p:spPr bwMode="auto">
          <a:xfrm>
            <a:off x="7712490" y="3890209"/>
            <a:ext cx="384641"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nvGrpSpPr>
          <p:cNvPr id="59" name="Group 58">
            <a:extLst>
              <a:ext uri="{FF2B5EF4-FFF2-40B4-BE49-F238E27FC236}">
                <a16:creationId xmlns:a16="http://schemas.microsoft.com/office/drawing/2014/main" id="{FDDE7628-91E5-47E1-BE5B-EA78E7814D4C}"/>
              </a:ext>
            </a:extLst>
          </p:cNvPr>
          <p:cNvGrpSpPr/>
          <p:nvPr/>
        </p:nvGrpSpPr>
        <p:grpSpPr>
          <a:xfrm>
            <a:off x="7405992" y="6008228"/>
            <a:ext cx="279918" cy="672157"/>
            <a:chOff x="4292082" y="1055561"/>
            <a:chExt cx="279918" cy="672157"/>
          </a:xfrm>
        </p:grpSpPr>
        <p:sp>
          <p:nvSpPr>
            <p:cNvPr id="60" name="Oval 59">
              <a:extLst>
                <a:ext uri="{FF2B5EF4-FFF2-40B4-BE49-F238E27FC236}">
                  <a16:creationId xmlns:a16="http://schemas.microsoft.com/office/drawing/2014/main" id="{86D5F01E-8493-4AC9-9CFF-28749E0D7B23}"/>
                </a:ext>
              </a:extLst>
            </p:cNvPr>
            <p:cNvSpPr/>
            <p:nvPr/>
          </p:nvSpPr>
          <p:spPr bwMode="auto">
            <a:xfrm>
              <a:off x="429208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6</a:t>
              </a:r>
            </a:p>
          </p:txBody>
        </p:sp>
        <p:cxnSp>
          <p:nvCxnSpPr>
            <p:cNvPr id="61" name="Straight Connector 60">
              <a:extLst>
                <a:ext uri="{FF2B5EF4-FFF2-40B4-BE49-F238E27FC236}">
                  <a16:creationId xmlns:a16="http://schemas.microsoft.com/office/drawing/2014/main" id="{8A2A6E0A-4850-4D20-9B36-4AF123B5DEF8}"/>
                </a:ext>
              </a:extLst>
            </p:cNvPr>
            <p:cNvCxnSpPr>
              <a:cxnSpLocks/>
            </p:cNvCxnSpPr>
            <p:nvPr/>
          </p:nvCxnSpPr>
          <p:spPr bwMode="auto">
            <a:xfrm>
              <a:off x="4432041" y="1055561"/>
              <a:ext cx="0" cy="433762"/>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62" name="Group 61">
            <a:extLst>
              <a:ext uri="{FF2B5EF4-FFF2-40B4-BE49-F238E27FC236}">
                <a16:creationId xmlns:a16="http://schemas.microsoft.com/office/drawing/2014/main" id="{C9B71D21-E14D-4C1B-9C44-A1B9094B43CA}"/>
              </a:ext>
            </a:extLst>
          </p:cNvPr>
          <p:cNvGrpSpPr/>
          <p:nvPr/>
        </p:nvGrpSpPr>
        <p:grpSpPr>
          <a:xfrm>
            <a:off x="6895894" y="6008228"/>
            <a:ext cx="279918" cy="672157"/>
            <a:chOff x="4292082" y="1055561"/>
            <a:chExt cx="279918" cy="672157"/>
          </a:xfrm>
        </p:grpSpPr>
        <p:sp>
          <p:nvSpPr>
            <p:cNvPr id="63" name="Oval 62">
              <a:extLst>
                <a:ext uri="{FF2B5EF4-FFF2-40B4-BE49-F238E27FC236}">
                  <a16:creationId xmlns:a16="http://schemas.microsoft.com/office/drawing/2014/main" id="{B6414A29-959A-40C7-B65E-45D599F5D969}"/>
                </a:ext>
              </a:extLst>
            </p:cNvPr>
            <p:cNvSpPr/>
            <p:nvPr/>
          </p:nvSpPr>
          <p:spPr bwMode="auto">
            <a:xfrm>
              <a:off x="429208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7</a:t>
              </a:r>
            </a:p>
          </p:txBody>
        </p:sp>
        <p:cxnSp>
          <p:nvCxnSpPr>
            <p:cNvPr id="64" name="Straight Connector 63">
              <a:extLst>
                <a:ext uri="{FF2B5EF4-FFF2-40B4-BE49-F238E27FC236}">
                  <a16:creationId xmlns:a16="http://schemas.microsoft.com/office/drawing/2014/main" id="{F6C190BB-5900-4E96-A989-D3678A088C18}"/>
                </a:ext>
              </a:extLst>
            </p:cNvPr>
            <p:cNvCxnSpPr>
              <a:cxnSpLocks/>
            </p:cNvCxnSpPr>
            <p:nvPr/>
          </p:nvCxnSpPr>
          <p:spPr bwMode="auto">
            <a:xfrm>
              <a:off x="4432041" y="1055561"/>
              <a:ext cx="0" cy="433762"/>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65" name="Group 64">
            <a:extLst>
              <a:ext uri="{FF2B5EF4-FFF2-40B4-BE49-F238E27FC236}">
                <a16:creationId xmlns:a16="http://schemas.microsoft.com/office/drawing/2014/main" id="{453E06EA-749C-4610-B9DB-BCFF4336E539}"/>
              </a:ext>
            </a:extLst>
          </p:cNvPr>
          <p:cNvGrpSpPr/>
          <p:nvPr/>
        </p:nvGrpSpPr>
        <p:grpSpPr>
          <a:xfrm>
            <a:off x="6424135" y="6008228"/>
            <a:ext cx="279918" cy="672157"/>
            <a:chOff x="4292082" y="1055561"/>
            <a:chExt cx="279918" cy="672157"/>
          </a:xfrm>
        </p:grpSpPr>
        <p:sp>
          <p:nvSpPr>
            <p:cNvPr id="66" name="Oval 65">
              <a:extLst>
                <a:ext uri="{FF2B5EF4-FFF2-40B4-BE49-F238E27FC236}">
                  <a16:creationId xmlns:a16="http://schemas.microsoft.com/office/drawing/2014/main" id="{8BA7F3A4-A3C9-4C10-9501-67CD07E60473}"/>
                </a:ext>
              </a:extLst>
            </p:cNvPr>
            <p:cNvSpPr/>
            <p:nvPr/>
          </p:nvSpPr>
          <p:spPr bwMode="auto">
            <a:xfrm>
              <a:off x="429208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8</a:t>
              </a:r>
            </a:p>
          </p:txBody>
        </p:sp>
        <p:cxnSp>
          <p:nvCxnSpPr>
            <p:cNvPr id="67" name="Straight Connector 66">
              <a:extLst>
                <a:ext uri="{FF2B5EF4-FFF2-40B4-BE49-F238E27FC236}">
                  <a16:creationId xmlns:a16="http://schemas.microsoft.com/office/drawing/2014/main" id="{03FE6601-6ECF-4A6E-8514-E65AAB7A9E74}"/>
                </a:ext>
              </a:extLst>
            </p:cNvPr>
            <p:cNvCxnSpPr>
              <a:cxnSpLocks/>
            </p:cNvCxnSpPr>
            <p:nvPr/>
          </p:nvCxnSpPr>
          <p:spPr bwMode="auto">
            <a:xfrm>
              <a:off x="4432041" y="1055561"/>
              <a:ext cx="0" cy="433762"/>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grpSp>
        <p:nvGrpSpPr>
          <p:cNvPr id="68" name="Group 67">
            <a:extLst>
              <a:ext uri="{FF2B5EF4-FFF2-40B4-BE49-F238E27FC236}">
                <a16:creationId xmlns:a16="http://schemas.microsoft.com/office/drawing/2014/main" id="{4C5C34E9-AC9E-4635-AB08-D2846385239C}"/>
              </a:ext>
            </a:extLst>
          </p:cNvPr>
          <p:cNvGrpSpPr/>
          <p:nvPr/>
        </p:nvGrpSpPr>
        <p:grpSpPr>
          <a:xfrm>
            <a:off x="5920114" y="6008228"/>
            <a:ext cx="279918" cy="672157"/>
            <a:chOff x="4292082" y="1055561"/>
            <a:chExt cx="279918" cy="672157"/>
          </a:xfrm>
        </p:grpSpPr>
        <p:sp>
          <p:nvSpPr>
            <p:cNvPr id="69" name="Oval 68">
              <a:extLst>
                <a:ext uri="{FF2B5EF4-FFF2-40B4-BE49-F238E27FC236}">
                  <a16:creationId xmlns:a16="http://schemas.microsoft.com/office/drawing/2014/main" id="{980D38D5-397F-4BA5-9724-431C18AC4569}"/>
                </a:ext>
              </a:extLst>
            </p:cNvPr>
            <p:cNvSpPr/>
            <p:nvPr/>
          </p:nvSpPr>
          <p:spPr bwMode="auto">
            <a:xfrm>
              <a:off x="4292082" y="144780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9</a:t>
              </a:r>
            </a:p>
          </p:txBody>
        </p:sp>
        <p:cxnSp>
          <p:nvCxnSpPr>
            <p:cNvPr id="70" name="Straight Connector 69">
              <a:extLst>
                <a:ext uri="{FF2B5EF4-FFF2-40B4-BE49-F238E27FC236}">
                  <a16:creationId xmlns:a16="http://schemas.microsoft.com/office/drawing/2014/main" id="{53ECB7D6-77F9-45DD-921E-2B8B5D8F9A8F}"/>
                </a:ext>
              </a:extLst>
            </p:cNvPr>
            <p:cNvCxnSpPr>
              <a:cxnSpLocks/>
            </p:cNvCxnSpPr>
            <p:nvPr/>
          </p:nvCxnSpPr>
          <p:spPr bwMode="auto">
            <a:xfrm>
              <a:off x="4432041" y="1055561"/>
              <a:ext cx="0" cy="433762"/>
            </a:xfrm>
            <a:prstGeom prst="line">
              <a:avLst/>
            </a:prstGeom>
            <a:solidFill>
              <a:schemeClr val="accent1"/>
            </a:solidFill>
            <a:ln w="28575" cap="flat" cmpd="sng" algn="ctr">
              <a:solidFill>
                <a:srgbClr val="475866"/>
              </a:solidFill>
              <a:prstDash val="solid"/>
              <a:round/>
              <a:headEnd type="none" w="med" len="med"/>
              <a:tailEnd type="none" w="med" len="med"/>
            </a:ln>
            <a:effectLst/>
          </p:spPr>
        </p:cxnSp>
      </p:grpSp>
      <p:sp>
        <p:nvSpPr>
          <p:cNvPr id="71" name="Oval 70">
            <a:extLst>
              <a:ext uri="{FF2B5EF4-FFF2-40B4-BE49-F238E27FC236}">
                <a16:creationId xmlns:a16="http://schemas.microsoft.com/office/drawing/2014/main" id="{B9B8DDAC-6492-4993-AB14-2B9C81CEF40D}"/>
              </a:ext>
            </a:extLst>
          </p:cNvPr>
          <p:cNvSpPr/>
          <p:nvPr/>
        </p:nvSpPr>
        <p:spPr bwMode="auto">
          <a:xfrm>
            <a:off x="5160795" y="3750250"/>
            <a:ext cx="279918" cy="279918"/>
          </a:xfrm>
          <a:prstGeom prst="ellipse">
            <a:avLst/>
          </a:prstGeom>
          <a:solidFill>
            <a:srgbClr val="475866"/>
          </a:solidFill>
          <a:ln w="9525">
            <a:noFill/>
            <a:round/>
            <a:headEnd/>
            <a:tailEnd/>
          </a:ln>
          <a:effectLst/>
        </p:spPr>
        <p:txBody>
          <a:bodyPr wrap="square" rtlCol="0" anchor="ctr"/>
          <a:lstStyle/>
          <a:p>
            <a:pPr algn="ctr" eaLnBrk="0" fontAlgn="base" hangingPunct="0">
              <a:spcBef>
                <a:spcPct val="0"/>
              </a:spcBef>
              <a:spcAft>
                <a:spcPct val="0"/>
              </a:spcAft>
            </a:pPr>
            <a:endParaRPr lang="en-US" sz="1400" dirty="0">
              <a:solidFill>
                <a:schemeClr val="bg1"/>
              </a:solidFill>
              <a:ea typeface="Fira Sans Light" panose="020B0403050000020004" charset="0"/>
            </a:endParaRPr>
          </a:p>
        </p:txBody>
      </p:sp>
      <p:cxnSp>
        <p:nvCxnSpPr>
          <p:cNvPr id="72" name="Straight Connector 71">
            <a:extLst>
              <a:ext uri="{FF2B5EF4-FFF2-40B4-BE49-F238E27FC236}">
                <a16:creationId xmlns:a16="http://schemas.microsoft.com/office/drawing/2014/main" id="{F34B771B-F43E-4C10-A662-83E024E3130D}"/>
              </a:ext>
            </a:extLst>
          </p:cNvPr>
          <p:cNvCxnSpPr>
            <a:cxnSpLocks/>
            <a:stCxn id="71" idx="6"/>
          </p:cNvCxnSpPr>
          <p:nvPr/>
        </p:nvCxnSpPr>
        <p:spPr bwMode="auto">
          <a:xfrm>
            <a:off x="5440713" y="3890209"/>
            <a:ext cx="759319" cy="0"/>
          </a:xfrm>
          <a:prstGeom prst="line">
            <a:avLst/>
          </a:prstGeom>
          <a:solidFill>
            <a:schemeClr val="accent1"/>
          </a:solidFill>
          <a:ln w="28575" cap="flat" cmpd="sng" algn="ctr">
            <a:solidFill>
              <a:srgbClr val="475866"/>
            </a:solidFill>
            <a:prstDash val="solid"/>
            <a:round/>
            <a:headEnd type="none" w="med" len="med"/>
            <a:tailEnd type="none" w="med" len="med"/>
          </a:ln>
          <a:effectLst/>
        </p:spPr>
      </p:cxnSp>
      <p:sp>
        <p:nvSpPr>
          <p:cNvPr id="74" name="TextBox 73">
            <a:extLst>
              <a:ext uri="{FF2B5EF4-FFF2-40B4-BE49-F238E27FC236}">
                <a16:creationId xmlns:a16="http://schemas.microsoft.com/office/drawing/2014/main" id="{E66BD609-7E89-4FC7-9033-0D89228D7378}"/>
              </a:ext>
            </a:extLst>
          </p:cNvPr>
          <p:cNvSpPr txBox="1"/>
          <p:nvPr/>
        </p:nvSpPr>
        <p:spPr bwMode="auto">
          <a:xfrm>
            <a:off x="5120646" y="3750250"/>
            <a:ext cx="378320" cy="272832"/>
          </a:xfrm>
          <a:prstGeom prst="rect">
            <a:avLst/>
          </a:prstGeom>
          <a:noFill/>
          <a:ln w="9525">
            <a:noFill/>
            <a:miter lim="800000"/>
            <a:headEnd/>
            <a:tailEnd/>
          </a:ln>
        </p:spPr>
        <p:txBody>
          <a:bodyPr wrap="square" rtlCol="0">
            <a:spAutoFit/>
          </a:bodyPr>
          <a:lstStyle/>
          <a:p>
            <a:pPr eaLnBrk="0" hangingPunct="0">
              <a:lnSpc>
                <a:spcPct val="105000"/>
              </a:lnSpc>
            </a:pPr>
            <a:r>
              <a:rPr lang="en-US" sz="1200" dirty="0">
                <a:solidFill>
                  <a:schemeClr val="bg1"/>
                </a:solidFill>
              </a:rPr>
              <a:t>10</a:t>
            </a:r>
          </a:p>
        </p:txBody>
      </p:sp>
    </p:spTree>
    <p:extLst>
      <p:ext uri="{BB962C8B-B14F-4D97-AF65-F5344CB8AC3E}">
        <p14:creationId xmlns:p14="http://schemas.microsoft.com/office/powerpoint/2010/main" val="114152469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A098CB1-2908-49EA-8D5B-A4829F8AE410}"/>
              </a:ext>
            </a:extLst>
          </p:cNvPr>
          <p:cNvSpPr/>
          <p:nvPr/>
        </p:nvSpPr>
        <p:spPr bwMode="auto">
          <a:xfrm rot="16200000">
            <a:off x="631158" y="3583980"/>
            <a:ext cx="2141724" cy="3378928"/>
          </a:xfrm>
          <a:prstGeom prst="rect">
            <a:avLst/>
          </a:prstGeom>
          <a:solidFill>
            <a:srgbClr val="F4F4F4"/>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a typeface="Fira Sans Light" panose="020B0403050000020004" charset="0"/>
            </a:endParaRPr>
          </a:p>
        </p:txBody>
      </p:sp>
      <p:sp>
        <p:nvSpPr>
          <p:cNvPr id="2" name="Title 1">
            <a:extLst>
              <a:ext uri="{FF2B5EF4-FFF2-40B4-BE49-F238E27FC236}">
                <a16:creationId xmlns:a16="http://schemas.microsoft.com/office/drawing/2014/main" id="{B53DCB26-3C36-42EA-BF32-F95A8DAB6179}"/>
              </a:ext>
            </a:extLst>
          </p:cNvPr>
          <p:cNvSpPr>
            <a:spLocks noGrp="1"/>
          </p:cNvSpPr>
          <p:nvPr>
            <p:ph type="title"/>
          </p:nvPr>
        </p:nvSpPr>
        <p:spPr/>
        <p:txBody>
          <a:bodyPr/>
          <a:lstStyle/>
          <a:p>
            <a:r>
              <a:rPr lang="en-US" b="1" dirty="0">
                <a:solidFill>
                  <a:srgbClr val="006998"/>
                </a:solidFill>
              </a:rPr>
              <a:t>Geofencing</a:t>
            </a:r>
            <a:endParaRPr lang="en-US" dirty="0">
              <a:solidFill>
                <a:srgbClr val="006998"/>
              </a:solidFill>
            </a:endParaRPr>
          </a:p>
        </p:txBody>
      </p:sp>
      <p:sp>
        <p:nvSpPr>
          <p:cNvPr id="6" name="TextBox 5">
            <a:extLst>
              <a:ext uri="{FF2B5EF4-FFF2-40B4-BE49-F238E27FC236}">
                <a16:creationId xmlns:a16="http://schemas.microsoft.com/office/drawing/2014/main" id="{5394F52F-091F-4486-B163-DC53B811F789}"/>
              </a:ext>
            </a:extLst>
          </p:cNvPr>
          <p:cNvSpPr txBox="1"/>
          <p:nvPr/>
        </p:nvSpPr>
        <p:spPr bwMode="auto">
          <a:xfrm>
            <a:off x="393192" y="1343297"/>
            <a:ext cx="5504906" cy="2202783"/>
          </a:xfrm>
          <a:prstGeom prst="rect">
            <a:avLst/>
          </a:prstGeom>
          <a:noFill/>
          <a:ln w="9525">
            <a:noFill/>
            <a:miter lim="800000"/>
            <a:headEnd/>
            <a:tailEnd/>
          </a:ln>
        </p:spPr>
        <p:txBody>
          <a:bodyPr wrap="square" rtlCol="0">
            <a:spAutoFit/>
          </a:bodyPr>
          <a:lstStyle/>
          <a:p>
            <a:pPr eaLnBrk="0" hangingPunct="0">
              <a:lnSpc>
                <a:spcPct val="105000"/>
              </a:lnSpc>
            </a:pPr>
            <a:endParaRPr lang="en-US" sz="400" dirty="0">
              <a:solidFill>
                <a:srgbClr val="475866"/>
              </a:solidFill>
            </a:endParaRPr>
          </a:p>
          <a:p>
            <a:pPr marL="342900" indent="-342900" eaLnBrk="0" hangingPunct="0">
              <a:lnSpc>
                <a:spcPct val="105000"/>
              </a:lnSpc>
              <a:buFont typeface="Arial" panose="020B0604020202020204" pitchFamily="34" charset="0"/>
              <a:buChar char="•"/>
            </a:pPr>
            <a:r>
              <a:rPr lang="en-US" dirty="0">
                <a:solidFill>
                  <a:srgbClr val="475866"/>
                </a:solidFill>
              </a:rPr>
              <a:t>Saves energy when you are away by adjusting 3° lower heat or higher cool based on your phone, or multiple phone locations</a:t>
            </a:r>
          </a:p>
          <a:p>
            <a:pPr marL="342900" indent="-342900" eaLnBrk="0" hangingPunct="0">
              <a:lnSpc>
                <a:spcPct val="105000"/>
              </a:lnSpc>
              <a:buFont typeface="Arial" panose="020B0604020202020204" pitchFamily="34" charset="0"/>
              <a:buChar char="•"/>
            </a:pPr>
            <a:r>
              <a:rPr lang="en-US" dirty="0">
                <a:solidFill>
                  <a:srgbClr val="475866"/>
                </a:solidFill>
              </a:rPr>
              <a:t>3° setback happens automatically when geofenced phones are 3 or more miles away.</a:t>
            </a:r>
          </a:p>
          <a:p>
            <a:pPr marL="342900" indent="-342900" eaLnBrk="0" hangingPunct="0">
              <a:lnSpc>
                <a:spcPct val="105000"/>
              </a:lnSpc>
              <a:buFont typeface="Arial" panose="020B0604020202020204" pitchFamily="34" charset="0"/>
              <a:buChar char="•"/>
            </a:pPr>
            <a:r>
              <a:rPr lang="en-US" dirty="0">
                <a:solidFill>
                  <a:srgbClr val="475866"/>
                </a:solidFill>
              </a:rPr>
              <a:t>Just Tap Scheduling, then Geofencing.</a:t>
            </a:r>
          </a:p>
          <a:p>
            <a:pPr marL="342900" indent="-342900" eaLnBrk="0" hangingPunct="0">
              <a:lnSpc>
                <a:spcPct val="105000"/>
              </a:lnSpc>
              <a:buFont typeface="Arial" panose="020B0604020202020204" pitchFamily="34" charset="0"/>
              <a:buChar char="•"/>
            </a:pPr>
            <a:endParaRPr lang="en-US" sz="2000" dirty="0" err="1">
              <a:solidFill>
                <a:srgbClr val="475866"/>
              </a:solidFill>
            </a:endParaRPr>
          </a:p>
        </p:txBody>
      </p:sp>
      <p:pic>
        <p:nvPicPr>
          <p:cNvPr id="11" name="Picture 10" descr="A close up of a sign&#10;&#10;Description automatically generated">
            <a:extLst>
              <a:ext uri="{FF2B5EF4-FFF2-40B4-BE49-F238E27FC236}">
                <a16:creationId xmlns:a16="http://schemas.microsoft.com/office/drawing/2014/main" id="{7D8353A0-1FCD-4F68-AB07-2A27506FA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1980" y="3702582"/>
            <a:ext cx="2599294" cy="2613421"/>
          </a:xfrm>
          <a:prstGeom prst="rect">
            <a:avLst/>
          </a:prstGeom>
        </p:spPr>
      </p:pic>
      <p:pic>
        <p:nvPicPr>
          <p:cNvPr id="13" name="Picture 12" descr="A screen shot of a computer&#10;&#10;Description automatically generated">
            <a:extLst>
              <a:ext uri="{FF2B5EF4-FFF2-40B4-BE49-F238E27FC236}">
                <a16:creationId xmlns:a16="http://schemas.microsoft.com/office/drawing/2014/main" id="{1BEB1C49-5A2F-498E-8401-402A81160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463" y="4536068"/>
            <a:ext cx="870428" cy="1779935"/>
          </a:xfrm>
          <a:prstGeom prst="rect">
            <a:avLst/>
          </a:prstGeom>
        </p:spPr>
      </p:pic>
      <p:cxnSp>
        <p:nvCxnSpPr>
          <p:cNvPr id="15" name="Straight Connector 14">
            <a:extLst>
              <a:ext uri="{FF2B5EF4-FFF2-40B4-BE49-F238E27FC236}">
                <a16:creationId xmlns:a16="http://schemas.microsoft.com/office/drawing/2014/main" id="{B55DAC4F-6DE5-499B-871C-5277FC8A4A87}"/>
              </a:ext>
            </a:extLst>
          </p:cNvPr>
          <p:cNvCxnSpPr>
            <a:cxnSpLocks/>
          </p:cNvCxnSpPr>
          <p:nvPr/>
        </p:nvCxnSpPr>
        <p:spPr bwMode="auto">
          <a:xfrm flipV="1">
            <a:off x="4549677" y="4664686"/>
            <a:ext cx="3418666" cy="761349"/>
          </a:xfrm>
          <a:prstGeom prst="line">
            <a:avLst/>
          </a:prstGeom>
          <a:solidFill>
            <a:schemeClr val="accent1"/>
          </a:solidFill>
          <a:ln w="57150" cap="flat" cmpd="sng" algn="ctr">
            <a:solidFill>
              <a:srgbClr val="006998"/>
            </a:solidFill>
            <a:prstDash val="dash"/>
            <a:round/>
            <a:headEnd type="none" w="med" len="med"/>
            <a:tailEnd type="none" w="med" len="med"/>
          </a:ln>
          <a:effectLst/>
        </p:spPr>
      </p:cxnSp>
      <p:sp>
        <p:nvSpPr>
          <p:cNvPr id="18" name="Rectangle 17">
            <a:extLst>
              <a:ext uri="{FF2B5EF4-FFF2-40B4-BE49-F238E27FC236}">
                <a16:creationId xmlns:a16="http://schemas.microsoft.com/office/drawing/2014/main" id="{A5E61990-A72F-4B1E-A5E3-EB363C129064}"/>
              </a:ext>
            </a:extLst>
          </p:cNvPr>
          <p:cNvSpPr/>
          <p:nvPr/>
        </p:nvSpPr>
        <p:spPr>
          <a:xfrm>
            <a:off x="435281" y="4253900"/>
            <a:ext cx="2869474" cy="2062103"/>
          </a:xfrm>
          <a:prstGeom prst="rect">
            <a:avLst/>
          </a:prstGeom>
        </p:spPr>
        <p:txBody>
          <a:bodyPr wrap="square">
            <a:spAutoFit/>
          </a:bodyPr>
          <a:lstStyle/>
          <a:p>
            <a:r>
              <a:rPr lang="en-US" sz="1600" b="1" dirty="0">
                <a:solidFill>
                  <a:srgbClr val="006998"/>
                </a:solidFill>
                <a:latin typeface="Whitney SSm A"/>
              </a:rPr>
              <a:t>EXAMPLE: </a:t>
            </a:r>
            <a:r>
              <a:rPr lang="en-US" sz="1600" dirty="0">
                <a:solidFill>
                  <a:srgbClr val="006998"/>
                </a:solidFill>
                <a:latin typeface="Whitney SSm A"/>
              </a:rPr>
              <a:t>Joe and Jane live in a condo. Joe turns on geofencing. Now when Joe leaves the thermostat sets back 3 degrees. If Jane turns on geofencing in her phone, set back will not happen until both Joe and Jane leave the home.</a:t>
            </a:r>
            <a:endParaRPr lang="en-US" sz="1600" dirty="0">
              <a:solidFill>
                <a:srgbClr val="006998"/>
              </a:solidFill>
            </a:endParaRPr>
          </a:p>
        </p:txBody>
      </p:sp>
    </p:spTree>
    <p:extLst>
      <p:ext uri="{BB962C8B-B14F-4D97-AF65-F5344CB8AC3E}">
        <p14:creationId xmlns:p14="http://schemas.microsoft.com/office/powerpoint/2010/main" val="385135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B8A079-94D4-4DB1-ACF0-A89F8815C19F}"/>
              </a:ext>
            </a:extLst>
          </p:cNvPr>
          <p:cNvSpPr txBox="1"/>
          <p:nvPr/>
        </p:nvSpPr>
        <p:spPr bwMode="auto">
          <a:xfrm>
            <a:off x="406477" y="1437250"/>
            <a:ext cx="7257066" cy="2122056"/>
          </a:xfrm>
          <a:prstGeom prst="rect">
            <a:avLst/>
          </a:prstGeom>
          <a:noFill/>
          <a:ln w="9525">
            <a:noFill/>
            <a:miter lim="800000"/>
            <a:headEnd/>
            <a:tailEnd/>
          </a:ln>
        </p:spPr>
        <p:txBody>
          <a:bodyPr wrap="square" rtlCol="0">
            <a:spAutoFit/>
          </a:bodyPr>
          <a:lstStyle/>
          <a:p>
            <a:pPr eaLnBrk="0" hangingPunct="0">
              <a:lnSpc>
                <a:spcPct val="105000"/>
              </a:lnSpc>
            </a:pPr>
            <a:r>
              <a:rPr lang="en-US" dirty="0">
                <a:solidFill>
                  <a:srgbClr val="475866"/>
                </a:solidFill>
              </a:rPr>
              <a:t>The Sensi app is easy for people with a fixed schedule to use with a simple step-by-step format to: </a:t>
            </a:r>
          </a:p>
          <a:p>
            <a:pPr eaLnBrk="0" hangingPunct="0">
              <a:lnSpc>
                <a:spcPct val="105000"/>
              </a:lnSpc>
            </a:pPr>
            <a:endParaRPr lang="en-US" sz="700" dirty="0">
              <a:solidFill>
                <a:srgbClr val="475866"/>
              </a:solidFill>
            </a:endParaRPr>
          </a:p>
          <a:p>
            <a:pPr marL="342900" indent="-342900" eaLnBrk="0" hangingPunct="0">
              <a:lnSpc>
                <a:spcPct val="105000"/>
              </a:lnSpc>
              <a:buFont typeface="Arial" panose="020B0604020202020204" pitchFamily="34" charset="0"/>
              <a:buChar char="•"/>
            </a:pPr>
            <a:r>
              <a:rPr lang="en-US" sz="1600" dirty="0">
                <a:solidFill>
                  <a:srgbClr val="475866"/>
                </a:solidFill>
              </a:rPr>
              <a:t>Use the factory pre-programmed schedule</a:t>
            </a:r>
          </a:p>
          <a:p>
            <a:pPr marL="342900" indent="-342900" eaLnBrk="0" hangingPunct="0">
              <a:lnSpc>
                <a:spcPct val="105000"/>
              </a:lnSpc>
              <a:buFont typeface="Arial" panose="020B0604020202020204" pitchFamily="34" charset="0"/>
              <a:buChar char="•"/>
            </a:pPr>
            <a:r>
              <a:rPr lang="en-US" sz="1600" dirty="0">
                <a:solidFill>
                  <a:srgbClr val="475866"/>
                </a:solidFill>
              </a:rPr>
              <a:t>Create custom heat/cool schedules</a:t>
            </a:r>
          </a:p>
          <a:p>
            <a:pPr marL="342900" indent="-342900" eaLnBrk="0" hangingPunct="0">
              <a:lnSpc>
                <a:spcPct val="105000"/>
              </a:lnSpc>
              <a:buFont typeface="Arial" panose="020B0604020202020204" pitchFamily="34" charset="0"/>
              <a:buChar char="•"/>
            </a:pPr>
            <a:r>
              <a:rPr lang="en-US" sz="1600" dirty="0">
                <a:solidFill>
                  <a:srgbClr val="475866"/>
                </a:solidFill>
              </a:rPr>
              <a:t>Copy, customize and store multiple schedules</a:t>
            </a:r>
          </a:p>
          <a:p>
            <a:pPr marL="342900" indent="-342900" eaLnBrk="0" hangingPunct="0">
              <a:lnSpc>
                <a:spcPct val="105000"/>
              </a:lnSpc>
              <a:buFont typeface="Arial" panose="020B0604020202020204" pitchFamily="34" charset="0"/>
              <a:buChar char="•"/>
            </a:pPr>
            <a:r>
              <a:rPr lang="en-US" sz="1600" dirty="0">
                <a:solidFill>
                  <a:srgbClr val="475866"/>
                </a:solidFill>
              </a:rPr>
              <a:t>Override, change or cancel schedules    </a:t>
            </a:r>
          </a:p>
          <a:p>
            <a:pPr marL="800100" lvl="1" indent="-342900" eaLnBrk="0" hangingPunct="0">
              <a:lnSpc>
                <a:spcPct val="105000"/>
              </a:lnSpc>
              <a:buFont typeface="Arial" panose="020B0604020202020204" pitchFamily="34" charset="0"/>
              <a:buChar char="•"/>
            </a:pPr>
            <a:endParaRPr lang="en-US" sz="2000" dirty="0">
              <a:solidFill>
                <a:srgbClr val="475866"/>
              </a:solidFill>
            </a:endParaRPr>
          </a:p>
        </p:txBody>
      </p:sp>
      <p:sp>
        <p:nvSpPr>
          <p:cNvPr id="4" name="Title 1">
            <a:extLst>
              <a:ext uri="{FF2B5EF4-FFF2-40B4-BE49-F238E27FC236}">
                <a16:creationId xmlns:a16="http://schemas.microsoft.com/office/drawing/2014/main" id="{5756108F-88AA-41CE-AB8C-B00BF6C4E588}"/>
              </a:ext>
            </a:extLst>
          </p:cNvPr>
          <p:cNvSpPr>
            <a:spLocks noGrp="1"/>
          </p:cNvSpPr>
          <p:nvPr>
            <p:ph type="title"/>
          </p:nvPr>
        </p:nvSpPr>
        <p:spPr>
          <a:xfrm>
            <a:off x="393192" y="123986"/>
            <a:ext cx="8356600" cy="951665"/>
          </a:xfrm>
        </p:spPr>
        <p:txBody>
          <a:bodyPr/>
          <a:lstStyle/>
          <a:p>
            <a:r>
              <a:rPr lang="en-US" b="1" dirty="0">
                <a:solidFill>
                  <a:srgbClr val="006998"/>
                </a:solidFill>
              </a:rPr>
              <a:t>Scheduling</a:t>
            </a:r>
          </a:p>
        </p:txBody>
      </p:sp>
      <p:sp>
        <p:nvSpPr>
          <p:cNvPr id="5" name="Rectangle 4">
            <a:extLst>
              <a:ext uri="{FF2B5EF4-FFF2-40B4-BE49-F238E27FC236}">
                <a16:creationId xmlns:a16="http://schemas.microsoft.com/office/drawing/2014/main" id="{DDE892D6-ED5C-4D3F-BF6D-2D30E1644F10}"/>
              </a:ext>
            </a:extLst>
          </p:cNvPr>
          <p:cNvSpPr/>
          <p:nvPr/>
        </p:nvSpPr>
        <p:spPr>
          <a:xfrm>
            <a:off x="406477" y="3309814"/>
            <a:ext cx="3647152" cy="369332"/>
          </a:xfrm>
          <a:prstGeom prst="rect">
            <a:avLst/>
          </a:prstGeom>
        </p:spPr>
        <p:txBody>
          <a:bodyPr wrap="none">
            <a:spAutoFit/>
          </a:bodyPr>
          <a:lstStyle/>
          <a:p>
            <a:r>
              <a:rPr lang="en-US" b="1" dirty="0">
                <a:solidFill>
                  <a:srgbClr val="475866"/>
                </a:solidFill>
              </a:rPr>
              <a:t>Energy Saving </a:t>
            </a:r>
            <a:r>
              <a:rPr lang="en-US" b="1" dirty="0" err="1">
                <a:solidFill>
                  <a:srgbClr val="475866"/>
                </a:solidFill>
              </a:rPr>
              <a:t>Defualt</a:t>
            </a:r>
            <a:r>
              <a:rPr lang="en-US" b="1" dirty="0">
                <a:solidFill>
                  <a:srgbClr val="475866"/>
                </a:solidFill>
              </a:rPr>
              <a:t> Program</a:t>
            </a:r>
          </a:p>
        </p:txBody>
      </p:sp>
      <p:graphicFrame>
        <p:nvGraphicFramePr>
          <p:cNvPr id="6" name="Table 5">
            <a:extLst>
              <a:ext uri="{FF2B5EF4-FFF2-40B4-BE49-F238E27FC236}">
                <a16:creationId xmlns:a16="http://schemas.microsoft.com/office/drawing/2014/main" id="{CA146AB3-9561-409E-886A-5EE333F801F1}"/>
              </a:ext>
            </a:extLst>
          </p:cNvPr>
          <p:cNvGraphicFramePr>
            <a:graphicFrameLocks noGrp="1"/>
          </p:cNvGraphicFramePr>
          <p:nvPr>
            <p:extLst>
              <p:ext uri="{D42A27DB-BD31-4B8C-83A1-F6EECF244321}">
                <p14:modId xmlns:p14="http://schemas.microsoft.com/office/powerpoint/2010/main" val="1947615515"/>
              </p:ext>
            </p:extLst>
          </p:nvPr>
        </p:nvGraphicFramePr>
        <p:xfrm>
          <a:off x="495300" y="3798985"/>
          <a:ext cx="8254492" cy="1939099"/>
        </p:xfrm>
        <a:graphic>
          <a:graphicData uri="http://schemas.openxmlformats.org/drawingml/2006/table">
            <a:tbl>
              <a:tblPr firstRow="1" bandRow="1">
                <a:tableStyleId>{5C22544A-7EE6-4342-B048-85BDC9FD1C3A}</a:tableStyleId>
              </a:tblPr>
              <a:tblGrid>
                <a:gridCol w="1650900">
                  <a:extLst>
                    <a:ext uri="{9D8B030D-6E8A-4147-A177-3AD203B41FA5}">
                      <a16:colId xmlns:a16="http://schemas.microsoft.com/office/drawing/2014/main" val="3894551066"/>
                    </a:ext>
                  </a:extLst>
                </a:gridCol>
                <a:gridCol w="825449">
                  <a:extLst>
                    <a:ext uri="{9D8B030D-6E8A-4147-A177-3AD203B41FA5}">
                      <a16:colId xmlns:a16="http://schemas.microsoft.com/office/drawing/2014/main" val="3215878816"/>
                    </a:ext>
                  </a:extLst>
                </a:gridCol>
                <a:gridCol w="825449">
                  <a:extLst>
                    <a:ext uri="{9D8B030D-6E8A-4147-A177-3AD203B41FA5}">
                      <a16:colId xmlns:a16="http://schemas.microsoft.com/office/drawing/2014/main" val="3400271406"/>
                    </a:ext>
                  </a:extLst>
                </a:gridCol>
                <a:gridCol w="825449">
                  <a:extLst>
                    <a:ext uri="{9D8B030D-6E8A-4147-A177-3AD203B41FA5}">
                      <a16:colId xmlns:a16="http://schemas.microsoft.com/office/drawing/2014/main" val="2675510840"/>
                    </a:ext>
                  </a:extLst>
                </a:gridCol>
                <a:gridCol w="739748">
                  <a:extLst>
                    <a:ext uri="{9D8B030D-6E8A-4147-A177-3AD203B41FA5}">
                      <a16:colId xmlns:a16="http://schemas.microsoft.com/office/drawing/2014/main" val="2165864774"/>
                    </a:ext>
                  </a:extLst>
                </a:gridCol>
                <a:gridCol w="911150">
                  <a:extLst>
                    <a:ext uri="{9D8B030D-6E8A-4147-A177-3AD203B41FA5}">
                      <a16:colId xmlns:a16="http://schemas.microsoft.com/office/drawing/2014/main" val="3308208764"/>
                    </a:ext>
                  </a:extLst>
                </a:gridCol>
                <a:gridCol w="672020">
                  <a:extLst>
                    <a:ext uri="{9D8B030D-6E8A-4147-A177-3AD203B41FA5}">
                      <a16:colId xmlns:a16="http://schemas.microsoft.com/office/drawing/2014/main" val="2650055877"/>
                    </a:ext>
                  </a:extLst>
                </a:gridCol>
                <a:gridCol w="978878">
                  <a:extLst>
                    <a:ext uri="{9D8B030D-6E8A-4147-A177-3AD203B41FA5}">
                      <a16:colId xmlns:a16="http://schemas.microsoft.com/office/drawing/2014/main" val="4076855412"/>
                    </a:ext>
                  </a:extLst>
                </a:gridCol>
                <a:gridCol w="825449">
                  <a:extLst>
                    <a:ext uri="{9D8B030D-6E8A-4147-A177-3AD203B41FA5}">
                      <a16:colId xmlns:a16="http://schemas.microsoft.com/office/drawing/2014/main" val="2385773234"/>
                    </a:ext>
                  </a:extLst>
                </a:gridCol>
              </a:tblGrid>
              <a:tr h="796051">
                <a:tc>
                  <a:txBody>
                    <a:bodyPr/>
                    <a:lstStyle/>
                    <a:p>
                      <a:pPr algn="ctr"/>
                      <a:endParaRPr lang="en-US" sz="1200" b="0" baseline="0" dirty="0">
                        <a:latin typeface="Arial" panose="020B0604020202020204" pitchFamily="34" charset="0"/>
                        <a:ea typeface="Fira Sans Light" panose="020B0403050000020004" pitchFamily="34" charset="0"/>
                      </a:endParaRP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998"/>
                    </a:solidFill>
                  </a:tcPr>
                </a:tc>
                <a:tc gridSpan="2">
                  <a:txBody>
                    <a:bodyPr/>
                    <a:lstStyle/>
                    <a:p>
                      <a:pPr algn="ctr"/>
                      <a:r>
                        <a:rPr lang="en-US" sz="1200" b="1" baseline="0" dirty="0">
                          <a:latin typeface="Arial" panose="020B0604020202020204" pitchFamily="34" charset="0"/>
                          <a:ea typeface="Fira Sans Light" panose="020B0403050000020004" pitchFamily="34" charset="0"/>
                        </a:rPr>
                        <a:t>*WAKE UP</a:t>
                      </a:r>
                    </a:p>
                    <a:p>
                      <a:pPr algn="ctr"/>
                      <a:r>
                        <a:rPr lang="en-US" sz="1200" b="1" baseline="0" dirty="0">
                          <a:latin typeface="Arial" panose="020B0604020202020204" pitchFamily="34" charset="0"/>
                          <a:ea typeface="Fira Sans Light" panose="020B0403050000020004" pitchFamily="34" charset="0"/>
                        </a:rPr>
                        <a:t>(MORNING)</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gridSpan="2">
                  <a:txBody>
                    <a:bodyPr/>
                    <a:lstStyle/>
                    <a:p>
                      <a:pPr algn="ctr"/>
                      <a:r>
                        <a:rPr lang="en-US" sz="1200" b="1" baseline="0" dirty="0">
                          <a:latin typeface="Arial" panose="020B0604020202020204" pitchFamily="34" charset="0"/>
                          <a:ea typeface="Fira Sans Light" panose="020B0403050000020004" pitchFamily="34" charset="0"/>
                        </a:rPr>
                        <a:t>LEAVE FOR WORK</a:t>
                      </a:r>
                    </a:p>
                    <a:p>
                      <a:pPr algn="ctr"/>
                      <a:r>
                        <a:rPr lang="en-US" sz="1200" b="1" baseline="0" dirty="0">
                          <a:latin typeface="Arial" panose="020B0604020202020204" pitchFamily="34" charset="0"/>
                          <a:ea typeface="Fira Sans Light" panose="020B0403050000020004" pitchFamily="34" charset="0"/>
                        </a:rPr>
                        <a:t>(DAY)</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gridSpan="2">
                  <a:txBody>
                    <a:bodyPr/>
                    <a:lstStyle/>
                    <a:p>
                      <a:pPr algn="ctr"/>
                      <a:r>
                        <a:rPr lang="en-US" sz="1200" b="1" baseline="0" dirty="0">
                          <a:latin typeface="Arial" panose="020B0604020202020204" pitchFamily="34" charset="0"/>
                          <a:ea typeface="Fira Sans Light" panose="020B0403050000020004" pitchFamily="34" charset="0"/>
                        </a:rPr>
                        <a:t>*RETURN HOME</a:t>
                      </a:r>
                    </a:p>
                    <a:p>
                      <a:pPr algn="ctr"/>
                      <a:r>
                        <a:rPr lang="en-US" sz="1200" b="1" baseline="0" dirty="0">
                          <a:latin typeface="Arial" panose="020B0604020202020204" pitchFamily="34" charset="0"/>
                          <a:ea typeface="Fira Sans Light" panose="020B0403050000020004" pitchFamily="34" charset="0"/>
                        </a:rPr>
                        <a:t>(EVENING)</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tc gridSpan="2">
                  <a:txBody>
                    <a:bodyPr/>
                    <a:lstStyle/>
                    <a:p>
                      <a:pPr algn="ctr"/>
                      <a:r>
                        <a:rPr lang="en-US" sz="1200" b="1" baseline="0" dirty="0">
                          <a:latin typeface="Arial" panose="020B0604020202020204" pitchFamily="34" charset="0"/>
                          <a:ea typeface="Fira Sans Light" panose="020B0403050000020004" pitchFamily="34" charset="0"/>
                        </a:rPr>
                        <a:t>GO TO BED</a:t>
                      </a:r>
                    </a:p>
                    <a:p>
                      <a:pPr algn="ctr"/>
                      <a:r>
                        <a:rPr lang="en-US" sz="1200" b="1" baseline="0" dirty="0">
                          <a:latin typeface="Arial" panose="020B0604020202020204" pitchFamily="34" charset="0"/>
                          <a:ea typeface="Fira Sans Light" panose="020B0403050000020004" pitchFamily="34" charset="0"/>
                        </a:rPr>
                        <a:t>(NIGHT)</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998"/>
                    </a:solidFill>
                  </a:tcPr>
                </a:tc>
                <a:tc hMerge="1">
                  <a:txBody>
                    <a:bodyPr/>
                    <a:lstStyle/>
                    <a:p>
                      <a:endParaRPr lang="en-US"/>
                    </a:p>
                  </a:txBody>
                  <a:tcPr/>
                </a:tc>
                <a:extLst>
                  <a:ext uri="{0D108BD9-81ED-4DB2-BD59-A6C34878D82A}">
                    <a16:rowId xmlns:a16="http://schemas.microsoft.com/office/drawing/2014/main" val="2191071074"/>
                  </a:ext>
                </a:extLst>
              </a:tr>
              <a:tr h="571524">
                <a:tc>
                  <a:txBody>
                    <a:bodyPr/>
                    <a:lstStyle/>
                    <a:p>
                      <a:pPr algn="ctr"/>
                      <a:r>
                        <a:rPr lang="en-US" sz="1200" b="1" baseline="0" dirty="0">
                          <a:solidFill>
                            <a:schemeClr val="tx1"/>
                          </a:solidFill>
                          <a:latin typeface="Arial" panose="020B0604020202020204" pitchFamily="34" charset="0"/>
                          <a:ea typeface="Fira Sans Light" panose="020B0403050000020004" pitchFamily="34" charset="0"/>
                        </a:rPr>
                        <a:t>Heating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6:00 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70°F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8:00 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62°F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5:00 PM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70°F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10:00 PM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62°F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86476644"/>
                  </a:ext>
                </a:extLst>
              </a:tr>
              <a:tr h="571524">
                <a:tc>
                  <a:txBody>
                    <a:bodyPr/>
                    <a:lstStyle/>
                    <a:p>
                      <a:pPr algn="ctr"/>
                      <a:r>
                        <a:rPr lang="en-US" sz="1200" b="1" baseline="0" dirty="0">
                          <a:solidFill>
                            <a:schemeClr val="tx1"/>
                          </a:solidFill>
                          <a:latin typeface="Arial" panose="020B0604020202020204" pitchFamily="34" charset="0"/>
                          <a:ea typeface="Fira Sans Light" panose="020B0403050000020004" pitchFamily="34" charset="0"/>
                        </a:rPr>
                        <a:t>Cooling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ea typeface="Fira Sans Light" panose="020B0403050000020004" pitchFamily="34" charset="0"/>
                        </a:rPr>
                        <a:t>6:00 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75°F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ea typeface="Fira Sans Light" panose="020B0403050000020004" pitchFamily="34" charset="0"/>
                        </a:rPr>
                        <a:t>8:00 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83°F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ea typeface="Fira Sans Light" panose="020B0403050000020004" pitchFamily="34" charset="0"/>
                        </a:rPr>
                        <a:t>5:00 PM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75°F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ea typeface="Fira Sans Light" panose="020B0403050000020004" pitchFamily="34" charset="0"/>
                        </a:rPr>
                        <a:t>10:00 PM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baseline="0" dirty="0">
                          <a:solidFill>
                            <a:schemeClr val="tx1"/>
                          </a:solidFill>
                          <a:latin typeface="Arial" panose="020B0604020202020204" pitchFamily="34" charset="0"/>
                          <a:ea typeface="Fira Sans Light" panose="020B0403050000020004" pitchFamily="34" charset="0"/>
                        </a:rPr>
                        <a:t>78°F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60584677"/>
                  </a:ext>
                </a:extLst>
              </a:tr>
            </a:tbl>
          </a:graphicData>
        </a:graphic>
      </p:graphicFrame>
    </p:spTree>
    <p:extLst>
      <p:ext uri="{BB962C8B-B14F-4D97-AF65-F5344CB8AC3E}">
        <p14:creationId xmlns:p14="http://schemas.microsoft.com/office/powerpoint/2010/main" val="356041673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56108F-88AA-41CE-AB8C-B00BF6C4E588}"/>
              </a:ext>
            </a:extLst>
          </p:cNvPr>
          <p:cNvSpPr>
            <a:spLocks noGrp="1"/>
          </p:cNvSpPr>
          <p:nvPr>
            <p:ph type="title"/>
          </p:nvPr>
        </p:nvSpPr>
        <p:spPr>
          <a:xfrm>
            <a:off x="393192" y="123986"/>
            <a:ext cx="8356600" cy="951665"/>
          </a:xfrm>
        </p:spPr>
        <p:txBody>
          <a:bodyPr/>
          <a:lstStyle/>
          <a:p>
            <a:r>
              <a:rPr lang="en-US" b="1" dirty="0">
                <a:solidFill>
                  <a:srgbClr val="006998"/>
                </a:solidFill>
              </a:rPr>
              <a:t>Scheduling Continued</a:t>
            </a:r>
          </a:p>
        </p:txBody>
      </p:sp>
      <p:pic>
        <p:nvPicPr>
          <p:cNvPr id="8" name="Picture 7">
            <a:extLst>
              <a:ext uri="{FF2B5EF4-FFF2-40B4-BE49-F238E27FC236}">
                <a16:creationId xmlns:a16="http://schemas.microsoft.com/office/drawing/2014/main" id="{58F4D154-89FE-428E-88DB-2DEFB518B5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0464" y="2346519"/>
            <a:ext cx="1814210" cy="3629822"/>
          </a:xfrm>
          <a:prstGeom prst="rect">
            <a:avLst/>
          </a:prstGeom>
        </p:spPr>
      </p:pic>
      <p:pic>
        <p:nvPicPr>
          <p:cNvPr id="9" name="Picture 8">
            <a:extLst>
              <a:ext uri="{FF2B5EF4-FFF2-40B4-BE49-F238E27FC236}">
                <a16:creationId xmlns:a16="http://schemas.microsoft.com/office/drawing/2014/main" id="{9C534BFC-B96D-4239-BACC-0411FF6FE5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16232" y="2340343"/>
            <a:ext cx="1814210" cy="3629822"/>
          </a:xfrm>
          <a:prstGeom prst="rect">
            <a:avLst/>
          </a:prstGeom>
        </p:spPr>
      </p:pic>
      <p:pic>
        <p:nvPicPr>
          <p:cNvPr id="10" name="Picture 9">
            <a:extLst>
              <a:ext uri="{FF2B5EF4-FFF2-40B4-BE49-F238E27FC236}">
                <a16:creationId xmlns:a16="http://schemas.microsoft.com/office/drawing/2014/main" id="{AF99BB0E-ADDF-4B16-8F90-7D91B6793F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93396" y="2294121"/>
            <a:ext cx="1886184" cy="3773827"/>
          </a:xfrm>
          <a:prstGeom prst="rect">
            <a:avLst/>
          </a:prstGeom>
        </p:spPr>
      </p:pic>
      <p:pic>
        <p:nvPicPr>
          <p:cNvPr id="11" name="Picture 10">
            <a:extLst>
              <a:ext uri="{FF2B5EF4-FFF2-40B4-BE49-F238E27FC236}">
                <a16:creationId xmlns:a16="http://schemas.microsoft.com/office/drawing/2014/main" id="{5A2FA35F-229A-4A24-9F18-1FB395F1AD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94846" y="2276703"/>
            <a:ext cx="1886184" cy="3773827"/>
          </a:xfrm>
          <a:prstGeom prst="rect">
            <a:avLst/>
          </a:prstGeom>
        </p:spPr>
      </p:pic>
      <p:sp>
        <p:nvSpPr>
          <p:cNvPr id="13" name="Oval 12">
            <a:extLst>
              <a:ext uri="{FF2B5EF4-FFF2-40B4-BE49-F238E27FC236}">
                <a16:creationId xmlns:a16="http://schemas.microsoft.com/office/drawing/2014/main" id="{E8406F43-5A2B-4EC7-A891-BE817DD88C24}"/>
              </a:ext>
            </a:extLst>
          </p:cNvPr>
          <p:cNvSpPr/>
          <p:nvPr/>
        </p:nvSpPr>
        <p:spPr bwMode="auto">
          <a:xfrm>
            <a:off x="388624" y="1447800"/>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1</a:t>
            </a:r>
          </a:p>
        </p:txBody>
      </p:sp>
      <p:sp>
        <p:nvSpPr>
          <p:cNvPr id="2" name="TextBox 1">
            <a:extLst>
              <a:ext uri="{FF2B5EF4-FFF2-40B4-BE49-F238E27FC236}">
                <a16:creationId xmlns:a16="http://schemas.microsoft.com/office/drawing/2014/main" id="{6EAF84FC-BFE8-4A01-BE96-BEBD1328F135}"/>
              </a:ext>
            </a:extLst>
          </p:cNvPr>
          <p:cNvSpPr txBox="1"/>
          <p:nvPr/>
        </p:nvSpPr>
        <p:spPr bwMode="auto">
          <a:xfrm>
            <a:off x="668542" y="1447800"/>
            <a:ext cx="1637211" cy="755271"/>
          </a:xfrm>
          <a:prstGeom prst="rect">
            <a:avLst/>
          </a:prstGeom>
          <a:noFill/>
          <a:ln w="9525">
            <a:noFill/>
            <a:miter lim="800000"/>
            <a:headEnd/>
            <a:tailEnd/>
          </a:ln>
        </p:spPr>
        <p:txBody>
          <a:bodyPr wrap="square" rtlCol="0">
            <a:spAutoFit/>
          </a:bodyPr>
          <a:lstStyle/>
          <a:p>
            <a:pPr eaLnBrk="0" hangingPunct="0">
              <a:lnSpc>
                <a:spcPct val="105000"/>
              </a:lnSpc>
            </a:pPr>
            <a:r>
              <a:rPr lang="en-US" sz="1400" dirty="0">
                <a:solidFill>
                  <a:srgbClr val="475866"/>
                </a:solidFill>
              </a:rPr>
              <a:t>Press Schedule and select Edit Schedules</a:t>
            </a:r>
          </a:p>
        </p:txBody>
      </p:sp>
      <p:sp>
        <p:nvSpPr>
          <p:cNvPr id="14" name="Oval 13">
            <a:extLst>
              <a:ext uri="{FF2B5EF4-FFF2-40B4-BE49-F238E27FC236}">
                <a16:creationId xmlns:a16="http://schemas.microsoft.com/office/drawing/2014/main" id="{50A923F9-E00F-4830-8612-7C704EDCEC53}"/>
              </a:ext>
            </a:extLst>
          </p:cNvPr>
          <p:cNvSpPr/>
          <p:nvPr/>
        </p:nvSpPr>
        <p:spPr bwMode="auto">
          <a:xfrm>
            <a:off x="2413313" y="1465218"/>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2</a:t>
            </a:r>
          </a:p>
        </p:txBody>
      </p:sp>
      <p:sp>
        <p:nvSpPr>
          <p:cNvPr id="15" name="TextBox 14">
            <a:extLst>
              <a:ext uri="{FF2B5EF4-FFF2-40B4-BE49-F238E27FC236}">
                <a16:creationId xmlns:a16="http://schemas.microsoft.com/office/drawing/2014/main" id="{79683F52-1A4B-4DF8-A490-07C570A0B5A0}"/>
              </a:ext>
            </a:extLst>
          </p:cNvPr>
          <p:cNvSpPr txBox="1"/>
          <p:nvPr/>
        </p:nvSpPr>
        <p:spPr bwMode="auto">
          <a:xfrm>
            <a:off x="2693231" y="1421303"/>
            <a:ext cx="1637211" cy="755271"/>
          </a:xfrm>
          <a:prstGeom prst="rect">
            <a:avLst/>
          </a:prstGeom>
          <a:noFill/>
          <a:ln w="9525">
            <a:noFill/>
            <a:miter lim="800000"/>
            <a:headEnd/>
            <a:tailEnd/>
          </a:ln>
        </p:spPr>
        <p:txBody>
          <a:bodyPr wrap="square" rtlCol="0">
            <a:spAutoFit/>
          </a:bodyPr>
          <a:lstStyle/>
          <a:p>
            <a:pPr eaLnBrk="0" hangingPunct="0">
              <a:lnSpc>
                <a:spcPct val="105000"/>
              </a:lnSpc>
            </a:pPr>
            <a:r>
              <a:rPr lang="en-US" sz="1400" dirty="0">
                <a:solidFill>
                  <a:srgbClr val="475866"/>
                </a:solidFill>
              </a:rPr>
              <a:t>Choose a schedule to edit or create a new one</a:t>
            </a:r>
          </a:p>
        </p:txBody>
      </p:sp>
      <p:sp>
        <p:nvSpPr>
          <p:cNvPr id="16" name="Oval 15">
            <a:extLst>
              <a:ext uri="{FF2B5EF4-FFF2-40B4-BE49-F238E27FC236}">
                <a16:creationId xmlns:a16="http://schemas.microsoft.com/office/drawing/2014/main" id="{98789DA6-0998-4033-9362-36E81235EF35}"/>
              </a:ext>
            </a:extLst>
          </p:cNvPr>
          <p:cNvSpPr/>
          <p:nvPr/>
        </p:nvSpPr>
        <p:spPr bwMode="auto">
          <a:xfrm>
            <a:off x="4583848" y="1447800"/>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3</a:t>
            </a:r>
          </a:p>
        </p:txBody>
      </p:sp>
      <p:sp>
        <p:nvSpPr>
          <p:cNvPr id="17" name="TextBox 16">
            <a:extLst>
              <a:ext uri="{FF2B5EF4-FFF2-40B4-BE49-F238E27FC236}">
                <a16:creationId xmlns:a16="http://schemas.microsoft.com/office/drawing/2014/main" id="{84963DB2-22BF-445A-9A07-CF0A4B03F076}"/>
              </a:ext>
            </a:extLst>
          </p:cNvPr>
          <p:cNvSpPr txBox="1"/>
          <p:nvPr/>
        </p:nvSpPr>
        <p:spPr bwMode="auto">
          <a:xfrm>
            <a:off x="4863766" y="1421303"/>
            <a:ext cx="1637211" cy="332912"/>
          </a:xfrm>
          <a:prstGeom prst="rect">
            <a:avLst/>
          </a:prstGeom>
          <a:noFill/>
          <a:ln w="9525">
            <a:noFill/>
            <a:miter lim="800000"/>
            <a:headEnd/>
            <a:tailEnd/>
          </a:ln>
        </p:spPr>
        <p:txBody>
          <a:bodyPr wrap="square" rtlCol="0">
            <a:spAutoFit/>
          </a:bodyPr>
          <a:lstStyle/>
          <a:p>
            <a:pPr eaLnBrk="0" hangingPunct="0">
              <a:lnSpc>
                <a:spcPct val="105000"/>
              </a:lnSpc>
            </a:pPr>
            <a:r>
              <a:rPr lang="en-US" sz="1600" dirty="0">
                <a:solidFill>
                  <a:srgbClr val="475866"/>
                </a:solidFill>
              </a:rPr>
              <a:t>Select the days</a:t>
            </a:r>
          </a:p>
        </p:txBody>
      </p:sp>
      <p:sp>
        <p:nvSpPr>
          <p:cNvPr id="18" name="Oval 17">
            <a:extLst>
              <a:ext uri="{FF2B5EF4-FFF2-40B4-BE49-F238E27FC236}">
                <a16:creationId xmlns:a16="http://schemas.microsoft.com/office/drawing/2014/main" id="{732E42B3-2050-46F4-889A-04C0AA0324B7}"/>
              </a:ext>
            </a:extLst>
          </p:cNvPr>
          <p:cNvSpPr/>
          <p:nvPr/>
        </p:nvSpPr>
        <p:spPr bwMode="auto">
          <a:xfrm>
            <a:off x="6754383" y="1456864"/>
            <a:ext cx="279918" cy="279918"/>
          </a:xfrm>
          <a:prstGeom prst="ellipse">
            <a:avLst/>
          </a:prstGeom>
          <a:solidFill>
            <a:srgbClr val="64B1BB"/>
          </a:solidFill>
          <a:ln w="9525">
            <a:noFill/>
            <a:round/>
            <a:headEnd/>
            <a:tailEnd/>
          </a:ln>
          <a:effectLst/>
        </p:spPr>
        <p:txBody>
          <a:bodyPr wrap="square" rtlCol="0" anchor="ctr"/>
          <a:lstStyle/>
          <a:p>
            <a:pPr algn="ctr" eaLnBrk="0" fontAlgn="base" hangingPunct="0">
              <a:spcBef>
                <a:spcPct val="0"/>
              </a:spcBef>
              <a:spcAft>
                <a:spcPct val="0"/>
              </a:spcAft>
            </a:pPr>
            <a:r>
              <a:rPr lang="en-US" sz="1400" dirty="0">
                <a:solidFill>
                  <a:schemeClr val="bg1"/>
                </a:solidFill>
                <a:ea typeface="Fira Sans Light" panose="020B0403050000020004" charset="0"/>
              </a:rPr>
              <a:t>4</a:t>
            </a:r>
          </a:p>
        </p:txBody>
      </p:sp>
      <p:sp>
        <p:nvSpPr>
          <p:cNvPr id="19" name="TextBox 18">
            <a:extLst>
              <a:ext uri="{FF2B5EF4-FFF2-40B4-BE49-F238E27FC236}">
                <a16:creationId xmlns:a16="http://schemas.microsoft.com/office/drawing/2014/main" id="{0AD723BA-5280-4419-B344-9FF6F4224BCD}"/>
              </a:ext>
            </a:extLst>
          </p:cNvPr>
          <p:cNvSpPr txBox="1"/>
          <p:nvPr/>
        </p:nvSpPr>
        <p:spPr bwMode="auto">
          <a:xfrm>
            <a:off x="7034301" y="1398228"/>
            <a:ext cx="1637211" cy="332912"/>
          </a:xfrm>
          <a:prstGeom prst="rect">
            <a:avLst/>
          </a:prstGeom>
          <a:noFill/>
          <a:ln w="9525">
            <a:noFill/>
            <a:miter lim="800000"/>
            <a:headEnd/>
            <a:tailEnd/>
          </a:ln>
        </p:spPr>
        <p:txBody>
          <a:bodyPr wrap="square" rtlCol="0">
            <a:spAutoFit/>
          </a:bodyPr>
          <a:lstStyle/>
          <a:p>
            <a:pPr eaLnBrk="0" hangingPunct="0">
              <a:lnSpc>
                <a:spcPct val="105000"/>
              </a:lnSpc>
            </a:pPr>
            <a:r>
              <a:rPr lang="en-US" sz="1600" dirty="0">
                <a:solidFill>
                  <a:srgbClr val="475866"/>
                </a:solidFill>
              </a:rPr>
              <a:t>Set Time/Temp</a:t>
            </a:r>
          </a:p>
        </p:txBody>
      </p:sp>
      <p:sp>
        <p:nvSpPr>
          <p:cNvPr id="3" name="Oval 2">
            <a:extLst>
              <a:ext uri="{FF2B5EF4-FFF2-40B4-BE49-F238E27FC236}">
                <a16:creationId xmlns:a16="http://schemas.microsoft.com/office/drawing/2014/main" id="{E0816E43-6EC1-3140-A1C2-BBC413CEA10F}"/>
              </a:ext>
            </a:extLst>
          </p:cNvPr>
          <p:cNvSpPr/>
          <p:nvPr/>
        </p:nvSpPr>
        <p:spPr bwMode="auto">
          <a:xfrm>
            <a:off x="1339216" y="5396024"/>
            <a:ext cx="432391" cy="432391"/>
          </a:xfrm>
          <a:prstGeom prst="ellipse">
            <a:avLst/>
          </a:prstGeom>
          <a:noFill/>
          <a:ln w="38100">
            <a:solidFill>
              <a:schemeClr val="accent5"/>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5" name="Rectangle 4">
            <a:extLst>
              <a:ext uri="{FF2B5EF4-FFF2-40B4-BE49-F238E27FC236}">
                <a16:creationId xmlns:a16="http://schemas.microsoft.com/office/drawing/2014/main" id="{EA8E1994-6989-E042-986B-06C91AC0AB37}"/>
              </a:ext>
            </a:extLst>
          </p:cNvPr>
          <p:cNvSpPr/>
          <p:nvPr/>
        </p:nvSpPr>
        <p:spPr bwMode="auto">
          <a:xfrm>
            <a:off x="2622698" y="2892056"/>
            <a:ext cx="1601972" cy="645042"/>
          </a:xfrm>
          <a:prstGeom prst="rect">
            <a:avLst/>
          </a:prstGeom>
          <a:noFill/>
          <a:ln w="38100">
            <a:solidFill>
              <a:schemeClr val="accent5"/>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6" name="Rectangle 5">
            <a:extLst>
              <a:ext uri="{FF2B5EF4-FFF2-40B4-BE49-F238E27FC236}">
                <a16:creationId xmlns:a16="http://schemas.microsoft.com/office/drawing/2014/main" id="{33D4C296-57B7-0142-ADF1-1491D2E71936}"/>
              </a:ext>
            </a:extLst>
          </p:cNvPr>
          <p:cNvSpPr/>
          <p:nvPr/>
        </p:nvSpPr>
        <p:spPr bwMode="auto">
          <a:xfrm>
            <a:off x="4713767" y="3260651"/>
            <a:ext cx="1644503" cy="595423"/>
          </a:xfrm>
          <a:prstGeom prst="rect">
            <a:avLst/>
          </a:prstGeom>
          <a:noFill/>
          <a:ln w="38100">
            <a:solidFill>
              <a:schemeClr val="accent5"/>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7" name="Rectangle 6">
            <a:extLst>
              <a:ext uri="{FF2B5EF4-FFF2-40B4-BE49-F238E27FC236}">
                <a16:creationId xmlns:a16="http://schemas.microsoft.com/office/drawing/2014/main" id="{9E4538EB-65B1-D440-832F-5B7C9D68C04E}"/>
              </a:ext>
            </a:extLst>
          </p:cNvPr>
          <p:cNvSpPr/>
          <p:nvPr/>
        </p:nvSpPr>
        <p:spPr bwMode="auto">
          <a:xfrm>
            <a:off x="6932428" y="3005470"/>
            <a:ext cx="1623237" cy="1261730"/>
          </a:xfrm>
          <a:prstGeom prst="rect">
            <a:avLst/>
          </a:prstGeom>
          <a:noFill/>
          <a:ln w="38100">
            <a:solidFill>
              <a:schemeClr val="accent5"/>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Tree>
    <p:extLst>
      <p:ext uri="{BB962C8B-B14F-4D97-AF65-F5344CB8AC3E}">
        <p14:creationId xmlns:p14="http://schemas.microsoft.com/office/powerpoint/2010/main" val="385051145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5397F6-5D64-4910-B8C6-53A27CA138CF}"/>
              </a:ext>
            </a:extLst>
          </p:cNvPr>
          <p:cNvSpPr>
            <a:spLocks noGrp="1"/>
          </p:cNvSpPr>
          <p:nvPr>
            <p:ph type="title"/>
          </p:nvPr>
        </p:nvSpPr>
        <p:spPr>
          <a:xfrm>
            <a:off x="393192" y="123986"/>
            <a:ext cx="8356600" cy="951665"/>
          </a:xfrm>
        </p:spPr>
        <p:txBody>
          <a:bodyPr/>
          <a:lstStyle/>
          <a:p>
            <a:r>
              <a:rPr lang="en-US" b="1" dirty="0">
                <a:solidFill>
                  <a:srgbClr val="006998"/>
                </a:solidFill>
              </a:rPr>
              <a:t>Sensi Thermostat - System Troubleshooting</a:t>
            </a:r>
            <a:endParaRPr lang="en-US" sz="1400" b="1" dirty="0">
              <a:solidFill>
                <a:srgbClr val="006998"/>
              </a:solidFill>
              <a:highlight>
                <a:srgbClr val="FFFF00"/>
              </a:highlight>
            </a:endParaRPr>
          </a:p>
        </p:txBody>
      </p:sp>
      <p:graphicFrame>
        <p:nvGraphicFramePr>
          <p:cNvPr id="5" name="Table 4">
            <a:extLst>
              <a:ext uri="{FF2B5EF4-FFF2-40B4-BE49-F238E27FC236}">
                <a16:creationId xmlns:a16="http://schemas.microsoft.com/office/drawing/2014/main" id="{87994F19-9343-4A68-A305-F5431EF98168}"/>
              </a:ext>
            </a:extLst>
          </p:cNvPr>
          <p:cNvGraphicFramePr>
            <a:graphicFrameLocks noGrp="1"/>
          </p:cNvGraphicFramePr>
          <p:nvPr>
            <p:extLst>
              <p:ext uri="{D42A27DB-BD31-4B8C-83A1-F6EECF244321}">
                <p14:modId xmlns:p14="http://schemas.microsoft.com/office/powerpoint/2010/main" val="2476782621"/>
              </p:ext>
            </p:extLst>
          </p:nvPr>
        </p:nvGraphicFramePr>
        <p:xfrm>
          <a:off x="495300" y="1447800"/>
          <a:ext cx="8254491" cy="4637607"/>
        </p:xfrm>
        <a:graphic>
          <a:graphicData uri="http://schemas.openxmlformats.org/drawingml/2006/table">
            <a:tbl>
              <a:tblPr firstRow="1" bandRow="1">
                <a:tableStyleId>{5C22544A-7EE6-4342-B048-85BDC9FD1C3A}</a:tableStyleId>
              </a:tblPr>
              <a:tblGrid>
                <a:gridCol w="1202871">
                  <a:extLst>
                    <a:ext uri="{9D8B030D-6E8A-4147-A177-3AD203B41FA5}">
                      <a16:colId xmlns:a16="http://schemas.microsoft.com/office/drawing/2014/main" val="3670618872"/>
                    </a:ext>
                  </a:extLst>
                </a:gridCol>
                <a:gridCol w="2753249">
                  <a:extLst>
                    <a:ext uri="{9D8B030D-6E8A-4147-A177-3AD203B41FA5}">
                      <a16:colId xmlns:a16="http://schemas.microsoft.com/office/drawing/2014/main" val="1633934297"/>
                    </a:ext>
                  </a:extLst>
                </a:gridCol>
                <a:gridCol w="4298371">
                  <a:extLst>
                    <a:ext uri="{9D8B030D-6E8A-4147-A177-3AD203B41FA5}">
                      <a16:colId xmlns:a16="http://schemas.microsoft.com/office/drawing/2014/main" val="1258010093"/>
                    </a:ext>
                  </a:extLst>
                </a:gridCol>
              </a:tblGrid>
              <a:tr h="390290">
                <a:tc>
                  <a:txBody>
                    <a:bodyPr/>
                    <a:lstStyle/>
                    <a:p>
                      <a:r>
                        <a:rPr lang="en-US" sz="1100" b="1" dirty="0">
                          <a:latin typeface="Arial" panose="020B0604020202020204" pitchFamily="34" charset="0"/>
                          <a:ea typeface="Fira Sans Light" panose="020B0403050000020004" pitchFamily="34" charset="0"/>
                        </a:rPr>
                        <a:t>SYMPTOM</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998"/>
                    </a:solidFill>
                  </a:tcPr>
                </a:tc>
                <a:tc>
                  <a:txBody>
                    <a:bodyPr/>
                    <a:lstStyle/>
                    <a:p>
                      <a:r>
                        <a:rPr lang="en-US" sz="1100" b="1" dirty="0">
                          <a:latin typeface="Arial" panose="020B0604020202020204" pitchFamily="34" charset="0"/>
                          <a:ea typeface="Fira Sans Light" panose="020B0403050000020004" pitchFamily="34" charset="0"/>
                        </a:rPr>
                        <a:t>POSSIBLE CAUSE</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998"/>
                    </a:solidFill>
                  </a:tcPr>
                </a:tc>
                <a:tc>
                  <a:txBody>
                    <a:bodyPr/>
                    <a:lstStyle/>
                    <a:p>
                      <a:r>
                        <a:rPr lang="en-US" sz="1100" b="1" dirty="0">
                          <a:latin typeface="Arial" panose="020B0604020202020204" pitchFamily="34" charset="0"/>
                          <a:ea typeface="Fira Sans Light" panose="020B0403050000020004" pitchFamily="34" charset="0"/>
                        </a:rPr>
                        <a:t>CORRECTIVE ACTION</a:t>
                      </a:r>
                    </a:p>
                  </a:txBody>
                  <a:tcPr anchor="ctr">
                    <a:lnL w="12700" cap="flat" cmpd="sng" algn="ctr">
                      <a:solidFill>
                        <a:srgbClr val="006998"/>
                      </a:solidFill>
                      <a:prstDash val="solid"/>
                      <a:round/>
                      <a:headEnd type="none" w="med" len="med"/>
                      <a:tailEnd type="none" w="med" len="med"/>
                    </a:lnL>
                    <a:lnR w="12700" cap="flat" cmpd="sng" algn="ctr">
                      <a:solidFill>
                        <a:srgbClr val="006998"/>
                      </a:solidFill>
                      <a:prstDash val="solid"/>
                      <a:round/>
                      <a:headEnd type="none" w="med" len="med"/>
                      <a:tailEnd type="none" w="med" len="med"/>
                    </a:lnR>
                    <a:lnT w="12700" cap="flat" cmpd="sng" algn="ctr">
                      <a:solidFill>
                        <a:srgbClr val="006998"/>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998"/>
                    </a:solidFill>
                  </a:tcPr>
                </a:tc>
                <a:extLst>
                  <a:ext uri="{0D108BD9-81ED-4DB2-BD59-A6C34878D82A}">
                    <a16:rowId xmlns:a16="http://schemas.microsoft.com/office/drawing/2014/main" val="1932320707"/>
                  </a:ext>
                </a:extLst>
              </a:tr>
              <a:tr h="1018531">
                <a:tc>
                  <a:txBody>
                    <a:bodyPr/>
                    <a:lstStyle/>
                    <a:p>
                      <a:r>
                        <a:rPr lang="en-US" sz="1000" b="1" i="0" baseline="0" dirty="0">
                          <a:solidFill>
                            <a:schemeClr val="tx1"/>
                          </a:solidFill>
                          <a:latin typeface="Arial" panose="020B0604020202020204" pitchFamily="34" charset="0"/>
                          <a:ea typeface="Fira Sans Light" panose="020B0403050000020004" pitchFamily="34" charset="0"/>
                        </a:rPr>
                        <a:t>No Heat/</a:t>
                      </a:r>
                    </a:p>
                    <a:p>
                      <a:r>
                        <a:rPr lang="en-US" sz="1000" b="1" i="0" baseline="0" dirty="0">
                          <a:solidFill>
                            <a:schemeClr val="tx1"/>
                          </a:solidFill>
                          <a:latin typeface="Arial" panose="020B0604020202020204" pitchFamily="34" charset="0"/>
                          <a:ea typeface="Fira Sans Light" panose="020B0403050000020004" pitchFamily="34" charset="0"/>
                        </a:rPr>
                        <a:t>No Cool/</a:t>
                      </a:r>
                    </a:p>
                    <a:p>
                      <a:r>
                        <a:rPr lang="en-US" sz="1000" b="1" i="0" baseline="0" dirty="0">
                          <a:solidFill>
                            <a:schemeClr val="tx1"/>
                          </a:solidFill>
                          <a:latin typeface="Arial" panose="020B0604020202020204" pitchFamily="34" charset="0"/>
                          <a:ea typeface="Fira Sans Light" panose="020B0403050000020004" pitchFamily="34" charset="0"/>
                        </a:rPr>
                        <a:t>No Fan</a:t>
                      </a:r>
                    </a:p>
                    <a:p>
                      <a:r>
                        <a:rPr lang="en-US" sz="1000" b="1" i="0" baseline="0" dirty="0">
                          <a:solidFill>
                            <a:schemeClr val="tx1"/>
                          </a:solidFill>
                          <a:latin typeface="Arial" panose="020B0604020202020204" pitchFamily="34" charset="0"/>
                          <a:ea typeface="Fira Sans Light" panose="020B0403050000020004" pitchFamily="34" charset="0"/>
                        </a:rPr>
                        <a:t>(common problem)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0" dirty="0">
                          <a:solidFill>
                            <a:schemeClr val="tx1"/>
                          </a:solidFill>
                          <a:latin typeface="Arial" panose="020B0604020202020204" pitchFamily="34" charset="0"/>
                          <a:ea typeface="Fira Sans Light" panose="020B0403050000020004" pitchFamily="34" charset="0"/>
                        </a:rPr>
                        <a:t>1. Blown fuse or tripped circuit</a:t>
                      </a:r>
                    </a:p>
                    <a:p>
                      <a:r>
                        <a:rPr lang="en-US" sz="1000" dirty="0">
                          <a:solidFill>
                            <a:schemeClr val="tx1"/>
                          </a:solidFill>
                          <a:latin typeface="Arial" panose="020B0604020202020204" pitchFamily="34" charset="0"/>
                          <a:ea typeface="Fira Sans Light" panose="020B0403050000020004" pitchFamily="34" charset="0"/>
                        </a:rPr>
                        <a:t>2. Furnace power switch to OFF</a:t>
                      </a:r>
                    </a:p>
                    <a:p>
                      <a:r>
                        <a:rPr lang="en-US" sz="1000" dirty="0">
                          <a:solidFill>
                            <a:schemeClr val="tx1"/>
                          </a:solidFill>
                          <a:latin typeface="Arial" panose="020B0604020202020204" pitchFamily="34" charset="0"/>
                          <a:ea typeface="Fira Sans Light" panose="020B0403050000020004" pitchFamily="34" charset="0"/>
                        </a:rPr>
                        <a:t>3. Furnace blower compartment door panel loose or not properly installed</a:t>
                      </a:r>
                    </a:p>
                    <a:p>
                      <a:r>
                        <a:rPr lang="en-US" sz="1000" dirty="0">
                          <a:solidFill>
                            <a:schemeClr val="tx1"/>
                          </a:solidFill>
                          <a:latin typeface="Arial" panose="020B0604020202020204" pitchFamily="34" charset="0"/>
                          <a:ea typeface="Fira Sans Light" panose="020B0403050000020004" pitchFamily="34" charset="0"/>
                        </a:rPr>
                        <a:t>4. Loose connection to thermostat or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0" dirty="0">
                          <a:solidFill>
                            <a:schemeClr val="tx1"/>
                          </a:solidFill>
                          <a:latin typeface="Arial" panose="020B0604020202020204" pitchFamily="34" charset="0"/>
                          <a:ea typeface="Fira Sans Light" panose="020B0403050000020004" pitchFamily="34" charset="0"/>
                        </a:rPr>
                        <a:t>1. Replace fuse or reset breaker</a:t>
                      </a:r>
                    </a:p>
                    <a:p>
                      <a:r>
                        <a:rPr lang="en-US" sz="1000" dirty="0">
                          <a:solidFill>
                            <a:schemeClr val="tx1"/>
                          </a:solidFill>
                          <a:latin typeface="Arial" panose="020B0604020202020204" pitchFamily="34" charset="0"/>
                          <a:ea typeface="Fira Sans Light" panose="020B0403050000020004" pitchFamily="34" charset="0"/>
                        </a:rPr>
                        <a:t>2. Turn switch to ON</a:t>
                      </a:r>
                    </a:p>
                    <a:p>
                      <a:r>
                        <a:rPr lang="en-US" sz="1000" dirty="0">
                          <a:solidFill>
                            <a:schemeClr val="tx1"/>
                          </a:solidFill>
                          <a:latin typeface="Arial" panose="020B0604020202020204" pitchFamily="34" charset="0"/>
                          <a:ea typeface="Fira Sans Light" panose="020B0403050000020004" pitchFamily="34" charset="0"/>
                        </a:rPr>
                        <a:t>3. Replace door panel in proper position to engage safety interlock or door switch</a:t>
                      </a:r>
                    </a:p>
                    <a:p>
                      <a:r>
                        <a:rPr lang="en-US" sz="1000" dirty="0">
                          <a:solidFill>
                            <a:schemeClr val="tx1"/>
                          </a:solidFill>
                          <a:latin typeface="Arial" panose="020B0604020202020204" pitchFamily="34" charset="0"/>
                          <a:ea typeface="Fira Sans Light" panose="020B0403050000020004" pitchFamily="34" charset="0"/>
                        </a:rPr>
                        <a:t>4. Tighten Connection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1905262"/>
                  </a:ext>
                </a:extLst>
              </a:tr>
              <a:tr h="1511875">
                <a:tc>
                  <a:txBody>
                    <a:bodyPr/>
                    <a:lstStyle/>
                    <a:p>
                      <a:r>
                        <a:rPr lang="en-US" sz="1000" b="1" i="0" baseline="0" dirty="0">
                          <a:solidFill>
                            <a:schemeClr val="tx1"/>
                          </a:solidFill>
                          <a:latin typeface="Arial" panose="020B0604020202020204" pitchFamily="34" charset="0"/>
                          <a:ea typeface="Fira Sans Light" panose="020B0403050000020004" pitchFamily="34" charset="0"/>
                        </a:rPr>
                        <a:t>No Heat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000" dirty="0">
                          <a:solidFill>
                            <a:schemeClr val="tx1"/>
                          </a:solidFill>
                          <a:latin typeface="Arial" panose="020B0604020202020204" pitchFamily="34" charset="0"/>
                          <a:ea typeface="Fira Sans Light" panose="020B0403050000020004" pitchFamily="34" charset="0"/>
                        </a:rPr>
                        <a:t>1.) Heating System requires service or thermostat requires replacement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ea typeface="Fira Sans Light" panose="020B0403050000020004" pitchFamily="34" charset="0"/>
                        </a:rPr>
                        <a:t>1. </a:t>
                      </a:r>
                      <a:r>
                        <a:rPr lang="en-US" sz="1000" kern="1200" dirty="0">
                          <a:solidFill>
                            <a:schemeClr val="tx1"/>
                          </a:solidFill>
                          <a:latin typeface="Arial" panose="020B0604020202020204" pitchFamily="34" charset="0"/>
                          <a:ea typeface="Fira Sans Light" panose="020B0403050000020004" pitchFamily="34" charset="0"/>
                          <a:cs typeface="+mn-cs"/>
                        </a:rPr>
                        <a:t>Diagnostic: Set Mode to Heat and raise the setpoint above room temperature. Within five minutes the thermostat should make a soft click sound and “Heating” should appear on display. This sound indicates the thermostat is operating properly. If the thermostat does not click, try resetting the thermostat. If the thermostat does not click after being reset, contact your heating and cooling service person or place of purchase for a replacement. If the thermostat clicks, verify the heating system is operating correctly.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23994836"/>
                  </a:ext>
                </a:extLst>
              </a:tr>
              <a:tr h="1023486">
                <a:tc>
                  <a:txBody>
                    <a:bodyPr/>
                    <a:lstStyle/>
                    <a:p>
                      <a:r>
                        <a:rPr lang="en-US" sz="1000" b="1" i="0" baseline="0" dirty="0">
                          <a:solidFill>
                            <a:schemeClr val="tx1"/>
                          </a:solidFill>
                          <a:latin typeface="Arial" panose="020B0604020202020204" pitchFamily="34" charset="0"/>
                          <a:ea typeface="Fira Sans Light" panose="020B0403050000020004" pitchFamily="34" charset="0"/>
                        </a:rPr>
                        <a:t>No Cool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0" dirty="0">
                          <a:solidFill>
                            <a:schemeClr val="tx1"/>
                          </a:solidFill>
                          <a:latin typeface="Arial" panose="020B0604020202020204" pitchFamily="34" charset="0"/>
                          <a:ea typeface="Fira Sans Light" panose="020B0403050000020004" pitchFamily="34" charset="0"/>
                        </a:rPr>
                        <a:t>1. System not set to Cool</a:t>
                      </a:r>
                    </a:p>
                    <a:p>
                      <a:r>
                        <a:rPr lang="en-US" sz="1000" dirty="0">
                          <a:solidFill>
                            <a:schemeClr val="tx1"/>
                          </a:solidFill>
                          <a:latin typeface="Arial" panose="020B0604020202020204" pitchFamily="34" charset="0"/>
                          <a:ea typeface="Fira Sans Light" panose="020B0403050000020004" pitchFamily="34" charset="0"/>
                        </a:rPr>
                        <a:t>2. Loose connection to the thermostat or system</a:t>
                      </a:r>
                    </a:p>
                    <a:p>
                      <a:r>
                        <a:rPr lang="en-US" sz="1000" dirty="0">
                          <a:solidFill>
                            <a:schemeClr val="tx1"/>
                          </a:solidFill>
                          <a:latin typeface="Arial" panose="020B0604020202020204" pitchFamily="34" charset="0"/>
                          <a:ea typeface="Fira Sans Light" panose="020B0403050000020004" pitchFamily="34" charset="0"/>
                        </a:rPr>
                        <a:t>3. Cooling System requires service or thermostat requires replacement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0" dirty="0">
                          <a:solidFill>
                            <a:schemeClr val="tx1"/>
                          </a:solidFill>
                          <a:latin typeface="Arial" panose="020B0604020202020204" pitchFamily="34" charset="0"/>
                          <a:ea typeface="Fira Sans Light" panose="020B0403050000020004" pitchFamily="34" charset="0"/>
                        </a:rPr>
                        <a:t>1. </a:t>
                      </a:r>
                      <a:r>
                        <a:rPr lang="en-US" sz="1000" kern="1200" dirty="0">
                          <a:solidFill>
                            <a:schemeClr val="tx1"/>
                          </a:solidFill>
                          <a:latin typeface="Arial" panose="020B0604020202020204" pitchFamily="34" charset="0"/>
                          <a:ea typeface="Fira Sans Light" panose="020B0403050000020004" pitchFamily="34" charset="0"/>
                          <a:cs typeface="+mn-cs"/>
                        </a:rPr>
                        <a:t>Diagnostic: Set Mode to Cool and lower setpoint below room temperature. Same procedures as diagnostic for “No Heat” condition except set the thermostat to Cool and lower the setpoint below the room temperature. There may be up to a five minute delay before the thermostat clicks in Cooling if the AC Protection feature is 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8007313"/>
                  </a:ext>
                </a:extLst>
              </a:tr>
              <a:tr h="6934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dirty="0">
                          <a:solidFill>
                            <a:schemeClr val="tx1"/>
                          </a:solidFill>
                          <a:latin typeface="Arial" panose="020B0604020202020204" pitchFamily="34" charset="0"/>
                          <a:ea typeface="Fira Sans Light" panose="020B0403050000020004" pitchFamily="34" charset="0"/>
                        </a:rPr>
                        <a:t>Heat, Cool or Fan Runs Constantly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Arial" panose="020B0604020202020204" pitchFamily="34" charset="0"/>
                          <a:ea typeface="Fira Sans Light" panose="020B0403050000020004" pitchFamily="34" charset="0"/>
                        </a:rPr>
                        <a:t>Possible short in wiring, thermostat, heat, cool, or fan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Arial" panose="020B0604020202020204" pitchFamily="34" charset="0"/>
                          <a:ea typeface="Fira Sans Light" panose="020B0403050000020004" pitchFamily="34" charset="0"/>
                        </a:rPr>
                        <a:t>Check each wire connection to verify they are not shorted or touching other wires. If the condition persists, try resetting the thermostat.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80074671"/>
                  </a:ext>
                </a:extLst>
              </a:tr>
            </a:tbl>
          </a:graphicData>
        </a:graphic>
      </p:graphicFrame>
    </p:spTree>
    <p:extLst>
      <p:ext uri="{BB962C8B-B14F-4D97-AF65-F5344CB8AC3E}">
        <p14:creationId xmlns:p14="http://schemas.microsoft.com/office/powerpoint/2010/main" val="16334188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F68C-3E6A-4040-BA0F-B32A5232989D}"/>
              </a:ext>
            </a:extLst>
          </p:cNvPr>
          <p:cNvSpPr>
            <a:spLocks noGrp="1"/>
          </p:cNvSpPr>
          <p:nvPr>
            <p:ph type="title"/>
          </p:nvPr>
        </p:nvSpPr>
        <p:spPr/>
        <p:txBody>
          <a:bodyPr/>
          <a:lstStyle/>
          <a:p>
            <a:r>
              <a:rPr lang="en-US" b="1" dirty="0">
                <a:solidFill>
                  <a:srgbClr val="006998"/>
                </a:solidFill>
              </a:rPr>
              <a:t>Sensi Thermostat – Wi-Fi Troubleshooting</a:t>
            </a:r>
            <a:endParaRPr lang="en-US" dirty="0">
              <a:solidFill>
                <a:srgbClr val="006998"/>
              </a:solidFill>
            </a:endParaRPr>
          </a:p>
        </p:txBody>
      </p:sp>
      <p:graphicFrame>
        <p:nvGraphicFramePr>
          <p:cNvPr id="4" name="Table 3">
            <a:extLst>
              <a:ext uri="{FF2B5EF4-FFF2-40B4-BE49-F238E27FC236}">
                <a16:creationId xmlns:a16="http://schemas.microsoft.com/office/drawing/2014/main" id="{7DAB0EF6-5512-4CA0-8F31-988CDDBB972C}"/>
              </a:ext>
            </a:extLst>
          </p:cNvPr>
          <p:cNvGraphicFramePr>
            <a:graphicFrameLocks noGrp="1"/>
          </p:cNvGraphicFramePr>
          <p:nvPr>
            <p:extLst>
              <p:ext uri="{D42A27DB-BD31-4B8C-83A1-F6EECF244321}">
                <p14:modId xmlns:p14="http://schemas.microsoft.com/office/powerpoint/2010/main" val="1350209459"/>
              </p:ext>
            </p:extLst>
          </p:nvPr>
        </p:nvGraphicFramePr>
        <p:xfrm>
          <a:off x="393192" y="1219317"/>
          <a:ext cx="8254491" cy="5280719"/>
        </p:xfrm>
        <a:graphic>
          <a:graphicData uri="http://schemas.openxmlformats.org/drawingml/2006/table">
            <a:tbl>
              <a:tblPr firstRow="1" bandRow="1">
                <a:tableStyleId>{5C22544A-7EE6-4342-B048-85BDC9FD1C3A}</a:tableStyleId>
              </a:tblPr>
              <a:tblGrid>
                <a:gridCol w="1202871">
                  <a:extLst>
                    <a:ext uri="{9D8B030D-6E8A-4147-A177-3AD203B41FA5}">
                      <a16:colId xmlns:a16="http://schemas.microsoft.com/office/drawing/2014/main" val="3670618872"/>
                    </a:ext>
                  </a:extLst>
                </a:gridCol>
                <a:gridCol w="2753249">
                  <a:extLst>
                    <a:ext uri="{9D8B030D-6E8A-4147-A177-3AD203B41FA5}">
                      <a16:colId xmlns:a16="http://schemas.microsoft.com/office/drawing/2014/main" val="1633934297"/>
                    </a:ext>
                  </a:extLst>
                </a:gridCol>
                <a:gridCol w="4298371">
                  <a:extLst>
                    <a:ext uri="{9D8B030D-6E8A-4147-A177-3AD203B41FA5}">
                      <a16:colId xmlns:a16="http://schemas.microsoft.com/office/drawing/2014/main" val="1258010093"/>
                    </a:ext>
                  </a:extLst>
                </a:gridCol>
              </a:tblGrid>
              <a:tr h="410926">
                <a:tc>
                  <a:txBody>
                    <a:bodyPr/>
                    <a:lstStyle/>
                    <a:p>
                      <a:r>
                        <a:rPr lang="en-US" sz="900" b="1" baseline="0" dirty="0">
                          <a:latin typeface="Arial" panose="020B0604020202020204" pitchFamily="34" charset="0"/>
                          <a:ea typeface="Fira Sans Light" panose="020B0403050000020004" pitchFamily="34" charset="0"/>
                        </a:rPr>
                        <a:t>SYMPTOM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r>
                        <a:rPr lang="en-US" sz="900" b="1" baseline="0" dirty="0">
                          <a:latin typeface="Arial" panose="020B0604020202020204" pitchFamily="34" charset="0"/>
                          <a:ea typeface="Fira Sans Light" panose="020B0403050000020004" pitchFamily="34" charset="0"/>
                        </a:rPr>
                        <a:t>POSSIBLE CAUSE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tc>
                  <a:txBody>
                    <a:bodyPr/>
                    <a:lstStyle/>
                    <a:p>
                      <a:r>
                        <a:rPr lang="en-US" sz="900" b="1" baseline="0" dirty="0">
                          <a:latin typeface="Arial" panose="020B0604020202020204" pitchFamily="34" charset="0"/>
                          <a:ea typeface="Fira Sans Light" panose="020B0403050000020004" pitchFamily="34" charset="0"/>
                        </a:rPr>
                        <a:t>CORRECTIVE ACTION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98"/>
                    </a:solidFill>
                  </a:tcPr>
                </a:tc>
                <a:extLst>
                  <a:ext uri="{0D108BD9-81ED-4DB2-BD59-A6C34878D82A}">
                    <a16:rowId xmlns:a16="http://schemas.microsoft.com/office/drawing/2014/main" val="1932320707"/>
                  </a:ext>
                </a:extLst>
              </a:tr>
              <a:tr h="861255">
                <a:tc>
                  <a:txBody>
                    <a:bodyPr/>
                    <a:lstStyle/>
                    <a:p>
                      <a:r>
                        <a:rPr lang="en-US" sz="900" b="1" i="0" baseline="0" dirty="0">
                          <a:solidFill>
                            <a:schemeClr val="tx1"/>
                          </a:solidFill>
                          <a:latin typeface="Arial" panose="020B0604020202020204" pitchFamily="34" charset="0"/>
                          <a:ea typeface="Fira Sans Light" panose="020B0403050000020004" pitchFamily="34" charset="0"/>
                        </a:rPr>
                        <a:t>No Wi-Fi 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baseline="0" dirty="0">
                          <a:solidFill>
                            <a:schemeClr val="tx1"/>
                          </a:solidFill>
                          <a:latin typeface="Arial" panose="020B0604020202020204" pitchFamily="34" charset="0"/>
                          <a:ea typeface="Fira Sans Light" panose="020B0403050000020004" pitchFamily="34" charset="0"/>
                        </a:rPr>
                        <a:t>1. Low batteries</a:t>
                      </a:r>
                    </a:p>
                    <a:p>
                      <a:r>
                        <a:rPr lang="en-US" sz="900" baseline="0" dirty="0">
                          <a:solidFill>
                            <a:schemeClr val="tx1"/>
                          </a:solidFill>
                          <a:latin typeface="Arial" panose="020B0604020202020204" pitchFamily="34" charset="0"/>
                          <a:ea typeface="Fira Sans Light" panose="020B0403050000020004" pitchFamily="34" charset="0"/>
                        </a:rPr>
                        <a:t>2. Common wire required</a:t>
                      </a:r>
                    </a:p>
                    <a:p>
                      <a:r>
                        <a:rPr lang="en-US" sz="900" baseline="0" dirty="0">
                          <a:solidFill>
                            <a:schemeClr val="tx1"/>
                          </a:solidFill>
                          <a:latin typeface="Arial" panose="020B0604020202020204" pitchFamily="34" charset="0"/>
                          <a:ea typeface="Fira Sans Light" panose="020B0403050000020004" pitchFamily="34" charset="0"/>
                        </a:rPr>
                        <a:t>3. Lost Wi-Fi credentials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baseline="0" dirty="0">
                          <a:solidFill>
                            <a:schemeClr val="tx1"/>
                          </a:solidFill>
                          <a:latin typeface="Arial" panose="020B0604020202020204" pitchFamily="34" charset="0"/>
                          <a:ea typeface="Fira Sans Light" panose="020B0403050000020004" pitchFamily="34" charset="0"/>
                        </a:rPr>
                        <a:t>1. Replace batteries if battery icon indicates low batteries</a:t>
                      </a:r>
                    </a:p>
                    <a:p>
                      <a:r>
                        <a:rPr lang="en-US" sz="900" baseline="0" dirty="0">
                          <a:solidFill>
                            <a:schemeClr val="tx1"/>
                          </a:solidFill>
                          <a:latin typeface="Arial" panose="020B0604020202020204" pitchFamily="34" charset="0"/>
                          <a:ea typeface="Fira Sans Light" panose="020B0403050000020004" pitchFamily="34" charset="0"/>
                        </a:rPr>
                        <a:t>2. If Wi-Fi turns off after about two hours, the issue is likely due to the system not providing a common path for power sharing. Add common connection.</a:t>
                      </a:r>
                    </a:p>
                    <a:p>
                      <a:r>
                        <a:rPr lang="en-US" sz="900" baseline="0" dirty="0">
                          <a:solidFill>
                            <a:schemeClr val="tx1"/>
                          </a:solidFill>
                          <a:latin typeface="Arial" panose="020B0604020202020204" pitchFamily="34" charset="0"/>
                          <a:ea typeface="Fira Sans Light" panose="020B0403050000020004" pitchFamily="34" charset="0"/>
                        </a:rPr>
                        <a:t>3. Put Sensi in Wi-Fi setup mode and reconnect to Wi-Fi.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1905262"/>
                  </a:ext>
                </a:extLst>
              </a:tr>
              <a:tr h="1072162">
                <a:tc>
                  <a:txBody>
                    <a:bodyPr/>
                    <a:lstStyle/>
                    <a:p>
                      <a:r>
                        <a:rPr lang="en-US" sz="900" b="1" i="0" baseline="0" dirty="0">
                          <a:solidFill>
                            <a:schemeClr val="tx1"/>
                          </a:solidFill>
                          <a:latin typeface="Arial" panose="020B0604020202020204" pitchFamily="34" charset="0"/>
                          <a:ea typeface="Fira Sans Light" panose="020B0403050000020004" pitchFamily="34" charset="0"/>
                        </a:rPr>
                        <a:t>X Icon or X </a:t>
                      </a:r>
                    </a:p>
                    <a:p>
                      <a:r>
                        <a:rPr lang="en-US" sz="900" b="1" i="0" baseline="0" dirty="0">
                          <a:solidFill>
                            <a:schemeClr val="tx1"/>
                          </a:solidFill>
                          <a:latin typeface="Arial" panose="020B0604020202020204" pitchFamily="34" charset="0"/>
                          <a:ea typeface="Fira Sans Light" panose="020B0403050000020004" pitchFamily="34" charset="0"/>
                        </a:rPr>
                        <a:t>and Wi-Fi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900" baseline="0" dirty="0">
                          <a:solidFill>
                            <a:schemeClr val="tx1"/>
                          </a:solidFill>
                          <a:latin typeface="Arial" panose="020B0604020202020204" pitchFamily="34" charset="0"/>
                          <a:ea typeface="Fira Sans Light" panose="020B0403050000020004" pitchFamily="34" charset="0"/>
                        </a:rPr>
                        <a:t>1. Unsuccessful Wi-Fi connection</a:t>
                      </a:r>
                    </a:p>
                    <a:p>
                      <a:r>
                        <a:rPr lang="en-US" sz="900" baseline="0" dirty="0">
                          <a:solidFill>
                            <a:schemeClr val="tx1"/>
                          </a:solidFill>
                          <a:latin typeface="Arial" panose="020B0604020202020204" pitchFamily="34" charset="0"/>
                          <a:ea typeface="Fira Sans Light" panose="020B0403050000020004" pitchFamily="34" charset="0"/>
                        </a:rPr>
                        <a:t>2. Lost connection</a:t>
                      </a:r>
                    </a:p>
                    <a:p>
                      <a:r>
                        <a:rPr lang="en-US" sz="900" baseline="0" dirty="0">
                          <a:solidFill>
                            <a:schemeClr val="tx1"/>
                          </a:solidFill>
                          <a:latin typeface="Arial" panose="020B0604020202020204" pitchFamily="34" charset="0"/>
                          <a:ea typeface="Fira Sans Light" panose="020B0403050000020004" pitchFamily="34" charset="0"/>
                        </a:rPr>
                        <a:t>3. Wi-Fi router incompatibility or high firewall setting</a:t>
                      </a:r>
                    </a:p>
                    <a:p>
                      <a:r>
                        <a:rPr lang="en-US" sz="900" baseline="0" dirty="0">
                          <a:solidFill>
                            <a:schemeClr val="tx1"/>
                          </a:solidFill>
                          <a:latin typeface="Arial" panose="020B0604020202020204" pitchFamily="34" charset="0"/>
                          <a:ea typeface="Fira Sans Light" panose="020B0403050000020004" pitchFamily="34" charset="0"/>
                        </a:rPr>
                        <a:t>4. Servers down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1. Incorrect home network password, retry with correct credentials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2. Signal strength or interference. Reposition router, turn off additional devices until the cause is isolated.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3. Power cycle router off then on. Check router compatibility online at </a:t>
                      </a:r>
                      <a:r>
                        <a:rPr lang="en-US" sz="900" baseline="0" dirty="0" err="1">
                          <a:solidFill>
                            <a:schemeClr val="tx1"/>
                          </a:solidFill>
                          <a:latin typeface="Arial" panose="020B0604020202020204" pitchFamily="34" charset="0"/>
                          <a:ea typeface="Fira Sans Light" panose="020B0403050000020004" pitchFamily="34" charset="0"/>
                        </a:rPr>
                        <a:t>Sensi,emerson.com</a:t>
                      </a:r>
                      <a:r>
                        <a:rPr lang="en-US" sz="900" baseline="0" dirty="0">
                          <a:solidFill>
                            <a:schemeClr val="tx1"/>
                          </a:solidFill>
                          <a:latin typeface="Arial" panose="020B0604020202020204" pitchFamily="34" charset="0"/>
                          <a:ea typeface="Fira Sans Light" panose="020B0403050000020004" pitchFamily="34" charset="0"/>
                        </a:rPr>
                        <a:t> and use recommended Wi-Fi settings.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4. Check server status online.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23994836"/>
                  </a:ext>
                </a:extLst>
              </a:tr>
              <a:tr h="1829218">
                <a:tc>
                  <a:txBody>
                    <a:bodyPr/>
                    <a:lstStyle/>
                    <a:p>
                      <a:r>
                        <a:rPr lang="en-US" sz="900" b="1" i="0" baseline="0" dirty="0">
                          <a:solidFill>
                            <a:schemeClr val="tx1"/>
                          </a:solidFill>
                          <a:latin typeface="Arial" panose="020B0604020202020204" pitchFamily="34" charset="0"/>
                          <a:ea typeface="Fira Sans Light" panose="020B0403050000020004" pitchFamily="34" charset="0"/>
                        </a:rPr>
                        <a:t>App Error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baseline="0" dirty="0">
                          <a:solidFill>
                            <a:schemeClr val="tx1"/>
                          </a:solidFill>
                          <a:latin typeface="Arial" panose="020B0604020202020204" pitchFamily="34" charset="0"/>
                          <a:ea typeface="Fira Sans Light" panose="020B0403050000020004" pitchFamily="34" charset="0"/>
                        </a:rPr>
                        <a:t>1. Cannot Create Secure Connection/Unable to connect to Sensi Network</a:t>
                      </a:r>
                    </a:p>
                    <a:p>
                      <a:r>
                        <a:rPr lang="en-US" sz="900" baseline="0" dirty="0">
                          <a:solidFill>
                            <a:schemeClr val="tx1"/>
                          </a:solidFill>
                          <a:latin typeface="Arial" panose="020B0604020202020204" pitchFamily="34" charset="0"/>
                          <a:ea typeface="Fira Sans Light" panose="020B0403050000020004" pitchFamily="34" charset="0"/>
                        </a:rPr>
                        <a:t>2. Can't Connect to Sensi in Wi-Fi settings</a:t>
                      </a:r>
                    </a:p>
                    <a:p>
                      <a:r>
                        <a:rPr lang="en-US" sz="900" baseline="0" dirty="0">
                          <a:solidFill>
                            <a:schemeClr val="tx1"/>
                          </a:solidFill>
                          <a:latin typeface="Arial" panose="020B0604020202020204" pitchFamily="34" charset="0"/>
                          <a:ea typeface="Fira Sans Light" panose="020B0403050000020004" pitchFamily="34" charset="0"/>
                        </a:rPr>
                        <a:t>3. Provisioning Error</a:t>
                      </a:r>
                    </a:p>
                    <a:p>
                      <a:r>
                        <a:rPr lang="en-US" sz="900" baseline="0" dirty="0">
                          <a:solidFill>
                            <a:schemeClr val="tx1"/>
                          </a:solidFill>
                          <a:latin typeface="Arial" panose="020B0604020202020204" pitchFamily="34" charset="0"/>
                          <a:ea typeface="Fira Sans Light" panose="020B0403050000020004" pitchFamily="34" charset="0"/>
                        </a:rPr>
                        <a:t>4. Configuration Error</a:t>
                      </a:r>
                    </a:p>
                    <a:p>
                      <a:r>
                        <a:rPr lang="en-US" sz="900" baseline="0" dirty="0">
                          <a:solidFill>
                            <a:schemeClr val="tx1"/>
                          </a:solidFill>
                          <a:latin typeface="Arial" panose="020B0604020202020204" pitchFamily="34" charset="0"/>
                          <a:ea typeface="Fira Sans Light" panose="020B0403050000020004" pitchFamily="34" charset="0"/>
                        </a:rPr>
                        <a:t>5. Authentication Error</a:t>
                      </a:r>
                    </a:p>
                    <a:p>
                      <a:r>
                        <a:rPr lang="en-US" sz="900" baseline="0" dirty="0">
                          <a:solidFill>
                            <a:schemeClr val="tx1"/>
                          </a:solidFill>
                          <a:latin typeface="Arial" panose="020B0604020202020204" pitchFamily="34" charset="0"/>
                          <a:ea typeface="Fira Sans Light" panose="020B0403050000020004" pitchFamily="34" charset="0"/>
                        </a:rPr>
                        <a:t>6. Network Scan Error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baseline="0" dirty="0">
                          <a:solidFill>
                            <a:schemeClr val="tx1"/>
                          </a:solidFill>
                          <a:latin typeface="Arial" panose="020B0604020202020204" pitchFamily="34" charset="0"/>
                          <a:ea typeface="Fira Sans Light" panose="020B0403050000020004" pitchFamily="34" charset="0"/>
                        </a:rPr>
                        <a:t>1. Check the security code is entered correctly, turn off mobile Data, turn off network switch, force close app, forget networks, ensure the correct path has been selected, reboot thermostat and phone, and reset Network Settings on the phone.</a:t>
                      </a:r>
                    </a:p>
                    <a:p>
                      <a:r>
                        <a:rPr lang="en-US" sz="900" baseline="0" dirty="0">
                          <a:solidFill>
                            <a:schemeClr val="tx1"/>
                          </a:solidFill>
                          <a:latin typeface="Arial" panose="020B0604020202020204" pitchFamily="34" charset="0"/>
                          <a:ea typeface="Fira Sans Light" panose="020B0403050000020004" pitchFamily="34" charset="0"/>
                        </a:rPr>
                        <a:t>2. Spinning icon, check for full battery icon, reset phone and thermostat.</a:t>
                      </a:r>
                    </a:p>
                    <a:p>
                      <a:r>
                        <a:rPr lang="en-US" sz="900" baseline="0" dirty="0">
                          <a:solidFill>
                            <a:schemeClr val="tx1"/>
                          </a:solidFill>
                          <a:latin typeface="Arial" panose="020B0604020202020204" pitchFamily="34" charset="0"/>
                          <a:ea typeface="Fira Sans Light" panose="020B0403050000020004" pitchFamily="34" charset="0"/>
                        </a:rPr>
                        <a:t>3. Reset router, phone, and thermostat. Make sure router security has recommended settings. Try another device.</a:t>
                      </a:r>
                    </a:p>
                    <a:p>
                      <a:r>
                        <a:rPr lang="en-US" sz="900" baseline="0" dirty="0">
                          <a:solidFill>
                            <a:schemeClr val="tx1"/>
                          </a:solidFill>
                          <a:latin typeface="Arial" panose="020B0604020202020204" pitchFamily="34" charset="0"/>
                          <a:ea typeface="Fira Sans Light" panose="020B0403050000020004" pitchFamily="34" charset="0"/>
                        </a:rPr>
                        <a:t>4. Hard reset the thermostat and force close the app.</a:t>
                      </a:r>
                    </a:p>
                    <a:p>
                      <a:r>
                        <a:rPr lang="en-US" sz="900" baseline="0" dirty="0">
                          <a:solidFill>
                            <a:schemeClr val="tx1"/>
                          </a:solidFill>
                          <a:latin typeface="Arial" panose="020B0604020202020204" pitchFamily="34" charset="0"/>
                          <a:ea typeface="Fira Sans Light" panose="020B0403050000020004" pitchFamily="34" charset="0"/>
                        </a:rPr>
                        <a:t>5. Check that the home Wi-Fi Network Password is correct. Forget network password and reconnect.</a:t>
                      </a:r>
                    </a:p>
                    <a:p>
                      <a:r>
                        <a:rPr lang="en-US" sz="900" baseline="0" dirty="0">
                          <a:solidFill>
                            <a:schemeClr val="tx1"/>
                          </a:solidFill>
                          <a:latin typeface="Arial" panose="020B0604020202020204" pitchFamily="34" charset="0"/>
                          <a:ea typeface="Fira Sans Light" panose="020B0403050000020004" pitchFamily="34" charset="0"/>
                        </a:rPr>
                        <a:t>6. SSID needs to be reformatted to eliminate 'non-standard' characters or symbols.</a:t>
                      </a:r>
                      <a:endParaRPr lang="en-US" sz="900" kern="1200" baseline="0" dirty="0">
                        <a:solidFill>
                          <a:schemeClr val="tx1"/>
                        </a:solidFill>
                        <a:latin typeface="Arial" panose="020B0604020202020204" pitchFamily="34" charset="0"/>
                        <a:ea typeface="Fira Sans Light" panose="020B0403050000020004" pitchFamily="34" charset="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8007313"/>
                  </a:ext>
                </a:extLst>
              </a:tr>
              <a:tr h="11071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baseline="0" dirty="0" err="1">
                          <a:solidFill>
                            <a:schemeClr val="tx1"/>
                          </a:solidFill>
                          <a:latin typeface="Arial" panose="020B0604020202020204" pitchFamily="34" charset="0"/>
                          <a:ea typeface="Fira Sans Light" panose="020B0403050000020004" pitchFamily="34" charset="0"/>
                        </a:rPr>
                        <a:t>HomeKit</a:t>
                      </a:r>
                      <a:r>
                        <a:rPr lang="en-US" sz="900" b="1" i="0" baseline="0" dirty="0">
                          <a:solidFill>
                            <a:schemeClr val="tx1"/>
                          </a:solidFill>
                          <a:latin typeface="Arial" panose="020B0604020202020204" pitchFamily="34" charset="0"/>
                          <a:ea typeface="Fira Sans Light" panose="020B0403050000020004" pitchFamily="34" charset="0"/>
                        </a:rPr>
                        <a:t> Error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1. Can't add accessory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2. Incompatible router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3. iCloud data sync in progress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1. Turn on Home Date in iCloud settings, turn on Keychain, hard reset the thermostat.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2. Connect to the 2.4GHz instead of the 5GHz. Toggle off "Auto Join".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3. Wait for the sync to complete. They may need to delete something if the storage is full. Update device, toggle Keychain off and on, log in and out of iCloud, reset </a:t>
                      </a:r>
                      <a:r>
                        <a:rPr lang="en-US" sz="900" baseline="0" dirty="0" err="1">
                          <a:solidFill>
                            <a:schemeClr val="tx1"/>
                          </a:solidFill>
                          <a:latin typeface="Arial" panose="020B0604020202020204" pitchFamily="34" charset="0"/>
                          <a:ea typeface="Fira Sans Light" panose="020B0403050000020004" pitchFamily="34" charset="0"/>
                        </a:rPr>
                        <a:t>HomeKit</a:t>
                      </a:r>
                      <a:r>
                        <a:rPr lang="en-US" sz="900" baseline="0" dirty="0">
                          <a:solidFill>
                            <a:schemeClr val="tx1"/>
                          </a:solidFill>
                          <a:latin typeface="Arial" panose="020B0604020202020204" pitchFamily="34" charset="0"/>
                          <a:ea typeface="Fira Sans Light" panose="020B0403050000020004" pitchFamily="34" charset="0"/>
                        </a:rPr>
                        <a:t> Configurations.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latin typeface="Arial" panose="020B0604020202020204" pitchFamily="34" charset="0"/>
                          <a:ea typeface="Fira Sans Light" panose="020B0403050000020004" pitchFamily="34" charset="0"/>
                        </a:rPr>
                        <a:t>Bypass </a:t>
                      </a:r>
                      <a:r>
                        <a:rPr lang="en-US" sz="900" baseline="0" dirty="0" err="1">
                          <a:solidFill>
                            <a:schemeClr val="tx1"/>
                          </a:solidFill>
                          <a:latin typeface="Arial" panose="020B0604020202020204" pitchFamily="34" charset="0"/>
                          <a:ea typeface="Fira Sans Light" panose="020B0403050000020004" pitchFamily="34" charset="0"/>
                        </a:rPr>
                        <a:t>bypass</a:t>
                      </a:r>
                      <a:r>
                        <a:rPr lang="en-US" sz="900" baseline="0" dirty="0">
                          <a:solidFill>
                            <a:schemeClr val="tx1"/>
                          </a:solidFill>
                          <a:latin typeface="Arial" panose="020B0604020202020204" pitchFamily="34" charset="0"/>
                          <a:ea typeface="Fira Sans Light" panose="020B0403050000020004" pitchFamily="34" charset="0"/>
                        </a:rPr>
                        <a:t> </a:t>
                      </a:r>
                      <a:r>
                        <a:rPr lang="en-US" sz="900" baseline="0" dirty="0" err="1">
                          <a:solidFill>
                            <a:schemeClr val="tx1"/>
                          </a:solidFill>
                          <a:latin typeface="Arial" panose="020B0604020202020204" pitchFamily="34" charset="0"/>
                          <a:ea typeface="Fira Sans Light" panose="020B0403050000020004" pitchFamily="34" charset="0"/>
                        </a:rPr>
                        <a:t>HomeKit</a:t>
                      </a:r>
                      <a:r>
                        <a:rPr lang="en-US" sz="900" baseline="0" dirty="0">
                          <a:solidFill>
                            <a:schemeClr val="tx1"/>
                          </a:solidFill>
                          <a:latin typeface="Arial" panose="020B0604020202020204" pitchFamily="34" charset="0"/>
                          <a:ea typeface="Fira Sans Light" panose="020B0403050000020004" pitchFamily="34" charset="0"/>
                        </a:rPr>
                        <a:t> (select "22") and add later.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80074671"/>
                  </a:ext>
                </a:extLst>
              </a:tr>
            </a:tbl>
          </a:graphicData>
        </a:graphic>
      </p:graphicFrame>
    </p:spTree>
    <p:extLst>
      <p:ext uri="{BB962C8B-B14F-4D97-AF65-F5344CB8AC3E}">
        <p14:creationId xmlns:p14="http://schemas.microsoft.com/office/powerpoint/2010/main" val="192782166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C05B6D-5331-4E7A-B741-0D5EADD52AC7}"/>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Why Contractors Trust White-Rodgers</a:t>
            </a:r>
            <a:endParaRPr lang="en-US" dirty="0">
              <a:solidFill>
                <a:srgbClr val="006998"/>
              </a:solidFill>
              <a:highlight>
                <a:srgbClr val="FFFF00"/>
              </a:highlight>
              <a:latin typeface="+mn-lt"/>
              <a:ea typeface="Fira Sans Light" panose="020B0403050000020004" charset="0"/>
            </a:endParaRPr>
          </a:p>
        </p:txBody>
      </p:sp>
      <p:sp>
        <p:nvSpPr>
          <p:cNvPr id="6" name="Content Placeholder 2">
            <a:extLst>
              <a:ext uri="{FF2B5EF4-FFF2-40B4-BE49-F238E27FC236}">
                <a16:creationId xmlns:a16="http://schemas.microsoft.com/office/drawing/2014/main" id="{246807CD-8CBB-44FF-BCE9-0B3C5BE9BAF3}"/>
              </a:ext>
            </a:extLst>
          </p:cNvPr>
          <p:cNvSpPr>
            <a:spLocks noGrp="1"/>
          </p:cNvSpPr>
          <p:nvPr>
            <p:ph sz="quarter" idx="15"/>
          </p:nvPr>
        </p:nvSpPr>
        <p:spPr>
          <a:xfrm>
            <a:off x="400244" y="1233743"/>
            <a:ext cx="4023360" cy="5132388"/>
          </a:xfrm>
        </p:spPr>
        <p:txBody>
          <a:bodyPr/>
          <a:lstStyle/>
          <a:p>
            <a:pPr marL="0" indent="0">
              <a:lnSpc>
                <a:spcPct val="150000"/>
              </a:lnSpc>
              <a:spcBef>
                <a:spcPts val="0"/>
              </a:spcBef>
              <a:buNone/>
            </a:pPr>
            <a:r>
              <a:rPr lang="en-US" sz="1800" b="1" dirty="0">
                <a:solidFill>
                  <a:srgbClr val="475866"/>
                </a:solidFill>
                <a:ea typeface="Fira Sans Light" panose="020B0403050000020004" charset="0"/>
              </a:rPr>
              <a:t>Industry Leading Products</a:t>
            </a:r>
          </a:p>
          <a:p>
            <a:pPr>
              <a:spcBef>
                <a:spcPts val="0"/>
              </a:spcBef>
            </a:pPr>
            <a:r>
              <a:rPr lang="en-US" sz="1600" dirty="0">
                <a:solidFill>
                  <a:srgbClr val="475866"/>
                </a:solidFill>
                <a:ea typeface="Fira Sans Light" panose="020B0403050000020004" charset="0"/>
              </a:rPr>
              <a:t>Used by more OEM’s</a:t>
            </a:r>
          </a:p>
          <a:p>
            <a:pPr>
              <a:lnSpc>
                <a:spcPct val="100000"/>
              </a:lnSpc>
              <a:spcBef>
                <a:spcPts val="0"/>
              </a:spcBef>
              <a:spcAft>
                <a:spcPts val="900"/>
              </a:spcAft>
            </a:pPr>
            <a:r>
              <a:rPr lang="en-US" sz="1600" dirty="0">
                <a:solidFill>
                  <a:srgbClr val="475866"/>
                </a:solidFill>
                <a:ea typeface="Fira Sans Light" panose="020B0403050000020004" charset="0"/>
              </a:rPr>
              <a:t>Offering the widest range of Universal Replacement Controls</a:t>
            </a:r>
            <a:endParaRPr lang="en-US" sz="1600" b="1" dirty="0">
              <a:solidFill>
                <a:srgbClr val="475866"/>
              </a:solidFill>
              <a:ea typeface="Fira Sans Light" panose="020B0403050000020004" charset="0"/>
            </a:endParaRPr>
          </a:p>
          <a:p>
            <a:pPr marL="0" indent="0">
              <a:lnSpc>
                <a:spcPct val="150000"/>
              </a:lnSpc>
              <a:spcBef>
                <a:spcPts val="0"/>
              </a:spcBef>
              <a:buNone/>
            </a:pPr>
            <a:r>
              <a:rPr lang="en-US" sz="1800" b="1" dirty="0">
                <a:solidFill>
                  <a:srgbClr val="475866"/>
                </a:solidFill>
                <a:ea typeface="Fira Sans Light" panose="020B0403050000020004" charset="0"/>
              </a:rPr>
              <a:t>Ease Of Installation</a:t>
            </a:r>
          </a:p>
          <a:p>
            <a:pPr>
              <a:lnSpc>
                <a:spcPct val="100000"/>
              </a:lnSpc>
              <a:spcBef>
                <a:spcPts val="0"/>
              </a:spcBef>
              <a:spcAft>
                <a:spcPts val="900"/>
              </a:spcAft>
            </a:pPr>
            <a:r>
              <a:rPr lang="en-US" sz="1600" dirty="0">
                <a:solidFill>
                  <a:srgbClr val="475866"/>
                </a:solidFill>
                <a:ea typeface="Fira Sans Light" panose="020B0403050000020004" charset="0"/>
              </a:rPr>
              <a:t>Simple, easy to understand instructions</a:t>
            </a:r>
            <a:endParaRPr lang="en-US" sz="1600" b="1" dirty="0">
              <a:solidFill>
                <a:srgbClr val="475866"/>
              </a:solidFill>
              <a:ea typeface="Fira Sans Light" panose="020B0403050000020004" charset="0"/>
            </a:endParaRPr>
          </a:p>
          <a:p>
            <a:pPr marL="0" indent="0">
              <a:lnSpc>
                <a:spcPct val="150000"/>
              </a:lnSpc>
              <a:spcBef>
                <a:spcPts val="0"/>
              </a:spcBef>
              <a:buNone/>
            </a:pPr>
            <a:r>
              <a:rPr lang="en-US" sz="1800" b="1" dirty="0">
                <a:solidFill>
                  <a:srgbClr val="475866"/>
                </a:solidFill>
                <a:ea typeface="Fira Sans Light" panose="020B0403050000020004" charset="0"/>
              </a:rPr>
              <a:t>Product Reliability</a:t>
            </a:r>
          </a:p>
          <a:p>
            <a:pPr>
              <a:lnSpc>
                <a:spcPct val="100000"/>
              </a:lnSpc>
              <a:spcBef>
                <a:spcPts val="0"/>
              </a:spcBef>
              <a:spcAft>
                <a:spcPts val="900"/>
              </a:spcAft>
            </a:pPr>
            <a:r>
              <a:rPr lang="en-US" sz="1600" dirty="0">
                <a:solidFill>
                  <a:srgbClr val="475866"/>
                </a:solidFill>
                <a:ea typeface="Fira Sans Light" panose="020B0403050000020004" charset="0"/>
              </a:rPr>
              <a:t>Quality Control assures reliable products</a:t>
            </a:r>
          </a:p>
          <a:p>
            <a:pPr marL="0" indent="0">
              <a:lnSpc>
                <a:spcPct val="150000"/>
              </a:lnSpc>
              <a:spcBef>
                <a:spcPts val="0"/>
              </a:spcBef>
              <a:buNone/>
            </a:pPr>
            <a:r>
              <a:rPr lang="en-US" sz="1800" b="1" dirty="0">
                <a:solidFill>
                  <a:srgbClr val="475866"/>
                </a:solidFill>
                <a:ea typeface="Fira Sans Light" panose="020B0403050000020004" charset="0"/>
              </a:rPr>
              <a:t>Affordable</a:t>
            </a:r>
          </a:p>
          <a:p>
            <a:pPr>
              <a:lnSpc>
                <a:spcPct val="100000"/>
              </a:lnSpc>
              <a:spcBef>
                <a:spcPts val="0"/>
              </a:spcBef>
              <a:spcAft>
                <a:spcPts val="900"/>
              </a:spcAft>
            </a:pPr>
            <a:r>
              <a:rPr lang="en-US" sz="1600" dirty="0">
                <a:solidFill>
                  <a:srgbClr val="475866"/>
                </a:solidFill>
                <a:ea typeface="Fira Sans Light" panose="020B0403050000020004" charset="0"/>
              </a:rPr>
              <a:t>Competitive pricing</a:t>
            </a:r>
          </a:p>
          <a:p>
            <a:pPr marL="0" indent="0">
              <a:lnSpc>
                <a:spcPct val="150000"/>
              </a:lnSpc>
              <a:spcBef>
                <a:spcPts val="0"/>
              </a:spcBef>
              <a:buNone/>
            </a:pPr>
            <a:r>
              <a:rPr lang="en-US" sz="1800" b="1" dirty="0">
                <a:solidFill>
                  <a:srgbClr val="475866"/>
                </a:solidFill>
                <a:ea typeface="Fira Sans Light" panose="020B0403050000020004" charset="0"/>
              </a:rPr>
              <a:t>Supported By Knowledgeable Representatives</a:t>
            </a:r>
          </a:p>
          <a:p>
            <a:pPr>
              <a:lnSpc>
                <a:spcPct val="100000"/>
              </a:lnSpc>
              <a:spcBef>
                <a:spcPts val="0"/>
              </a:spcBef>
            </a:pPr>
            <a:r>
              <a:rPr lang="en-US" sz="1600" dirty="0">
                <a:solidFill>
                  <a:srgbClr val="475866"/>
                </a:solidFill>
                <a:ea typeface="Fira Sans Light" panose="020B0403050000020004" charset="0"/>
              </a:rPr>
              <a:t>Contractor direct phone support</a:t>
            </a:r>
          </a:p>
          <a:p>
            <a:pPr>
              <a:spcBef>
                <a:spcPts val="0"/>
              </a:spcBef>
            </a:pPr>
            <a:endParaRPr lang="en-US" sz="1600" dirty="0">
              <a:solidFill>
                <a:srgbClr val="475866"/>
              </a:solidFill>
              <a:ea typeface="Fira Sans Light" panose="020B0403050000020004" charset="0"/>
            </a:endParaRPr>
          </a:p>
          <a:p>
            <a:pPr>
              <a:spcBef>
                <a:spcPts val="0"/>
              </a:spcBef>
            </a:pPr>
            <a:endParaRPr lang="en-US" sz="1600" dirty="0">
              <a:solidFill>
                <a:srgbClr val="475866"/>
              </a:solidFill>
              <a:ea typeface="Fira Sans Light" panose="020B0403050000020004" charset="0"/>
            </a:endParaRPr>
          </a:p>
        </p:txBody>
      </p:sp>
      <p:pic>
        <p:nvPicPr>
          <p:cNvPr id="7" name="Picture 6" descr="A sign on the side of a building&#10;&#10;Description automatically generated">
            <a:extLst>
              <a:ext uri="{FF2B5EF4-FFF2-40B4-BE49-F238E27FC236}">
                <a16:creationId xmlns:a16="http://schemas.microsoft.com/office/drawing/2014/main" id="{293A74CF-5AAB-4A57-8570-C2B8C4B604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902296" y="1450298"/>
            <a:ext cx="3847496" cy="4768558"/>
          </a:xfrm>
          <a:prstGeom prst="rect">
            <a:avLst/>
          </a:prstGeom>
        </p:spPr>
      </p:pic>
      <p:sp>
        <p:nvSpPr>
          <p:cNvPr id="2" name="TextBox 1">
            <a:extLst>
              <a:ext uri="{FF2B5EF4-FFF2-40B4-BE49-F238E27FC236}">
                <a16:creationId xmlns:a16="http://schemas.microsoft.com/office/drawing/2014/main" id="{2F5883F3-88B8-D142-A195-CC2822A36B5A}"/>
              </a:ext>
            </a:extLst>
          </p:cNvPr>
          <p:cNvSpPr txBox="1"/>
          <p:nvPr/>
        </p:nvSpPr>
        <p:spPr bwMode="auto">
          <a:xfrm>
            <a:off x="449542" y="6524223"/>
            <a:ext cx="1962382" cy="227626"/>
          </a:xfrm>
          <a:prstGeom prst="rect">
            <a:avLst/>
          </a:prstGeom>
          <a:noFill/>
          <a:ln w="9525">
            <a:noFill/>
            <a:miter lim="800000"/>
            <a:headEnd/>
            <a:tailEnd/>
          </a:ln>
        </p:spPr>
        <p:txBody>
          <a:bodyPr wrap="square" rtlCol="0">
            <a:spAutoFit/>
          </a:bodyPr>
          <a:lstStyle/>
          <a:p>
            <a:pPr eaLnBrk="0" hangingPunct="0">
              <a:lnSpc>
                <a:spcPct val="105000"/>
              </a:lnSpc>
            </a:pPr>
            <a:r>
              <a:rPr lang="en-US" sz="900" dirty="0"/>
              <a:t>R-5197-02</a:t>
            </a:r>
          </a:p>
        </p:txBody>
      </p:sp>
    </p:spTree>
    <p:extLst>
      <p:ext uri="{BB962C8B-B14F-4D97-AF65-F5344CB8AC3E}">
        <p14:creationId xmlns:p14="http://schemas.microsoft.com/office/powerpoint/2010/main" val="404173463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7E5F1D2D-1A8F-40B2-AFF9-3100FCC15ECB}"/>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Features Overview</a:t>
            </a:r>
            <a:endParaRPr lang="en-US" dirty="0">
              <a:solidFill>
                <a:srgbClr val="006998"/>
              </a:solidFill>
              <a:highlight>
                <a:srgbClr val="FFFF00"/>
              </a:highlight>
              <a:latin typeface="+mn-lt"/>
              <a:ea typeface="Fira Sans Light" panose="020B0403050000020004" charset="0"/>
            </a:endParaRPr>
          </a:p>
        </p:txBody>
      </p:sp>
      <p:pic>
        <p:nvPicPr>
          <p:cNvPr id="45" name="Picture 44" descr="A picture containing meter, light&#10;&#10;Description automatically generated">
            <a:extLst>
              <a:ext uri="{FF2B5EF4-FFF2-40B4-BE49-F238E27FC236}">
                <a16:creationId xmlns:a16="http://schemas.microsoft.com/office/drawing/2014/main" id="{F052C0D6-F54A-47EA-BBA1-915DEFC5E0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grpSp>
        <p:nvGrpSpPr>
          <p:cNvPr id="4" name="Group 3">
            <a:extLst>
              <a:ext uri="{FF2B5EF4-FFF2-40B4-BE49-F238E27FC236}">
                <a16:creationId xmlns:a16="http://schemas.microsoft.com/office/drawing/2014/main" id="{FEB81743-0D29-7648-BC44-F0F0C1437748}"/>
              </a:ext>
            </a:extLst>
          </p:cNvPr>
          <p:cNvGrpSpPr/>
          <p:nvPr/>
        </p:nvGrpSpPr>
        <p:grpSpPr>
          <a:xfrm>
            <a:off x="5758983" y="5473039"/>
            <a:ext cx="2539629" cy="572062"/>
            <a:chOff x="944977" y="5974223"/>
            <a:chExt cx="2539629" cy="572062"/>
          </a:xfrm>
        </p:grpSpPr>
        <p:pic>
          <p:nvPicPr>
            <p:cNvPr id="20" name="Picture 19">
              <a:extLst>
                <a:ext uri="{FF2B5EF4-FFF2-40B4-BE49-F238E27FC236}">
                  <a16:creationId xmlns:a16="http://schemas.microsoft.com/office/drawing/2014/main" id="{FB6A265A-EBEB-9A42-A1C8-466954B0B718}"/>
                </a:ext>
              </a:extLst>
            </p:cNvPr>
            <p:cNvPicPr>
              <a:picLocks noChangeAspect="1"/>
            </p:cNvPicPr>
            <p:nvPr/>
          </p:nvPicPr>
          <p:blipFill>
            <a:blip r:embed="rId3"/>
            <a:stretch>
              <a:fillRect/>
            </a:stretch>
          </p:blipFill>
          <p:spPr>
            <a:xfrm>
              <a:off x="944977" y="5974223"/>
              <a:ext cx="572062" cy="572062"/>
            </a:xfrm>
            <a:prstGeom prst="rect">
              <a:avLst/>
            </a:prstGeom>
          </p:spPr>
        </p:pic>
        <p:sp>
          <p:nvSpPr>
            <p:cNvPr id="21" name="TextBox 20">
              <a:extLst>
                <a:ext uri="{FF2B5EF4-FFF2-40B4-BE49-F238E27FC236}">
                  <a16:creationId xmlns:a16="http://schemas.microsoft.com/office/drawing/2014/main" id="{DBA1A220-1014-B145-B217-FE101394423A}"/>
                </a:ext>
              </a:extLst>
            </p:cNvPr>
            <p:cNvSpPr txBox="1"/>
            <p:nvPr/>
          </p:nvSpPr>
          <p:spPr bwMode="auto">
            <a:xfrm>
              <a:off x="1517040" y="6040266"/>
              <a:ext cx="1967566" cy="466666"/>
            </a:xfrm>
            <a:prstGeom prst="rect">
              <a:avLst/>
            </a:prstGeom>
            <a:noFill/>
            <a:ln w="9525">
              <a:noFill/>
              <a:miter lim="800000"/>
              <a:headEnd/>
              <a:tailEnd/>
            </a:ln>
          </p:spPr>
          <p:txBody>
            <a:bodyPr wrap="square" rtlCol="0">
              <a:spAutoFit/>
            </a:bodyPr>
            <a:lstStyle/>
            <a:p>
              <a:pPr eaLnBrk="0" hangingPunct="0">
                <a:lnSpc>
                  <a:spcPct val="105000"/>
                </a:lnSpc>
              </a:pPr>
              <a:r>
                <a:rPr lang="en-US" sz="1200" b="1" dirty="0">
                  <a:solidFill>
                    <a:srgbClr val="475866"/>
                  </a:solidFill>
                </a:rPr>
                <a:t>ENERGY STAR AND</a:t>
              </a:r>
            </a:p>
            <a:p>
              <a:pPr eaLnBrk="0" hangingPunct="0">
                <a:lnSpc>
                  <a:spcPct val="105000"/>
                </a:lnSpc>
              </a:pPr>
              <a:r>
                <a:rPr lang="en-US" sz="1200" b="1" dirty="0">
                  <a:solidFill>
                    <a:srgbClr val="475866"/>
                  </a:solidFill>
                </a:rPr>
                <a:t>TITLE 24 COMPLIANT</a:t>
              </a:r>
            </a:p>
          </p:txBody>
        </p:sp>
      </p:grpSp>
      <p:sp>
        <p:nvSpPr>
          <p:cNvPr id="23" name="TextBox 22">
            <a:extLst>
              <a:ext uri="{FF2B5EF4-FFF2-40B4-BE49-F238E27FC236}">
                <a16:creationId xmlns:a16="http://schemas.microsoft.com/office/drawing/2014/main" id="{7AA7E73B-AF1E-FA4B-AEB7-618079CE0E9A}"/>
              </a:ext>
            </a:extLst>
          </p:cNvPr>
          <p:cNvSpPr txBox="1"/>
          <p:nvPr/>
        </p:nvSpPr>
        <p:spPr bwMode="auto">
          <a:xfrm>
            <a:off x="513830" y="1223407"/>
            <a:ext cx="7560829" cy="307777"/>
          </a:xfrm>
          <a:prstGeom prst="rect">
            <a:avLst/>
          </a:prstGeom>
          <a:noFill/>
          <a:ln w="9525">
            <a:noFill/>
            <a:miter lim="800000"/>
            <a:headEnd/>
            <a:tailEnd/>
          </a:ln>
        </p:spPr>
        <p:txBody>
          <a:bodyPr wrap="square" rtlCol="0">
            <a:spAutoFit/>
          </a:bodyPr>
          <a:lstStyle/>
          <a:p>
            <a:pPr eaLnBrk="0" hangingPunct="0"/>
            <a:r>
              <a:rPr lang="en-US" sz="1400" dirty="0">
                <a:solidFill>
                  <a:srgbClr val="475866"/>
                </a:solidFill>
                <a:ea typeface="Fira Sans Light" panose="020B0403050000020004" charset="0"/>
              </a:rPr>
              <a:t>Sensi Customers Love the Features that Help Them Save About 23% on HVAC Energy</a:t>
            </a:r>
            <a:r>
              <a:rPr lang="en-US" sz="1400" baseline="30000" dirty="0">
                <a:solidFill>
                  <a:srgbClr val="475866"/>
                </a:solidFill>
                <a:ea typeface="Fira Sans Light" panose="020B0403050000020004" charset="0"/>
              </a:rPr>
              <a:t>*</a:t>
            </a:r>
            <a:endParaRPr lang="en-US" sz="1200" dirty="0">
              <a:solidFill>
                <a:srgbClr val="FF0000"/>
              </a:solidFill>
              <a:ea typeface="Fira Sans Light" panose="020B0403050000020004" charset="0"/>
            </a:endParaRPr>
          </a:p>
        </p:txBody>
      </p:sp>
      <p:sp>
        <p:nvSpPr>
          <p:cNvPr id="25" name="TextBox 24">
            <a:extLst>
              <a:ext uri="{FF2B5EF4-FFF2-40B4-BE49-F238E27FC236}">
                <a16:creationId xmlns:a16="http://schemas.microsoft.com/office/drawing/2014/main" id="{1DBB013E-E97D-9247-A6E5-1A2DC24E33CE}"/>
              </a:ext>
            </a:extLst>
          </p:cNvPr>
          <p:cNvSpPr txBox="1"/>
          <p:nvPr/>
        </p:nvSpPr>
        <p:spPr bwMode="auto">
          <a:xfrm>
            <a:off x="825061" y="1674015"/>
            <a:ext cx="4727242" cy="4647426"/>
          </a:xfrm>
          <a:prstGeom prst="rect">
            <a:avLst/>
          </a:prstGeom>
          <a:noFill/>
          <a:ln w="9525">
            <a:noFill/>
            <a:miter lim="800000"/>
            <a:headEnd/>
            <a:tailEnd/>
          </a:ln>
        </p:spPr>
        <p:txBody>
          <a:bodyPr wrap="square" rtlCol="0">
            <a:spAutoFit/>
          </a:bodyPr>
          <a:lstStyle/>
          <a:p>
            <a:pPr eaLnBrk="0" hangingPunct="0"/>
            <a:r>
              <a:rPr lang="en-US" sz="1100" b="1" dirty="0">
                <a:solidFill>
                  <a:srgbClr val="475866"/>
                </a:solidFill>
                <a:ea typeface="Fira Sans Light" panose="020B0403050000020004" charset="0"/>
              </a:rPr>
              <a:t>REMOTE ACCESS</a:t>
            </a:r>
          </a:p>
          <a:p>
            <a:pPr eaLnBrk="0" hangingPunct="0"/>
            <a:r>
              <a:rPr lang="en-US" sz="1100" dirty="0">
                <a:solidFill>
                  <a:srgbClr val="475866"/>
                </a:solidFill>
                <a:ea typeface="Fira Sans Light" panose="020B0403050000020004" charset="0"/>
              </a:rPr>
              <a:t>Set, change, and program home comfort from anywhere</a:t>
            </a:r>
          </a:p>
          <a:p>
            <a:pPr eaLnBrk="0" hangingPunct="0"/>
            <a:endParaRPr lang="en-US" sz="1100" b="1" dirty="0">
              <a:solidFill>
                <a:srgbClr val="475866"/>
              </a:solidFill>
              <a:ea typeface="Fira Sans Light" panose="020B0403050000020004" charset="0"/>
            </a:endParaRPr>
          </a:p>
          <a:p>
            <a:pPr eaLnBrk="0" hangingPunct="0"/>
            <a:r>
              <a:rPr lang="en-US" sz="1100" b="1" dirty="0">
                <a:solidFill>
                  <a:srgbClr val="475866"/>
                </a:solidFill>
                <a:ea typeface="Fira Sans Light" panose="020B0403050000020004" charset="0"/>
              </a:rPr>
              <a:t>HUMIDITY CONTROL</a:t>
            </a:r>
          </a:p>
          <a:p>
            <a:pPr eaLnBrk="0" hangingPunct="0"/>
            <a:r>
              <a:rPr lang="en-US" sz="1100" dirty="0">
                <a:solidFill>
                  <a:srgbClr val="475866"/>
                </a:solidFill>
                <a:ea typeface="Fira Sans Light" panose="020B0403050000020004" charset="0"/>
              </a:rPr>
              <a:t>Homeowners stay comfortable with humidification/</a:t>
            </a:r>
          </a:p>
          <a:p>
            <a:pPr eaLnBrk="0" hangingPunct="0"/>
            <a:r>
              <a:rPr lang="en-US" sz="1100" dirty="0">
                <a:solidFill>
                  <a:srgbClr val="475866"/>
                </a:solidFill>
                <a:ea typeface="Fira Sans Light" panose="020B0403050000020004" charset="0"/>
              </a:rPr>
              <a:t>dehumidification control</a:t>
            </a:r>
          </a:p>
          <a:p>
            <a:pPr eaLnBrk="0" hangingPunct="0"/>
            <a:endParaRPr lang="en-US" sz="1100" dirty="0">
              <a:solidFill>
                <a:srgbClr val="475866"/>
              </a:solidFill>
              <a:ea typeface="Fira Sans Light" panose="020B0403050000020004" charset="0"/>
            </a:endParaRPr>
          </a:p>
          <a:p>
            <a:pPr eaLnBrk="0" hangingPunct="0"/>
            <a:r>
              <a:rPr lang="en-US" sz="1100" b="1" dirty="0">
                <a:solidFill>
                  <a:srgbClr val="475866"/>
                </a:solidFill>
                <a:ea typeface="Fira Sans Light" panose="020B0403050000020004" charset="0"/>
              </a:rPr>
              <a:t>USAGE REPORTS</a:t>
            </a:r>
          </a:p>
          <a:p>
            <a:pPr eaLnBrk="0" hangingPunct="0"/>
            <a:r>
              <a:rPr lang="en-US" sz="1100" dirty="0">
                <a:solidFill>
                  <a:srgbClr val="475866"/>
                </a:solidFill>
                <a:ea typeface="Fira Sans Light" panose="020B0403050000020004" charset="0"/>
              </a:rPr>
              <a:t>Monitor current day and historical heating, cooling,</a:t>
            </a:r>
          </a:p>
          <a:p>
            <a:pPr eaLnBrk="0" hangingPunct="0"/>
            <a:r>
              <a:rPr lang="en-US" sz="1100" dirty="0">
                <a:solidFill>
                  <a:srgbClr val="475866"/>
                </a:solidFill>
                <a:ea typeface="Fira Sans Light" panose="020B0403050000020004" charset="0"/>
              </a:rPr>
              <a:t>and fan runtimes right in the app</a:t>
            </a:r>
          </a:p>
          <a:p>
            <a:pPr eaLnBrk="0" hangingPunct="0"/>
            <a:endParaRPr lang="en-US" sz="1100" dirty="0">
              <a:solidFill>
                <a:srgbClr val="475866"/>
              </a:solidFill>
              <a:ea typeface="Fira Sans Light" panose="020B0403050000020004" charset="0"/>
            </a:endParaRPr>
          </a:p>
          <a:p>
            <a:pPr eaLnBrk="0" hangingPunct="0"/>
            <a:r>
              <a:rPr lang="en-US" sz="1100" b="1" dirty="0">
                <a:solidFill>
                  <a:srgbClr val="475866"/>
                </a:solidFill>
                <a:ea typeface="Fira Sans Light" panose="020B0403050000020004" charset="0"/>
              </a:rPr>
              <a:t>FLEXIBLE SCHEDULING</a:t>
            </a:r>
          </a:p>
          <a:p>
            <a:pPr eaLnBrk="0" hangingPunct="0"/>
            <a:r>
              <a:rPr lang="en-US" sz="1100" dirty="0">
                <a:solidFill>
                  <a:srgbClr val="475866"/>
                </a:solidFill>
                <a:ea typeface="Fira Sans Light" panose="020B0403050000020004" charset="0"/>
              </a:rPr>
              <a:t>Program a schedule for each day of the week</a:t>
            </a:r>
          </a:p>
          <a:p>
            <a:pPr eaLnBrk="0" hangingPunct="0"/>
            <a:endParaRPr lang="en-US" sz="1100" dirty="0">
              <a:solidFill>
                <a:srgbClr val="475866"/>
              </a:solidFill>
              <a:ea typeface="Fira Sans Light" panose="020B0403050000020004" charset="0"/>
            </a:endParaRPr>
          </a:p>
          <a:p>
            <a:pPr eaLnBrk="0" hangingPunct="0"/>
            <a:r>
              <a:rPr lang="en-US" sz="1100" b="1" dirty="0">
                <a:solidFill>
                  <a:srgbClr val="475866"/>
                </a:solidFill>
                <a:ea typeface="Fira Sans Light" panose="020B0403050000020004" charset="0"/>
              </a:rPr>
              <a:t>CIRCULATING FAN</a:t>
            </a:r>
          </a:p>
          <a:p>
            <a:pPr eaLnBrk="0" hangingPunct="0"/>
            <a:r>
              <a:rPr lang="en-US" sz="1100" dirty="0">
                <a:solidFill>
                  <a:srgbClr val="475866"/>
                </a:solidFill>
                <a:ea typeface="Fira Sans Light" panose="020B0403050000020004" charset="0"/>
              </a:rPr>
              <a:t>Select a minimum daily fan run time % to help</a:t>
            </a:r>
          </a:p>
          <a:p>
            <a:pPr eaLnBrk="0" hangingPunct="0"/>
            <a:r>
              <a:rPr lang="en-US" sz="1100" dirty="0">
                <a:solidFill>
                  <a:srgbClr val="475866"/>
                </a:solidFill>
                <a:ea typeface="Fira Sans Light" panose="020B0403050000020004" charset="0"/>
              </a:rPr>
              <a:t>regulate temperature and improve indoor air quality </a:t>
            </a:r>
          </a:p>
          <a:p>
            <a:pPr eaLnBrk="0" hangingPunct="0"/>
            <a:endParaRPr lang="en-US" sz="1100" dirty="0">
              <a:solidFill>
                <a:srgbClr val="475866"/>
              </a:solidFill>
              <a:ea typeface="Fira Sans Light" panose="020B0403050000020004" charset="0"/>
            </a:endParaRPr>
          </a:p>
          <a:p>
            <a:pPr eaLnBrk="0" hangingPunct="0"/>
            <a:r>
              <a:rPr lang="en-US" sz="1100" b="1" dirty="0">
                <a:solidFill>
                  <a:srgbClr val="475866"/>
                </a:solidFill>
                <a:ea typeface="Fira Sans Light" panose="020B0403050000020004" charset="0"/>
              </a:rPr>
              <a:t>SMART ALERTS</a:t>
            </a:r>
          </a:p>
          <a:p>
            <a:pPr eaLnBrk="0" hangingPunct="0"/>
            <a:r>
              <a:rPr lang="en-US" sz="1100" dirty="0">
                <a:solidFill>
                  <a:srgbClr val="475866"/>
                </a:solidFill>
                <a:ea typeface="Fira Sans Light" panose="020B0403050000020004" charset="0"/>
              </a:rPr>
              <a:t>Detects extreme temperatures and humidity levels </a:t>
            </a:r>
          </a:p>
          <a:p>
            <a:pPr eaLnBrk="0" hangingPunct="0"/>
            <a:r>
              <a:rPr lang="en-US" sz="1100" dirty="0">
                <a:solidFill>
                  <a:srgbClr val="475866"/>
                </a:solidFill>
                <a:ea typeface="Fira Sans Light" panose="020B0403050000020004" charset="0"/>
              </a:rPr>
              <a:t>and lets you know if your system isn’t working  properly,</a:t>
            </a:r>
          </a:p>
          <a:p>
            <a:pPr eaLnBrk="0" hangingPunct="0"/>
            <a:r>
              <a:rPr lang="en-US" sz="1100" dirty="0">
                <a:solidFill>
                  <a:srgbClr val="475866"/>
                </a:solidFill>
                <a:ea typeface="Fira Sans Light" panose="020B0403050000020004" charset="0"/>
              </a:rPr>
              <a:t>even when you are not at home</a:t>
            </a:r>
          </a:p>
          <a:p>
            <a:pPr eaLnBrk="0" hangingPunct="0"/>
            <a:endParaRPr lang="en-US" sz="1100" dirty="0">
              <a:solidFill>
                <a:srgbClr val="475866"/>
              </a:solidFill>
              <a:ea typeface="Fira Sans Light" panose="020B0403050000020004" charset="0"/>
            </a:endParaRPr>
          </a:p>
          <a:p>
            <a:pPr eaLnBrk="0" hangingPunct="0"/>
            <a:r>
              <a:rPr lang="en-US" sz="1100" b="1" dirty="0">
                <a:solidFill>
                  <a:srgbClr val="475866"/>
                </a:solidFill>
                <a:ea typeface="Fira Sans Light" panose="020B0403050000020004" charset="0"/>
              </a:rPr>
              <a:t>SERVICE REMINDERS</a:t>
            </a:r>
          </a:p>
          <a:p>
            <a:pPr eaLnBrk="0" hangingPunct="0"/>
            <a:r>
              <a:rPr lang="en-US" sz="1100" dirty="0">
                <a:solidFill>
                  <a:srgbClr val="475866"/>
                </a:solidFill>
                <a:ea typeface="Fira Sans Light" panose="020B0403050000020004" charset="0"/>
              </a:rPr>
              <a:t>The Sensi app will remind you when it’s time for a new</a:t>
            </a:r>
          </a:p>
          <a:p>
            <a:pPr eaLnBrk="0" hangingPunct="0"/>
            <a:r>
              <a:rPr lang="en-US" sz="1100" dirty="0">
                <a:solidFill>
                  <a:srgbClr val="475866"/>
                </a:solidFill>
                <a:ea typeface="Fira Sans Light" panose="020B0403050000020004" charset="0"/>
              </a:rPr>
              <a:t>air filter and other HVAC maintenance</a:t>
            </a:r>
            <a:endParaRPr lang="en-US" sz="1000" dirty="0">
              <a:solidFill>
                <a:srgbClr val="475866"/>
              </a:solidFill>
              <a:ea typeface="Fira Sans Light" panose="020B0403050000020004" charset="0"/>
            </a:endParaRPr>
          </a:p>
        </p:txBody>
      </p:sp>
      <p:pic>
        <p:nvPicPr>
          <p:cNvPr id="28" name="Picture 27" descr="A picture containing clock&#10;&#10;Description automatically generated">
            <a:extLst>
              <a:ext uri="{FF2B5EF4-FFF2-40B4-BE49-F238E27FC236}">
                <a16:creationId xmlns:a16="http://schemas.microsoft.com/office/drawing/2014/main" id="{F6A01FF3-0E88-844B-A136-62EB26FFE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1515" y="1926500"/>
            <a:ext cx="3080749" cy="2051655"/>
          </a:xfrm>
          <a:prstGeom prst="rect">
            <a:avLst/>
          </a:prstGeom>
        </p:spPr>
      </p:pic>
      <p:pic>
        <p:nvPicPr>
          <p:cNvPr id="30" name="Picture 29" descr="A close up of a logo&#10;&#10;Description automatically generated">
            <a:extLst>
              <a:ext uri="{FF2B5EF4-FFF2-40B4-BE49-F238E27FC236}">
                <a16:creationId xmlns:a16="http://schemas.microsoft.com/office/drawing/2014/main" id="{8C750FEE-0AA3-4F49-8F76-3723991D8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1515" y="4124770"/>
            <a:ext cx="3000364" cy="931456"/>
          </a:xfrm>
          <a:prstGeom prst="rect">
            <a:avLst/>
          </a:prstGeom>
        </p:spPr>
      </p:pic>
      <p:sp>
        <p:nvSpPr>
          <p:cNvPr id="32" name="TextBox 31">
            <a:extLst>
              <a:ext uri="{FF2B5EF4-FFF2-40B4-BE49-F238E27FC236}">
                <a16:creationId xmlns:a16="http://schemas.microsoft.com/office/drawing/2014/main" id="{7573EFB0-1E4F-1B46-9B7D-D8DB63E08193}"/>
              </a:ext>
            </a:extLst>
          </p:cNvPr>
          <p:cNvSpPr txBox="1"/>
          <p:nvPr/>
        </p:nvSpPr>
        <p:spPr bwMode="auto">
          <a:xfrm>
            <a:off x="254833" y="6283644"/>
            <a:ext cx="7931214" cy="341888"/>
          </a:xfrm>
          <a:prstGeom prst="rect">
            <a:avLst/>
          </a:prstGeom>
          <a:noFill/>
          <a:ln w="9525">
            <a:noFill/>
            <a:miter lim="800000"/>
            <a:headEnd/>
            <a:tailEnd/>
          </a:ln>
        </p:spPr>
        <p:txBody>
          <a:bodyPr wrap="square" rtlCol="0">
            <a:spAutoFit/>
          </a:bodyPr>
          <a:lstStyle/>
          <a:p>
            <a:pPr eaLnBrk="0" hangingPunct="0">
              <a:lnSpc>
                <a:spcPct val="105000"/>
              </a:lnSpc>
            </a:pPr>
            <a:r>
              <a:rPr lang="en-US" sz="800" b="1" dirty="0"/>
              <a:t>*</a:t>
            </a:r>
            <a:r>
              <a:rPr lang="en-US" sz="800" dirty="0"/>
              <a:t> Energy savings are calculated by comparing operation time for a nationwide sample of Sensi users with temperature adjustments averaging 4° in comparison to users with no adjustments. Savings vary based on equipment type/condition, insulation, climate &amp; temperature adjustment size/frequency.</a:t>
            </a:r>
          </a:p>
        </p:txBody>
      </p:sp>
      <p:pic>
        <p:nvPicPr>
          <p:cNvPr id="34" name="Picture 33" descr="A close up of a screen&#10;&#10;Description automatically generated">
            <a:extLst>
              <a:ext uri="{FF2B5EF4-FFF2-40B4-BE49-F238E27FC236}">
                <a16:creationId xmlns:a16="http://schemas.microsoft.com/office/drawing/2014/main" id="{111CF548-2970-D743-85B2-021E64E247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68" y="1673566"/>
            <a:ext cx="420685" cy="420685"/>
          </a:xfrm>
          <a:prstGeom prst="rect">
            <a:avLst/>
          </a:prstGeom>
        </p:spPr>
      </p:pic>
      <p:pic>
        <p:nvPicPr>
          <p:cNvPr id="42" name="Graphic 41">
            <a:extLst>
              <a:ext uri="{FF2B5EF4-FFF2-40B4-BE49-F238E27FC236}">
                <a16:creationId xmlns:a16="http://schemas.microsoft.com/office/drawing/2014/main" id="{EAA1CEDC-962A-F444-8A95-13575A48BC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039" y="4779514"/>
            <a:ext cx="276942" cy="221553"/>
          </a:xfrm>
          <a:prstGeom prst="rect">
            <a:avLst/>
          </a:prstGeom>
        </p:spPr>
      </p:pic>
      <p:pic>
        <p:nvPicPr>
          <p:cNvPr id="43" name="Graphic 42">
            <a:extLst>
              <a:ext uri="{FF2B5EF4-FFF2-40B4-BE49-F238E27FC236}">
                <a16:creationId xmlns:a16="http://schemas.microsoft.com/office/drawing/2014/main" id="{F70B888F-4349-E64B-B684-2989805D99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2138" y="2314477"/>
            <a:ext cx="202744" cy="270325"/>
          </a:xfrm>
          <a:prstGeom prst="rect">
            <a:avLst/>
          </a:prstGeom>
        </p:spPr>
      </p:pic>
      <p:pic>
        <p:nvPicPr>
          <p:cNvPr id="44" name="Graphic 43">
            <a:extLst>
              <a:ext uri="{FF2B5EF4-FFF2-40B4-BE49-F238E27FC236}">
                <a16:creationId xmlns:a16="http://schemas.microsoft.com/office/drawing/2014/main" id="{E6B759CA-8A5F-FA46-8000-DB0BFEA59D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8622" y="2932644"/>
            <a:ext cx="229776" cy="270326"/>
          </a:xfrm>
          <a:prstGeom prst="rect">
            <a:avLst/>
          </a:prstGeom>
        </p:spPr>
      </p:pic>
      <p:pic>
        <p:nvPicPr>
          <p:cNvPr id="46" name="Graphic 45">
            <a:extLst>
              <a:ext uri="{FF2B5EF4-FFF2-40B4-BE49-F238E27FC236}">
                <a16:creationId xmlns:a16="http://schemas.microsoft.com/office/drawing/2014/main" id="{51BEFD68-784B-AC47-9DD5-EA47ABD9BC7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0316" y="4114883"/>
            <a:ext cx="246388" cy="246388"/>
          </a:xfrm>
          <a:prstGeom prst="rect">
            <a:avLst/>
          </a:prstGeom>
        </p:spPr>
      </p:pic>
      <p:pic>
        <p:nvPicPr>
          <p:cNvPr id="47" name="Picture 46" descr="A close up of a sign&#10;&#10;Description automatically generated">
            <a:extLst>
              <a:ext uri="{FF2B5EF4-FFF2-40B4-BE49-F238E27FC236}">
                <a16:creationId xmlns:a16="http://schemas.microsoft.com/office/drawing/2014/main" id="{ED765052-3799-FB4B-AECB-5AD88B8069C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9472" y="3525780"/>
            <a:ext cx="368077" cy="368077"/>
          </a:xfrm>
          <a:prstGeom prst="rect">
            <a:avLst/>
          </a:prstGeom>
        </p:spPr>
      </p:pic>
      <p:pic>
        <p:nvPicPr>
          <p:cNvPr id="49" name="Picture 48" descr="A picture containing drawing, hat&#10;&#10;Description automatically generated">
            <a:extLst>
              <a:ext uri="{FF2B5EF4-FFF2-40B4-BE49-F238E27FC236}">
                <a16:creationId xmlns:a16="http://schemas.microsoft.com/office/drawing/2014/main" id="{2CE6A027-8E7A-0240-9A35-85B94ED69E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8622" y="5588689"/>
            <a:ext cx="214641" cy="256728"/>
          </a:xfrm>
          <a:prstGeom prst="rect">
            <a:avLst/>
          </a:prstGeom>
        </p:spPr>
      </p:pic>
    </p:spTree>
    <p:extLst>
      <p:ext uri="{BB962C8B-B14F-4D97-AF65-F5344CB8AC3E}">
        <p14:creationId xmlns:p14="http://schemas.microsoft.com/office/powerpoint/2010/main" val="211150948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0739-6D09-4DF8-B85A-80F045EB5C8A}"/>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Sensi Family Overview</a:t>
            </a:r>
          </a:p>
        </p:txBody>
      </p:sp>
      <p:sp>
        <p:nvSpPr>
          <p:cNvPr id="25" name="Rectangle 24">
            <a:extLst>
              <a:ext uri="{FF2B5EF4-FFF2-40B4-BE49-F238E27FC236}">
                <a16:creationId xmlns:a16="http://schemas.microsoft.com/office/drawing/2014/main" id="{40A90E61-A878-49C0-B820-33F145173751}"/>
              </a:ext>
            </a:extLst>
          </p:cNvPr>
          <p:cNvSpPr/>
          <p:nvPr/>
        </p:nvSpPr>
        <p:spPr>
          <a:xfrm>
            <a:off x="4545104" y="1505356"/>
            <a:ext cx="4135757" cy="1446550"/>
          </a:xfrm>
          <a:prstGeom prst="rect">
            <a:avLst/>
          </a:prstGeom>
        </p:spPr>
        <p:txBody>
          <a:bodyPr wrap="square">
            <a:spAutoFit/>
          </a:bodyPr>
          <a:lstStyle/>
          <a:p>
            <a:r>
              <a:rPr lang="en-US" sz="1200" b="1" dirty="0">
                <a:solidFill>
                  <a:srgbClr val="475866"/>
                </a:solidFill>
                <a:ea typeface="Fira Sans Light" panose="020B0403050000020004" charset="0"/>
              </a:rPr>
              <a:t>SENSI SMART THERMOSTATS</a:t>
            </a:r>
          </a:p>
          <a:p>
            <a:endParaRPr lang="en-US" sz="600" dirty="0">
              <a:solidFill>
                <a:srgbClr val="006998"/>
              </a:solidFill>
              <a:ea typeface="Fira Sans Light" panose="020B0403050000020004" charset="0"/>
            </a:endParaRPr>
          </a:p>
          <a:p>
            <a:r>
              <a:rPr lang="en-US" sz="1200" dirty="0">
                <a:solidFill>
                  <a:srgbClr val="006998"/>
                </a:solidFill>
                <a:ea typeface="Fira Sans Light" panose="020B0403050000020004" charset="0"/>
              </a:rPr>
              <a:t>Easy install for you, upgraded features and </a:t>
            </a:r>
          </a:p>
          <a:p>
            <a:r>
              <a:rPr lang="en-US" sz="1200" dirty="0">
                <a:solidFill>
                  <a:srgbClr val="006998"/>
                </a:solidFill>
                <a:ea typeface="Fira Sans Light" panose="020B0403050000020004" charset="0"/>
              </a:rPr>
              <a:t>convenient comfort for your homeowners</a:t>
            </a:r>
            <a:r>
              <a:rPr lang="en-US" sz="1200" dirty="0">
                <a:solidFill>
                  <a:srgbClr val="475866"/>
                </a:solidFill>
                <a:ea typeface="Fira Sans Light" panose="020B0403050000020004" charset="0"/>
              </a:rPr>
              <a:t>.</a:t>
            </a:r>
          </a:p>
          <a:p>
            <a:endParaRPr lang="en-US" sz="600" dirty="0">
              <a:solidFill>
                <a:srgbClr val="475866"/>
              </a:solidFill>
              <a:ea typeface="Fira Sans Light" panose="020B0403050000020004" charset="0"/>
            </a:endParaRPr>
          </a:p>
          <a:p>
            <a:r>
              <a:rPr lang="en-US" sz="1000" dirty="0"/>
              <a:t>The award-winning Sensi Smart Thermostat keeps homeowners connected to comfort and keeps you connected to your customers.</a:t>
            </a:r>
          </a:p>
          <a:p>
            <a:r>
              <a:rPr lang="en-US" sz="1000" dirty="0"/>
              <a:t>Sensi Partners get access to program benefits including homeowner leads, contractor branding, custom literature and free online training.</a:t>
            </a:r>
          </a:p>
        </p:txBody>
      </p:sp>
      <p:pic>
        <p:nvPicPr>
          <p:cNvPr id="18" name="Picture 17" descr="A circuit board&#10;&#10;Description automatically generated">
            <a:extLst>
              <a:ext uri="{FF2B5EF4-FFF2-40B4-BE49-F238E27FC236}">
                <a16:creationId xmlns:a16="http://schemas.microsoft.com/office/drawing/2014/main" id="{2CCDCA08-21FF-49AE-AECF-65E6F501CA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91"/>
          <a:stretch/>
        </p:blipFill>
        <p:spPr>
          <a:xfrm>
            <a:off x="495301" y="3241252"/>
            <a:ext cx="3637428" cy="1652813"/>
          </a:xfrm>
          <a:prstGeom prst="rect">
            <a:avLst/>
          </a:prstGeom>
        </p:spPr>
      </p:pic>
      <p:pic>
        <p:nvPicPr>
          <p:cNvPr id="20" name="Picture 19" descr="A close up of a computer&#10;&#10;Description automatically generated">
            <a:extLst>
              <a:ext uri="{FF2B5EF4-FFF2-40B4-BE49-F238E27FC236}">
                <a16:creationId xmlns:a16="http://schemas.microsoft.com/office/drawing/2014/main" id="{1E3B0756-B1F5-4E4E-8436-F9765F72E8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91"/>
          <a:stretch/>
        </p:blipFill>
        <p:spPr>
          <a:xfrm>
            <a:off x="495300" y="5015599"/>
            <a:ext cx="3637427" cy="1609570"/>
          </a:xfrm>
          <a:prstGeom prst="rect">
            <a:avLst/>
          </a:prstGeom>
        </p:spPr>
      </p:pic>
      <p:sp>
        <p:nvSpPr>
          <p:cNvPr id="32" name="Rectangle 31">
            <a:extLst>
              <a:ext uri="{FF2B5EF4-FFF2-40B4-BE49-F238E27FC236}">
                <a16:creationId xmlns:a16="http://schemas.microsoft.com/office/drawing/2014/main" id="{6DA1971D-BC3B-4F16-8DD7-EDB390639A33}"/>
              </a:ext>
            </a:extLst>
          </p:cNvPr>
          <p:cNvSpPr/>
          <p:nvPr/>
        </p:nvSpPr>
        <p:spPr>
          <a:xfrm>
            <a:off x="4571492" y="3498271"/>
            <a:ext cx="3547597" cy="1138773"/>
          </a:xfrm>
          <a:prstGeom prst="rect">
            <a:avLst/>
          </a:prstGeom>
        </p:spPr>
        <p:txBody>
          <a:bodyPr wrap="square">
            <a:spAutoFit/>
          </a:bodyPr>
          <a:lstStyle/>
          <a:p>
            <a:r>
              <a:rPr lang="en-US" sz="1200" b="1" dirty="0">
                <a:solidFill>
                  <a:srgbClr val="475866"/>
                </a:solidFill>
                <a:ea typeface="Fira Sans Light" panose="020B0403050000020004" charset="0"/>
              </a:rPr>
              <a:t>SENSI PREDICT</a:t>
            </a:r>
            <a:r>
              <a:rPr lang="en-US" sz="1200" b="1" baseline="30000" dirty="0">
                <a:solidFill>
                  <a:srgbClr val="475866"/>
                </a:solidFill>
                <a:ea typeface="Fira Sans Light" panose="020B0403050000020004" charset="0"/>
              </a:rPr>
              <a:t>™</a:t>
            </a:r>
          </a:p>
          <a:p>
            <a:endParaRPr lang="en-US" sz="600" b="1" dirty="0">
              <a:ea typeface="Fira Sans Light" panose="020B0403050000020004" charset="0"/>
            </a:endParaRPr>
          </a:p>
          <a:p>
            <a:r>
              <a:rPr lang="en-US" sz="1200" dirty="0">
                <a:solidFill>
                  <a:srgbClr val="006998"/>
                </a:solidFill>
                <a:ea typeface="Fira Sans Light" panose="020B0403050000020004" charset="0"/>
              </a:rPr>
              <a:t>Enable remote predictive </a:t>
            </a:r>
          </a:p>
          <a:p>
            <a:r>
              <a:rPr lang="en-US" sz="1200" dirty="0">
                <a:solidFill>
                  <a:srgbClr val="006998"/>
                </a:solidFill>
                <a:ea typeface="Fira Sans Light" panose="020B0403050000020004" charset="0"/>
              </a:rPr>
              <a:t>diagnosis to increase profitability</a:t>
            </a:r>
          </a:p>
          <a:p>
            <a:endParaRPr lang="en-US" sz="600" dirty="0">
              <a:solidFill>
                <a:schemeClr val="accent1"/>
              </a:solidFill>
              <a:ea typeface="Fira Sans Light" panose="020B0403050000020004" charset="0"/>
            </a:endParaRPr>
          </a:p>
          <a:p>
            <a:r>
              <a:rPr lang="en-US" sz="1000" dirty="0">
                <a:solidFill>
                  <a:srgbClr val="475866"/>
                </a:solidFill>
                <a:ea typeface="Fira Sans Light" panose="020B0403050000020004" charset="0"/>
              </a:rPr>
              <a:t>Technology comes to HVAC to deliver greater contractor efficiencies and a deeper homeowner connection.</a:t>
            </a:r>
            <a:endParaRPr lang="en-US" sz="1000" baseline="30000" dirty="0">
              <a:solidFill>
                <a:schemeClr val="accent1"/>
              </a:solidFill>
              <a:ea typeface="Fira Sans Light" panose="020B0403050000020004" charset="0"/>
            </a:endParaRPr>
          </a:p>
        </p:txBody>
      </p:sp>
      <p:sp>
        <p:nvSpPr>
          <p:cNvPr id="36" name="Rectangle 35">
            <a:extLst>
              <a:ext uri="{FF2B5EF4-FFF2-40B4-BE49-F238E27FC236}">
                <a16:creationId xmlns:a16="http://schemas.microsoft.com/office/drawing/2014/main" id="{750108B5-543B-4E4B-89D8-5EA9970BB4E9}"/>
              </a:ext>
            </a:extLst>
          </p:cNvPr>
          <p:cNvSpPr/>
          <p:nvPr/>
        </p:nvSpPr>
        <p:spPr>
          <a:xfrm>
            <a:off x="4545104" y="5183409"/>
            <a:ext cx="3897299" cy="1138773"/>
          </a:xfrm>
          <a:prstGeom prst="rect">
            <a:avLst/>
          </a:prstGeom>
        </p:spPr>
        <p:txBody>
          <a:bodyPr wrap="square">
            <a:spAutoFit/>
          </a:bodyPr>
          <a:lstStyle/>
          <a:p>
            <a:r>
              <a:rPr lang="en-US" sz="1200" b="1" dirty="0">
                <a:solidFill>
                  <a:srgbClr val="475866"/>
                </a:solidFill>
                <a:ea typeface="Fira Sans Light" panose="020B0403050000020004" charset="0"/>
              </a:rPr>
              <a:t>SENSI MULTIPLE THERMOSTAT MANAGER</a:t>
            </a:r>
          </a:p>
          <a:p>
            <a:endParaRPr lang="en-US" sz="600" b="1" dirty="0">
              <a:solidFill>
                <a:srgbClr val="006998"/>
              </a:solidFill>
              <a:ea typeface="Fira Sans Light" panose="020B0403050000020004" charset="0"/>
            </a:endParaRPr>
          </a:p>
          <a:p>
            <a:r>
              <a:rPr lang="en-US" sz="1200" dirty="0">
                <a:solidFill>
                  <a:srgbClr val="006998"/>
                </a:solidFill>
                <a:ea typeface="Fira Sans Light" panose="020B0403050000020004" charset="0"/>
              </a:rPr>
              <a:t>Light commercial solutions </a:t>
            </a:r>
            <a:br>
              <a:rPr lang="en-US" sz="1200" dirty="0">
                <a:solidFill>
                  <a:srgbClr val="006998"/>
                </a:solidFill>
                <a:ea typeface="Fira Sans Light" panose="020B0403050000020004" charset="0"/>
              </a:rPr>
            </a:br>
            <a:r>
              <a:rPr lang="en-US" sz="1200" dirty="0">
                <a:solidFill>
                  <a:srgbClr val="006998"/>
                </a:solidFill>
                <a:ea typeface="Fira Sans Light" panose="020B0403050000020004" charset="0"/>
              </a:rPr>
              <a:t>for simple comfort control</a:t>
            </a:r>
          </a:p>
          <a:p>
            <a:endParaRPr lang="en-US" sz="600" dirty="0">
              <a:solidFill>
                <a:schemeClr val="accent1"/>
              </a:solidFill>
              <a:ea typeface="Fira Sans Light" panose="020B0403050000020004" charset="0"/>
            </a:endParaRPr>
          </a:p>
          <a:p>
            <a:r>
              <a:rPr lang="en-US" sz="1000" dirty="0">
                <a:solidFill>
                  <a:srgbClr val="475866"/>
                </a:solidFill>
                <a:ea typeface="Fira Sans Light" panose="020B0403050000020004" charset="0"/>
              </a:rPr>
              <a:t>Sensi</a:t>
            </a:r>
            <a:r>
              <a:rPr lang="en-US" sz="1000" baseline="30000" dirty="0">
                <a:solidFill>
                  <a:srgbClr val="475866"/>
                </a:solidFill>
                <a:ea typeface="Fira Sans Light" panose="020B0403050000020004" charset="0"/>
              </a:rPr>
              <a:t>™</a:t>
            </a:r>
            <a:r>
              <a:rPr lang="en-US" sz="1000" dirty="0">
                <a:solidFill>
                  <a:srgbClr val="475866"/>
                </a:solidFill>
                <a:ea typeface="Fira Sans Light" panose="020B0403050000020004" charset="0"/>
              </a:rPr>
              <a:t> Multiple Thermostat Manager gives facility managers the power to control all their Sensi thermostats in one place.</a:t>
            </a:r>
            <a:endParaRPr lang="en-US" sz="1000" dirty="0">
              <a:solidFill>
                <a:schemeClr val="accent1"/>
              </a:solidFill>
              <a:ea typeface="Fira Sans Light" panose="020B0403050000020004" charset="0"/>
            </a:endParaRPr>
          </a:p>
        </p:txBody>
      </p:sp>
      <p:pic>
        <p:nvPicPr>
          <p:cNvPr id="5" name="Picture 4" descr="A picture containing meter, light&#10;&#10;Description automatically generated">
            <a:extLst>
              <a:ext uri="{FF2B5EF4-FFF2-40B4-BE49-F238E27FC236}">
                <a16:creationId xmlns:a16="http://schemas.microsoft.com/office/drawing/2014/main" id="{21A73648-8480-4B65-AF5C-4366C60805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pic>
        <p:nvPicPr>
          <p:cNvPr id="10" name="Picture 9" descr="A picture containing monitor, clock&#10;&#10;Description automatically generated">
            <a:extLst>
              <a:ext uri="{FF2B5EF4-FFF2-40B4-BE49-F238E27FC236}">
                <a16:creationId xmlns:a16="http://schemas.microsoft.com/office/drawing/2014/main" id="{23278D09-F0B9-494B-97E4-52EE957CE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139" y="1239046"/>
            <a:ext cx="3637426" cy="1880672"/>
          </a:xfrm>
          <a:prstGeom prst="rect">
            <a:avLst/>
          </a:prstGeom>
        </p:spPr>
      </p:pic>
    </p:spTree>
    <p:extLst>
      <p:ext uri="{BB962C8B-B14F-4D97-AF65-F5344CB8AC3E}">
        <p14:creationId xmlns:p14="http://schemas.microsoft.com/office/powerpoint/2010/main" val="317844342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0739-6D09-4DF8-B85A-80F045EB5C8A}"/>
              </a:ext>
            </a:extLst>
          </p:cNvPr>
          <p:cNvSpPr>
            <a:spLocks noGrp="1"/>
          </p:cNvSpPr>
          <p:nvPr>
            <p:ph type="title"/>
          </p:nvPr>
        </p:nvSpPr>
        <p:spPr/>
        <p:txBody>
          <a:bodyPr/>
          <a:lstStyle/>
          <a:p>
            <a:r>
              <a:rPr lang="en-US" b="1" dirty="0">
                <a:solidFill>
                  <a:srgbClr val="006998"/>
                </a:solidFill>
                <a:latin typeface="+mn-lt"/>
                <a:ea typeface="Fira Sans Light" panose="020B0403050000020004" charset="0"/>
              </a:rPr>
              <a:t>Sensi Family Overview Continued</a:t>
            </a:r>
          </a:p>
        </p:txBody>
      </p:sp>
      <p:pic>
        <p:nvPicPr>
          <p:cNvPr id="18" name="Picture 17" descr="A circuit board&#10;&#10;Description automatically generated">
            <a:extLst>
              <a:ext uri="{FF2B5EF4-FFF2-40B4-BE49-F238E27FC236}">
                <a16:creationId xmlns:a16="http://schemas.microsoft.com/office/drawing/2014/main" id="{2CCDCA08-21FF-49AE-AECF-65E6F501CA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91"/>
          <a:stretch/>
        </p:blipFill>
        <p:spPr>
          <a:xfrm>
            <a:off x="3177219" y="1447800"/>
            <a:ext cx="2633829" cy="1196787"/>
          </a:xfrm>
          <a:prstGeom prst="rect">
            <a:avLst/>
          </a:prstGeom>
        </p:spPr>
      </p:pic>
      <p:pic>
        <p:nvPicPr>
          <p:cNvPr id="20" name="Picture 19" descr="A close up of a computer&#10;&#10;Description automatically generated">
            <a:extLst>
              <a:ext uri="{FF2B5EF4-FFF2-40B4-BE49-F238E27FC236}">
                <a16:creationId xmlns:a16="http://schemas.microsoft.com/office/drawing/2014/main" id="{1E3B0756-B1F5-4E4E-8436-F9765F72E8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91"/>
          <a:stretch/>
        </p:blipFill>
        <p:spPr>
          <a:xfrm>
            <a:off x="6002990" y="1454943"/>
            <a:ext cx="2728363" cy="1207307"/>
          </a:xfrm>
          <a:prstGeom prst="rect">
            <a:avLst/>
          </a:prstGeom>
        </p:spPr>
      </p:pic>
      <p:sp>
        <p:nvSpPr>
          <p:cNvPr id="32" name="Rectangle 31">
            <a:extLst>
              <a:ext uri="{FF2B5EF4-FFF2-40B4-BE49-F238E27FC236}">
                <a16:creationId xmlns:a16="http://schemas.microsoft.com/office/drawing/2014/main" id="{6DA1971D-BC3B-4F16-8DD7-EDB390639A33}"/>
              </a:ext>
            </a:extLst>
          </p:cNvPr>
          <p:cNvSpPr/>
          <p:nvPr/>
        </p:nvSpPr>
        <p:spPr>
          <a:xfrm>
            <a:off x="3107720" y="2824457"/>
            <a:ext cx="3013908" cy="425758"/>
          </a:xfrm>
          <a:prstGeom prst="rect">
            <a:avLst/>
          </a:prstGeom>
        </p:spPr>
        <p:txBody>
          <a:bodyPr wrap="square">
            <a:spAutoFit/>
          </a:bodyPr>
          <a:lstStyle/>
          <a:p>
            <a:r>
              <a:rPr lang="en-US" sz="1100" b="1" dirty="0">
                <a:solidFill>
                  <a:srgbClr val="475866"/>
                </a:solidFill>
                <a:ea typeface="Fira Sans Light" panose="020B0403050000020004" charset="0"/>
              </a:rPr>
              <a:t>SENSI PREDICT</a:t>
            </a:r>
            <a:r>
              <a:rPr lang="en-US" sz="1100" b="1" baseline="30000" dirty="0">
                <a:solidFill>
                  <a:srgbClr val="475866"/>
                </a:solidFill>
                <a:ea typeface="Fira Sans Light" panose="020B0403050000020004" charset="0"/>
              </a:rPr>
              <a:t>™</a:t>
            </a:r>
          </a:p>
          <a:p>
            <a:endParaRPr lang="en-US" sz="1600" b="1" baseline="30000" dirty="0">
              <a:solidFill>
                <a:srgbClr val="475866"/>
              </a:solidFill>
              <a:ea typeface="Fira Sans Light" panose="020B0403050000020004" charset="0"/>
            </a:endParaRPr>
          </a:p>
        </p:txBody>
      </p:sp>
      <p:sp>
        <p:nvSpPr>
          <p:cNvPr id="36" name="Rectangle 35">
            <a:extLst>
              <a:ext uri="{FF2B5EF4-FFF2-40B4-BE49-F238E27FC236}">
                <a16:creationId xmlns:a16="http://schemas.microsoft.com/office/drawing/2014/main" id="{750108B5-543B-4E4B-89D8-5EA9970BB4E9}"/>
              </a:ext>
            </a:extLst>
          </p:cNvPr>
          <p:cNvSpPr/>
          <p:nvPr/>
        </p:nvSpPr>
        <p:spPr>
          <a:xfrm>
            <a:off x="5895412" y="2816311"/>
            <a:ext cx="3505709" cy="425758"/>
          </a:xfrm>
          <a:prstGeom prst="rect">
            <a:avLst/>
          </a:prstGeom>
        </p:spPr>
        <p:txBody>
          <a:bodyPr wrap="square">
            <a:spAutoFit/>
          </a:bodyPr>
          <a:lstStyle/>
          <a:p>
            <a:r>
              <a:rPr lang="en-US" sz="1100" b="1" dirty="0">
                <a:solidFill>
                  <a:srgbClr val="475866"/>
                </a:solidFill>
                <a:ea typeface="Fira Sans Light" panose="020B0403050000020004" charset="0"/>
              </a:rPr>
              <a:t>SENSI MULTIPLE THERMOSTAT MANAGER</a:t>
            </a:r>
          </a:p>
          <a:p>
            <a:endParaRPr lang="en-US" sz="1600" b="1" baseline="30000" dirty="0">
              <a:solidFill>
                <a:srgbClr val="475866"/>
              </a:solidFill>
              <a:ea typeface="Fira Sans Light" panose="020B0403050000020004" charset="0"/>
            </a:endParaRPr>
          </a:p>
        </p:txBody>
      </p:sp>
      <p:pic>
        <p:nvPicPr>
          <p:cNvPr id="5" name="Picture 4" descr="A picture containing meter, light&#10;&#10;Description automatically generated">
            <a:extLst>
              <a:ext uri="{FF2B5EF4-FFF2-40B4-BE49-F238E27FC236}">
                <a16:creationId xmlns:a16="http://schemas.microsoft.com/office/drawing/2014/main" id="{21A73648-8480-4B65-AF5C-4366C60805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sp>
        <p:nvSpPr>
          <p:cNvPr id="4" name="Rectangle 3">
            <a:extLst>
              <a:ext uri="{FF2B5EF4-FFF2-40B4-BE49-F238E27FC236}">
                <a16:creationId xmlns:a16="http://schemas.microsoft.com/office/drawing/2014/main" id="{E0D6093E-35AA-4543-AFC5-C44A6A1674A5}"/>
              </a:ext>
            </a:extLst>
          </p:cNvPr>
          <p:cNvSpPr/>
          <p:nvPr/>
        </p:nvSpPr>
        <p:spPr>
          <a:xfrm>
            <a:off x="165173" y="2751916"/>
            <a:ext cx="2694577" cy="314894"/>
          </a:xfrm>
          <a:prstGeom prst="rect">
            <a:avLst/>
          </a:prstGeom>
        </p:spPr>
        <p:txBody>
          <a:bodyPr wrap="square" lIns="91440">
            <a:spAutoFit/>
          </a:bodyPr>
          <a:lstStyle/>
          <a:p>
            <a:pPr>
              <a:lnSpc>
                <a:spcPct val="150000"/>
              </a:lnSpc>
            </a:pPr>
            <a:r>
              <a:rPr lang="en-US" sz="1100" b="1" dirty="0">
                <a:solidFill>
                  <a:srgbClr val="475866"/>
                </a:solidFill>
                <a:ea typeface="Fira Sans Light" panose="020B0403050000020004" charset="0"/>
              </a:rPr>
              <a:t>SENSI SMART THERMOSTATS</a:t>
            </a:r>
          </a:p>
        </p:txBody>
      </p:sp>
      <p:sp>
        <p:nvSpPr>
          <p:cNvPr id="6" name="Rectangle 5">
            <a:extLst>
              <a:ext uri="{FF2B5EF4-FFF2-40B4-BE49-F238E27FC236}">
                <a16:creationId xmlns:a16="http://schemas.microsoft.com/office/drawing/2014/main" id="{D3EC3EF8-BCB6-44BA-B86E-F31D9191AA20}"/>
              </a:ext>
            </a:extLst>
          </p:cNvPr>
          <p:cNvSpPr/>
          <p:nvPr/>
        </p:nvSpPr>
        <p:spPr>
          <a:xfrm>
            <a:off x="3341031" y="3131006"/>
            <a:ext cx="2743098" cy="2885405"/>
          </a:xfrm>
          <a:prstGeom prst="rect">
            <a:avLst/>
          </a:prstGeom>
        </p:spPr>
        <p:txBody>
          <a:bodyPr wrap="square">
            <a:spAutoFit/>
          </a:bodyPr>
          <a:lstStyle/>
          <a:p>
            <a:pPr>
              <a:lnSpc>
                <a:spcPct val="150000"/>
              </a:lnSpc>
            </a:pPr>
            <a:r>
              <a:rPr lang="en-US" sz="1100" b="1" dirty="0">
                <a:solidFill>
                  <a:srgbClr val="475866"/>
                </a:solidFill>
                <a:ea typeface="Fira Sans Light" panose="020B0403050000020004" charset="0"/>
              </a:rPr>
              <a:t>CUSTOM SENSOR TECHNOLOGY</a:t>
            </a:r>
          </a:p>
          <a:p>
            <a:r>
              <a:rPr lang="en-US" sz="1100" dirty="0">
                <a:solidFill>
                  <a:srgbClr val="475866"/>
                </a:solidFill>
                <a:ea typeface="Fira Sans Light" panose="020B0403050000020004" charset="0"/>
              </a:rPr>
              <a:t>10 professionally installed sensors and live data deliver analysis of 32 functions, enabling Know Before You Go service.</a:t>
            </a:r>
          </a:p>
          <a:p>
            <a:endParaRPr lang="en-US" sz="1100" dirty="0">
              <a:solidFill>
                <a:srgbClr val="475866"/>
              </a:solidFill>
              <a:ea typeface="Fira Sans Light" panose="020B0403050000020004" charset="0"/>
            </a:endParaRPr>
          </a:p>
          <a:p>
            <a:pPr>
              <a:lnSpc>
                <a:spcPct val="150000"/>
              </a:lnSpc>
            </a:pPr>
            <a:r>
              <a:rPr lang="en-US" sz="1100" b="1" dirty="0">
                <a:solidFill>
                  <a:srgbClr val="475866"/>
                </a:solidFill>
                <a:ea typeface="Fira Sans Light" panose="020B0403050000020004" charset="0"/>
              </a:rPr>
              <a:t>HOMEOWNER REPORTS</a:t>
            </a:r>
          </a:p>
          <a:p>
            <a:r>
              <a:rPr lang="en-US" sz="1100" dirty="0">
                <a:solidFill>
                  <a:srgbClr val="475866"/>
                </a:solidFill>
                <a:ea typeface="Fira Sans Light" panose="020B0403050000020004" charset="0"/>
              </a:rPr>
              <a:t>Contractor branded homeowner portal summarizes performance including alerts, runtime, estimated cost and filter status.</a:t>
            </a:r>
          </a:p>
          <a:p>
            <a:endParaRPr lang="en-US" sz="1100" dirty="0">
              <a:solidFill>
                <a:srgbClr val="475866"/>
              </a:solidFill>
              <a:ea typeface="Fira Sans Light" panose="020B0403050000020004" charset="0"/>
            </a:endParaRPr>
          </a:p>
          <a:p>
            <a:pPr>
              <a:lnSpc>
                <a:spcPct val="150000"/>
              </a:lnSpc>
            </a:pPr>
            <a:r>
              <a:rPr lang="en-US" sz="1100" b="1" dirty="0">
                <a:solidFill>
                  <a:srgbClr val="475866"/>
                </a:solidFill>
                <a:ea typeface="Fira Sans Light" panose="020B0403050000020004" charset="0"/>
              </a:rPr>
              <a:t>REAL-TIME ALERTS</a:t>
            </a:r>
          </a:p>
          <a:p>
            <a:r>
              <a:rPr lang="en-US" sz="1100" dirty="0">
                <a:solidFill>
                  <a:srgbClr val="475866"/>
                </a:solidFill>
                <a:ea typeface="Fira Sans Light" panose="020B0403050000020004" charset="0"/>
              </a:rPr>
              <a:t>When HVAC issue arises, messaging notifies homeowners and contractors to coordinate verified needed repairs.</a:t>
            </a:r>
          </a:p>
        </p:txBody>
      </p:sp>
      <p:sp>
        <p:nvSpPr>
          <p:cNvPr id="7" name="Rectangle 6">
            <a:extLst>
              <a:ext uri="{FF2B5EF4-FFF2-40B4-BE49-F238E27FC236}">
                <a16:creationId xmlns:a16="http://schemas.microsoft.com/office/drawing/2014/main" id="{AB44F3CF-14C6-40CA-BA40-E6B850ED865C}"/>
              </a:ext>
            </a:extLst>
          </p:cNvPr>
          <p:cNvSpPr/>
          <p:nvPr/>
        </p:nvSpPr>
        <p:spPr>
          <a:xfrm>
            <a:off x="6227190" y="3190611"/>
            <a:ext cx="2551958" cy="2885405"/>
          </a:xfrm>
          <a:prstGeom prst="rect">
            <a:avLst/>
          </a:prstGeom>
        </p:spPr>
        <p:txBody>
          <a:bodyPr wrap="square">
            <a:spAutoFit/>
          </a:bodyPr>
          <a:lstStyle/>
          <a:p>
            <a:r>
              <a:rPr lang="en-US" sz="1100" b="1" dirty="0">
                <a:solidFill>
                  <a:srgbClr val="475866"/>
                </a:solidFill>
                <a:ea typeface="Fira Sans Light" panose="020B0403050000020004" charset="0"/>
              </a:rPr>
              <a:t>CONTROL THERMOSTATS </a:t>
            </a:r>
          </a:p>
          <a:p>
            <a:r>
              <a:rPr lang="en-US" sz="1100" b="1" dirty="0">
                <a:solidFill>
                  <a:srgbClr val="475866"/>
                </a:solidFill>
                <a:ea typeface="Fira Sans Light" panose="020B0403050000020004" charset="0"/>
              </a:rPr>
              <a:t>AT MULTIPLE LOCATIONS</a:t>
            </a:r>
          </a:p>
          <a:p>
            <a:r>
              <a:rPr lang="en-US" sz="1100" dirty="0">
                <a:solidFill>
                  <a:srgbClr val="475866"/>
                </a:solidFill>
                <a:ea typeface="Fira Sans Light" panose="020B0403050000020004" charset="0"/>
              </a:rPr>
              <a:t>Customers monitor and adjust all of their thermostats in one convenient place.</a:t>
            </a:r>
          </a:p>
          <a:p>
            <a:endParaRPr lang="en-US" sz="1100" dirty="0">
              <a:solidFill>
                <a:srgbClr val="475866"/>
              </a:solidFill>
              <a:ea typeface="Fira Sans Light" panose="020B0403050000020004" charset="0"/>
            </a:endParaRPr>
          </a:p>
          <a:p>
            <a:r>
              <a:rPr lang="en-US" sz="1100" b="1" dirty="0">
                <a:solidFill>
                  <a:srgbClr val="475866"/>
                </a:solidFill>
                <a:ea typeface="Fira Sans Light" panose="020B0403050000020004" charset="0"/>
              </a:rPr>
              <a:t>GROUP SCHEDULING WITH </a:t>
            </a:r>
          </a:p>
          <a:p>
            <a:r>
              <a:rPr lang="en-US" sz="1100" b="1" dirty="0">
                <a:solidFill>
                  <a:srgbClr val="475866"/>
                </a:solidFill>
                <a:ea typeface="Fira Sans Light" panose="020B0403050000020004" charset="0"/>
              </a:rPr>
              <a:t>BATCH OPERATIONS</a:t>
            </a:r>
          </a:p>
          <a:p>
            <a:r>
              <a:rPr lang="en-US" sz="1100" dirty="0">
                <a:solidFill>
                  <a:srgbClr val="475866"/>
                </a:solidFill>
                <a:ea typeface="Fira Sans Light" panose="020B0403050000020004" charset="0"/>
              </a:rPr>
              <a:t>Easily consolidate and customize settings across multiple thermostats by grouping and sorting.</a:t>
            </a:r>
          </a:p>
          <a:p>
            <a:endParaRPr lang="en-US" sz="1100" dirty="0">
              <a:solidFill>
                <a:srgbClr val="475866"/>
              </a:solidFill>
              <a:ea typeface="Fira Sans Light" panose="020B0403050000020004" charset="0"/>
            </a:endParaRPr>
          </a:p>
          <a:p>
            <a:pPr>
              <a:lnSpc>
                <a:spcPct val="150000"/>
              </a:lnSpc>
            </a:pPr>
            <a:r>
              <a:rPr lang="en-US" sz="1100" b="1" dirty="0">
                <a:solidFill>
                  <a:srgbClr val="475866"/>
                </a:solidFill>
                <a:ea typeface="Fira Sans Light" panose="020B0403050000020004" charset="0"/>
              </a:rPr>
              <a:t>KEYPAD LOCKOUT</a:t>
            </a:r>
          </a:p>
          <a:p>
            <a:r>
              <a:rPr lang="en-US" sz="1100" dirty="0">
                <a:solidFill>
                  <a:srgbClr val="475866"/>
                </a:solidFill>
                <a:ea typeface="Fira Sans Light" panose="020B0403050000020004" charset="0"/>
              </a:rPr>
              <a:t>Perfect settings are kept on lock down</a:t>
            </a:r>
            <a:br>
              <a:rPr lang="en-US" sz="1100" dirty="0">
                <a:solidFill>
                  <a:srgbClr val="475866"/>
                </a:solidFill>
                <a:ea typeface="Fira Sans Light" panose="020B0403050000020004" charset="0"/>
              </a:rPr>
            </a:br>
            <a:r>
              <a:rPr lang="en-US" sz="1100" dirty="0">
                <a:solidFill>
                  <a:srgbClr val="475866"/>
                </a:solidFill>
                <a:ea typeface="Fira Sans Light" panose="020B0403050000020004" charset="0"/>
              </a:rPr>
              <a:t>by disabling changes from individual thermostats or group of thermostats.</a:t>
            </a:r>
          </a:p>
        </p:txBody>
      </p:sp>
      <p:sp>
        <p:nvSpPr>
          <p:cNvPr id="3" name="Rectangle 2">
            <a:extLst>
              <a:ext uri="{FF2B5EF4-FFF2-40B4-BE49-F238E27FC236}">
                <a16:creationId xmlns:a16="http://schemas.microsoft.com/office/drawing/2014/main" id="{AB2506C0-4F7A-4EEE-AECD-BEA05F1D58A5}"/>
              </a:ext>
            </a:extLst>
          </p:cNvPr>
          <p:cNvSpPr/>
          <p:nvPr/>
        </p:nvSpPr>
        <p:spPr>
          <a:xfrm>
            <a:off x="464858" y="3135113"/>
            <a:ext cx="2758035" cy="3139321"/>
          </a:xfrm>
          <a:prstGeom prst="rect">
            <a:avLst/>
          </a:prstGeom>
        </p:spPr>
        <p:txBody>
          <a:bodyPr wrap="square">
            <a:spAutoFit/>
          </a:bodyPr>
          <a:lstStyle/>
          <a:p>
            <a:pPr>
              <a:lnSpc>
                <a:spcPct val="150000"/>
              </a:lnSpc>
            </a:pPr>
            <a:r>
              <a:rPr lang="en-US" sz="1100" b="1" dirty="0">
                <a:solidFill>
                  <a:srgbClr val="475866"/>
                </a:solidFill>
                <a:ea typeface="Fira Sans Light" panose="020B0403050000020004" charset="0"/>
              </a:rPr>
              <a:t>CONTRACTOR-ON-CALL</a:t>
            </a:r>
          </a:p>
          <a:p>
            <a:r>
              <a:rPr lang="en-US" sz="1100" dirty="0">
                <a:solidFill>
                  <a:srgbClr val="475866"/>
                </a:solidFill>
                <a:ea typeface="Fira Sans Light" panose="020B0403050000020004" charset="0"/>
              </a:rPr>
              <a:t>The Sensi app stores your contact information so when your customer </a:t>
            </a:r>
          </a:p>
          <a:p>
            <a:r>
              <a:rPr lang="en-US" sz="1100" dirty="0">
                <a:solidFill>
                  <a:srgbClr val="475866"/>
                </a:solidFill>
                <a:ea typeface="Fira Sans Light" panose="020B0403050000020004" charset="0"/>
              </a:rPr>
              <a:t>needs service, you’re just a tap away. Register at </a:t>
            </a:r>
            <a:r>
              <a:rPr lang="en-US" sz="1100" dirty="0" err="1">
                <a:solidFill>
                  <a:srgbClr val="006998"/>
                </a:solidFill>
                <a:ea typeface="Fira Sans Light" panose="020B0403050000020004" charset="0"/>
              </a:rPr>
              <a:t>sensiregistration.com</a:t>
            </a:r>
            <a:r>
              <a:rPr lang="en-US" sz="1100" dirty="0">
                <a:solidFill>
                  <a:srgbClr val="475866"/>
                </a:solidFill>
                <a:ea typeface="Fira Sans Light" panose="020B0403050000020004" charset="0"/>
              </a:rPr>
              <a:t>.</a:t>
            </a:r>
          </a:p>
          <a:p>
            <a:endParaRPr lang="en-US" sz="1100" dirty="0">
              <a:solidFill>
                <a:srgbClr val="475866"/>
              </a:solidFill>
              <a:ea typeface="Fira Sans Light" panose="020B0403050000020004" charset="0"/>
            </a:endParaRPr>
          </a:p>
          <a:p>
            <a:pPr>
              <a:lnSpc>
                <a:spcPct val="150000"/>
              </a:lnSpc>
            </a:pPr>
            <a:r>
              <a:rPr lang="en-US" sz="1100" b="1" dirty="0">
                <a:solidFill>
                  <a:srgbClr val="475866"/>
                </a:solidFill>
                <a:ea typeface="Fira Sans Light" panose="020B0403050000020004" charset="0"/>
              </a:rPr>
              <a:t>EASY TO INSTALL &amp; CONNECT</a:t>
            </a:r>
          </a:p>
          <a:p>
            <a:r>
              <a:rPr lang="en-US" sz="1100" dirty="0">
                <a:solidFill>
                  <a:srgbClr val="475866"/>
                </a:solidFill>
                <a:ea typeface="Fira Sans Light" panose="020B0403050000020004" charset="0"/>
              </a:rPr>
              <a:t>No common wire (c-wire) required for most installations</a:t>
            </a:r>
            <a:r>
              <a:rPr lang="en-US" sz="1100" baseline="30000" dirty="0">
                <a:solidFill>
                  <a:srgbClr val="475866"/>
                </a:solidFill>
                <a:ea typeface="Fira Sans Light" panose="020B0403050000020004" charset="0"/>
              </a:rPr>
              <a:t>1</a:t>
            </a:r>
            <a:r>
              <a:rPr lang="en-US" sz="1100" dirty="0">
                <a:solidFill>
                  <a:srgbClr val="475866"/>
                </a:solidFill>
                <a:ea typeface="Fira Sans Light" panose="020B0403050000020004" charset="0"/>
              </a:rPr>
              <a:t> Step-by-step guide</a:t>
            </a:r>
          </a:p>
          <a:p>
            <a:r>
              <a:rPr lang="en-US" sz="1100" dirty="0">
                <a:solidFill>
                  <a:srgbClr val="475866"/>
                </a:solidFill>
                <a:ea typeface="Fira Sans Light" panose="020B0403050000020004" charset="0"/>
              </a:rPr>
              <a:t>in the Sensi app.</a:t>
            </a:r>
          </a:p>
          <a:p>
            <a:endParaRPr lang="en-US" sz="1100" dirty="0">
              <a:solidFill>
                <a:srgbClr val="475866"/>
              </a:solidFill>
              <a:ea typeface="Fira Sans Light" panose="020B0403050000020004" charset="0"/>
            </a:endParaRPr>
          </a:p>
          <a:p>
            <a:r>
              <a:rPr lang="en-US" sz="1100" b="1" dirty="0">
                <a:solidFill>
                  <a:srgbClr val="475866"/>
                </a:solidFill>
                <a:ea typeface="Fira Sans Light" panose="020B0403050000020004" charset="0"/>
              </a:rPr>
              <a:t>SAVE ABOUT 23% ON</a:t>
            </a:r>
          </a:p>
          <a:p>
            <a:r>
              <a:rPr lang="en-US" sz="1100" b="1" dirty="0">
                <a:solidFill>
                  <a:srgbClr val="475866"/>
                </a:solidFill>
                <a:ea typeface="Fira Sans Light" panose="020B0403050000020004" charset="0"/>
              </a:rPr>
              <a:t>HVAC ENERGY</a:t>
            </a:r>
            <a:r>
              <a:rPr lang="en-US" sz="1100" b="1" baseline="30000" dirty="0">
                <a:solidFill>
                  <a:srgbClr val="475866"/>
                </a:solidFill>
                <a:ea typeface="Fira Sans Light" panose="020B0403050000020004" charset="0"/>
              </a:rPr>
              <a:t>2</a:t>
            </a:r>
          </a:p>
          <a:p>
            <a:r>
              <a:rPr lang="en-US" sz="1100" dirty="0">
                <a:solidFill>
                  <a:srgbClr val="475866"/>
                </a:solidFill>
                <a:ea typeface="Fira Sans Light" panose="020B0403050000020004" charset="0"/>
              </a:rPr>
              <a:t>By adjusting the temperature using </a:t>
            </a:r>
          </a:p>
          <a:p>
            <a:r>
              <a:rPr lang="en-US" sz="1100" dirty="0">
                <a:solidFill>
                  <a:srgbClr val="475866"/>
                </a:solidFill>
                <a:ea typeface="Fira Sans Light" panose="020B0403050000020004" charset="0"/>
              </a:rPr>
              <a:t>flexible scheduling, remote access, and geofencing, Sensi customers saved about 23% on HVAC energy usage.</a:t>
            </a:r>
          </a:p>
        </p:txBody>
      </p:sp>
      <p:pic>
        <p:nvPicPr>
          <p:cNvPr id="9" name="Graphic 8">
            <a:extLst>
              <a:ext uri="{FF2B5EF4-FFF2-40B4-BE49-F238E27FC236}">
                <a16:creationId xmlns:a16="http://schemas.microsoft.com/office/drawing/2014/main" id="{EA0A246F-6634-4627-9B99-77E73C0DAA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1446" y="3228783"/>
            <a:ext cx="161925" cy="190500"/>
          </a:xfrm>
          <a:prstGeom prst="rect">
            <a:avLst/>
          </a:prstGeom>
        </p:spPr>
      </p:pic>
      <p:pic>
        <p:nvPicPr>
          <p:cNvPr id="10" name="Graphic 9">
            <a:extLst>
              <a:ext uri="{FF2B5EF4-FFF2-40B4-BE49-F238E27FC236}">
                <a16:creationId xmlns:a16="http://schemas.microsoft.com/office/drawing/2014/main" id="{C271D059-DE2E-4412-B9BF-33B99CF42A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1886" y="5206266"/>
            <a:ext cx="190500" cy="190500"/>
          </a:xfrm>
          <a:prstGeom prst="rect">
            <a:avLst/>
          </a:prstGeom>
        </p:spPr>
      </p:pic>
      <p:pic>
        <p:nvPicPr>
          <p:cNvPr id="14" name="Graphic 13">
            <a:extLst>
              <a:ext uri="{FF2B5EF4-FFF2-40B4-BE49-F238E27FC236}">
                <a16:creationId xmlns:a16="http://schemas.microsoft.com/office/drawing/2014/main" id="{E5BB64CD-B189-4F14-8322-945A248C9C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59248" y="3222111"/>
            <a:ext cx="190500" cy="142875"/>
          </a:xfrm>
          <a:prstGeom prst="rect">
            <a:avLst/>
          </a:prstGeom>
        </p:spPr>
      </p:pic>
      <p:pic>
        <p:nvPicPr>
          <p:cNvPr id="15" name="Graphic 14">
            <a:extLst>
              <a:ext uri="{FF2B5EF4-FFF2-40B4-BE49-F238E27FC236}">
                <a16:creationId xmlns:a16="http://schemas.microsoft.com/office/drawing/2014/main" id="{02B1E196-4E51-4016-8252-C9AEBFE3CD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77219" y="4133660"/>
            <a:ext cx="190500" cy="190500"/>
          </a:xfrm>
          <a:prstGeom prst="rect">
            <a:avLst/>
          </a:prstGeom>
        </p:spPr>
      </p:pic>
      <p:pic>
        <p:nvPicPr>
          <p:cNvPr id="17" name="Graphic 16">
            <a:extLst>
              <a:ext uri="{FF2B5EF4-FFF2-40B4-BE49-F238E27FC236}">
                <a16:creationId xmlns:a16="http://schemas.microsoft.com/office/drawing/2014/main" id="{8E46B407-6FB4-4DF5-8F27-49A75CBC949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30673" y="5204047"/>
            <a:ext cx="219075" cy="190500"/>
          </a:xfrm>
          <a:prstGeom prst="rect">
            <a:avLst/>
          </a:prstGeom>
        </p:spPr>
      </p:pic>
      <p:pic>
        <p:nvPicPr>
          <p:cNvPr id="22" name="Graphic 21">
            <a:extLst>
              <a:ext uri="{FF2B5EF4-FFF2-40B4-BE49-F238E27FC236}">
                <a16:creationId xmlns:a16="http://schemas.microsoft.com/office/drawing/2014/main" id="{945AE068-C71F-4B11-A484-D66ADA41920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13474" y="3247454"/>
            <a:ext cx="205347" cy="146676"/>
          </a:xfrm>
          <a:prstGeom prst="rect">
            <a:avLst/>
          </a:prstGeom>
        </p:spPr>
      </p:pic>
      <p:pic>
        <p:nvPicPr>
          <p:cNvPr id="23" name="Graphic 22">
            <a:extLst>
              <a:ext uri="{FF2B5EF4-FFF2-40B4-BE49-F238E27FC236}">
                <a16:creationId xmlns:a16="http://schemas.microsoft.com/office/drawing/2014/main" id="{F9DE243B-5BA1-43D7-AB05-B65FF4874EC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78442" y="4237131"/>
            <a:ext cx="123825" cy="190500"/>
          </a:xfrm>
          <a:prstGeom prst="rect">
            <a:avLst/>
          </a:prstGeom>
        </p:spPr>
      </p:pic>
      <p:pic>
        <p:nvPicPr>
          <p:cNvPr id="24" name="Graphic 23">
            <a:extLst>
              <a:ext uri="{FF2B5EF4-FFF2-40B4-BE49-F238E27FC236}">
                <a16:creationId xmlns:a16="http://schemas.microsoft.com/office/drawing/2014/main" id="{24340A8D-CA00-4DD7-B1BA-C70D8742B8B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084129" y="5270632"/>
            <a:ext cx="133350" cy="190500"/>
          </a:xfrm>
          <a:prstGeom prst="rect">
            <a:avLst/>
          </a:prstGeom>
        </p:spPr>
      </p:pic>
      <p:pic>
        <p:nvPicPr>
          <p:cNvPr id="25" name="Picture 24" descr="A picture containing monitor, clock&#10;&#10;Description automatically generated">
            <a:extLst>
              <a:ext uri="{FF2B5EF4-FFF2-40B4-BE49-F238E27FC236}">
                <a16:creationId xmlns:a16="http://schemas.microsoft.com/office/drawing/2014/main" id="{0DE48F0E-D4FB-B64C-8D95-8BD6EBAAEBA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9284" y="1348743"/>
            <a:ext cx="2540466" cy="1313507"/>
          </a:xfrm>
          <a:prstGeom prst="rect">
            <a:avLst/>
          </a:prstGeom>
        </p:spPr>
      </p:pic>
      <p:pic>
        <p:nvPicPr>
          <p:cNvPr id="27" name="Graphic 26">
            <a:extLst>
              <a:ext uri="{FF2B5EF4-FFF2-40B4-BE49-F238E27FC236}">
                <a16:creationId xmlns:a16="http://schemas.microsoft.com/office/drawing/2014/main" id="{69787697-8448-9640-B63A-3C05053F1EF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21389" y="4388436"/>
            <a:ext cx="239975" cy="239975"/>
          </a:xfrm>
          <a:prstGeom prst="rect">
            <a:avLst/>
          </a:prstGeom>
        </p:spPr>
      </p:pic>
      <p:sp>
        <p:nvSpPr>
          <p:cNvPr id="16" name="Rectangle 15">
            <a:extLst>
              <a:ext uri="{FF2B5EF4-FFF2-40B4-BE49-F238E27FC236}">
                <a16:creationId xmlns:a16="http://schemas.microsoft.com/office/drawing/2014/main" id="{EA3F2CD9-9A4D-704F-AC4E-2ABE913F903E}"/>
              </a:ext>
            </a:extLst>
          </p:cNvPr>
          <p:cNvSpPr/>
          <p:nvPr/>
        </p:nvSpPr>
        <p:spPr bwMode="auto">
          <a:xfrm>
            <a:off x="3152845" y="6417731"/>
            <a:ext cx="2995695" cy="434558"/>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3" name="TextBox 12">
            <a:extLst>
              <a:ext uri="{FF2B5EF4-FFF2-40B4-BE49-F238E27FC236}">
                <a16:creationId xmlns:a16="http://schemas.microsoft.com/office/drawing/2014/main" id="{08271302-DE28-8A45-95EB-690E1A30BC0E}"/>
              </a:ext>
            </a:extLst>
          </p:cNvPr>
          <p:cNvSpPr txBox="1"/>
          <p:nvPr/>
        </p:nvSpPr>
        <p:spPr bwMode="auto">
          <a:xfrm>
            <a:off x="454429" y="6357003"/>
            <a:ext cx="8545354" cy="420884"/>
          </a:xfrm>
          <a:prstGeom prst="rect">
            <a:avLst/>
          </a:prstGeom>
          <a:noFill/>
          <a:ln w="9525">
            <a:noFill/>
            <a:miter lim="800000"/>
            <a:headEnd/>
            <a:tailEnd/>
          </a:ln>
        </p:spPr>
        <p:txBody>
          <a:bodyPr wrap="square" rtlCol="0">
            <a:spAutoFit/>
          </a:bodyPr>
          <a:lstStyle/>
          <a:p>
            <a:pPr eaLnBrk="0" hangingPunct="0">
              <a:lnSpc>
                <a:spcPct val="105000"/>
              </a:lnSpc>
            </a:pPr>
            <a:r>
              <a:rPr lang="en-US" sz="700" baseline="30000" dirty="0"/>
              <a:t>1</a:t>
            </a:r>
            <a:r>
              <a:rPr lang="en-US" sz="700" dirty="0"/>
              <a:t> A common wire (c-wire) is required for Apple </a:t>
            </a:r>
            <a:r>
              <a:rPr lang="en-US" sz="700" dirty="0" err="1"/>
              <a:t>Homekit</a:t>
            </a:r>
            <a:r>
              <a:rPr lang="en-US" sz="700" dirty="0"/>
              <a:t>, heat only systems, cool only systems and heat pump systems.</a:t>
            </a:r>
          </a:p>
          <a:p>
            <a:r>
              <a:rPr lang="en-US" sz="700" baseline="30000" dirty="0"/>
              <a:t>2</a:t>
            </a:r>
            <a:r>
              <a:rPr lang="en-US" sz="700" dirty="0"/>
              <a:t> Energy savings are calculated by comparing operation time for a nationwide sample of Sensi users with temperature adjustments averaging 4° in comparison to users with no adjustments.</a:t>
            </a:r>
          </a:p>
          <a:p>
            <a:r>
              <a:rPr lang="en-US" sz="700" dirty="0"/>
              <a:t>  Savings vary based on equipment type/condition, insulation, climate &amp; temperature adjustment size/frequency.</a:t>
            </a:r>
          </a:p>
        </p:txBody>
      </p:sp>
    </p:spTree>
    <p:extLst>
      <p:ext uri="{BB962C8B-B14F-4D97-AF65-F5344CB8AC3E}">
        <p14:creationId xmlns:p14="http://schemas.microsoft.com/office/powerpoint/2010/main" val="215657476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44C4F5-4198-9E44-A35B-4732F5F992BD}"/>
              </a:ext>
            </a:extLst>
          </p:cNvPr>
          <p:cNvSpPr/>
          <p:nvPr/>
        </p:nvSpPr>
        <p:spPr bwMode="auto">
          <a:xfrm>
            <a:off x="527050" y="4935186"/>
            <a:ext cx="7715250" cy="1352550"/>
          </a:xfrm>
          <a:prstGeom prst="rect">
            <a:avLst/>
          </a:prstGeom>
          <a:solidFill>
            <a:schemeClr val="bg1">
              <a:lumMod val="85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3" name="Rectangle 2">
            <a:extLst>
              <a:ext uri="{FF2B5EF4-FFF2-40B4-BE49-F238E27FC236}">
                <a16:creationId xmlns:a16="http://schemas.microsoft.com/office/drawing/2014/main" id="{2C6E2141-8A82-F24A-8E95-C110C8FBC72B}"/>
              </a:ext>
            </a:extLst>
          </p:cNvPr>
          <p:cNvSpPr/>
          <p:nvPr/>
        </p:nvSpPr>
        <p:spPr bwMode="auto">
          <a:xfrm>
            <a:off x="527050" y="4940300"/>
            <a:ext cx="3238500" cy="1352550"/>
          </a:xfrm>
          <a:prstGeom prst="rect">
            <a:avLst/>
          </a:prstGeom>
          <a:solidFill>
            <a:schemeClr val="tx1">
              <a:lumMod val="60000"/>
              <a:lumOff val="4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4" name="Title 1">
            <a:extLst>
              <a:ext uri="{FF2B5EF4-FFF2-40B4-BE49-F238E27FC236}">
                <a16:creationId xmlns:a16="http://schemas.microsoft.com/office/drawing/2014/main" id="{0C79FD48-C9A4-EF41-9CFE-7565F4976CC6}"/>
              </a:ext>
            </a:extLst>
          </p:cNvPr>
          <p:cNvSpPr>
            <a:spLocks noGrp="1"/>
          </p:cNvSpPr>
          <p:nvPr>
            <p:ph type="title"/>
          </p:nvPr>
        </p:nvSpPr>
        <p:spPr>
          <a:xfrm>
            <a:off x="393192" y="123986"/>
            <a:ext cx="8356600" cy="951665"/>
          </a:xfrm>
        </p:spPr>
        <p:txBody>
          <a:bodyPr/>
          <a:lstStyle/>
          <a:p>
            <a:r>
              <a:rPr lang="en-US" b="1" dirty="0">
                <a:solidFill>
                  <a:srgbClr val="006998"/>
                </a:solidFill>
                <a:latin typeface="+mn-lt"/>
                <a:ea typeface="Fira Sans Light" panose="020B0403050000020004" charset="0"/>
              </a:rPr>
              <a:t>Why Convert from the Competition?</a:t>
            </a:r>
          </a:p>
        </p:txBody>
      </p:sp>
      <p:sp>
        <p:nvSpPr>
          <p:cNvPr id="5" name="Content Placeholder 2">
            <a:extLst>
              <a:ext uri="{FF2B5EF4-FFF2-40B4-BE49-F238E27FC236}">
                <a16:creationId xmlns:a16="http://schemas.microsoft.com/office/drawing/2014/main" id="{FAD56E00-EA67-C044-8FA9-F6875011A752}"/>
              </a:ext>
            </a:extLst>
          </p:cNvPr>
          <p:cNvSpPr txBox="1">
            <a:spLocks/>
          </p:cNvSpPr>
          <p:nvPr/>
        </p:nvSpPr>
        <p:spPr>
          <a:xfrm>
            <a:off x="286801" y="1796621"/>
            <a:ext cx="4124080" cy="2268654"/>
          </a:xfrm>
          <a:prstGeom prst="rect">
            <a:avLst/>
          </a:prstGeom>
        </p:spPr>
        <p:txBody>
          <a:bodyPr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endParaRPr lang="en-US" sz="400" dirty="0">
              <a:solidFill>
                <a:srgbClr val="475866"/>
              </a:solidFill>
              <a:ea typeface="Fira Sans Light" panose="020B0403050000020004" charset="0"/>
            </a:endParaRPr>
          </a:p>
          <a:p>
            <a:pPr marL="342900" indent="-342900">
              <a:lnSpc>
                <a:spcPct val="105000"/>
              </a:lnSpc>
            </a:pPr>
            <a:r>
              <a:rPr lang="en-US" sz="1600" dirty="0"/>
              <a:t>No c-wire required for most applications</a:t>
            </a:r>
          </a:p>
          <a:p>
            <a:pPr marL="342900" indent="-342900">
              <a:lnSpc>
                <a:spcPct val="105000"/>
              </a:lnSpc>
            </a:pPr>
            <a:r>
              <a:rPr lang="en-US" sz="1600" dirty="0"/>
              <a:t>Easy to use – reduces callbacks</a:t>
            </a:r>
          </a:p>
          <a:p>
            <a:pPr marL="342900" indent="-342900">
              <a:lnSpc>
                <a:spcPct val="105000"/>
              </a:lnSpc>
            </a:pPr>
            <a:r>
              <a:rPr lang="en-US" sz="1600" dirty="0"/>
              <a:t>Universal system compatibility – </a:t>
            </a:r>
            <a:br>
              <a:rPr lang="en-US" sz="1600" dirty="0"/>
            </a:br>
            <a:r>
              <a:rPr lang="en-US" sz="1600" dirty="0"/>
              <a:t>one model for most system types </a:t>
            </a:r>
          </a:p>
          <a:p>
            <a:pPr marL="342900" indent="-342900">
              <a:lnSpc>
                <a:spcPct val="105000"/>
              </a:lnSpc>
            </a:pPr>
            <a:r>
              <a:rPr lang="en-US" sz="1600" dirty="0"/>
              <a:t>Highest rated smart thermostat app</a:t>
            </a:r>
          </a:p>
          <a:p>
            <a:pPr marL="342900" indent="-342900">
              <a:lnSpc>
                <a:spcPct val="105000"/>
              </a:lnSpc>
            </a:pPr>
            <a:r>
              <a:rPr lang="en-US" sz="1600" dirty="0"/>
              <a:t>Award winning brand</a:t>
            </a:r>
            <a:endParaRPr lang="en-US" sz="1800" kern="0" dirty="0">
              <a:solidFill>
                <a:srgbClr val="475866"/>
              </a:solidFill>
              <a:ea typeface="Fira Sans Light" panose="020B0403050000020004" charset="0"/>
              <a:cs typeface="Arial"/>
            </a:endParaRPr>
          </a:p>
        </p:txBody>
      </p:sp>
      <p:sp>
        <p:nvSpPr>
          <p:cNvPr id="21" name="TextBox 20">
            <a:extLst>
              <a:ext uri="{FF2B5EF4-FFF2-40B4-BE49-F238E27FC236}">
                <a16:creationId xmlns:a16="http://schemas.microsoft.com/office/drawing/2014/main" id="{911772E7-5CE9-4E9C-B2CF-A2EEB499A975}"/>
              </a:ext>
            </a:extLst>
          </p:cNvPr>
          <p:cNvSpPr txBox="1"/>
          <p:nvPr/>
        </p:nvSpPr>
        <p:spPr bwMode="auto">
          <a:xfrm>
            <a:off x="807849" y="5330839"/>
            <a:ext cx="2793890" cy="591444"/>
          </a:xfrm>
          <a:prstGeom prst="rect">
            <a:avLst/>
          </a:prstGeom>
          <a:noFill/>
          <a:ln w="9525">
            <a:noFill/>
            <a:miter lim="800000"/>
            <a:headEnd/>
            <a:tailEnd/>
          </a:ln>
        </p:spPr>
        <p:txBody>
          <a:bodyPr wrap="square" rtlCol="0">
            <a:spAutoFit/>
          </a:bodyPr>
          <a:lstStyle/>
          <a:p>
            <a:pPr eaLnBrk="0" hangingPunct="0">
              <a:lnSpc>
                <a:spcPct val="105000"/>
              </a:lnSpc>
            </a:pPr>
            <a:r>
              <a:rPr lang="en-US" sz="1600" b="1" dirty="0">
                <a:solidFill>
                  <a:schemeClr val="bg1"/>
                </a:solidFill>
                <a:ea typeface="Fira Sans Light" panose="020B0403050000020004" charset="0"/>
              </a:rPr>
              <a:t>SENSI SUPPORT WHEN</a:t>
            </a:r>
            <a:br>
              <a:rPr lang="en-US" sz="1600" b="1" dirty="0">
                <a:solidFill>
                  <a:schemeClr val="bg1"/>
                </a:solidFill>
                <a:ea typeface="Fira Sans Light" panose="020B0403050000020004" charset="0"/>
              </a:rPr>
            </a:br>
            <a:r>
              <a:rPr lang="en-US" sz="1600" b="1" dirty="0">
                <a:solidFill>
                  <a:schemeClr val="bg1"/>
                </a:solidFill>
                <a:ea typeface="Fira Sans Light" panose="020B0403050000020004" charset="0"/>
              </a:rPr>
              <a:t>&amp; WHERE YOU NEED IT</a:t>
            </a:r>
            <a:endParaRPr lang="en-US" sz="1600" dirty="0">
              <a:solidFill>
                <a:schemeClr val="bg1"/>
              </a:solidFill>
              <a:ea typeface="Fira Sans Light" panose="020B0403050000020004" charset="0"/>
            </a:endParaRPr>
          </a:p>
        </p:txBody>
      </p:sp>
      <p:sp>
        <p:nvSpPr>
          <p:cNvPr id="37" name="Rectangle 36">
            <a:extLst>
              <a:ext uri="{FF2B5EF4-FFF2-40B4-BE49-F238E27FC236}">
                <a16:creationId xmlns:a16="http://schemas.microsoft.com/office/drawing/2014/main" id="{BE62AA11-59B7-4D51-B9DC-0FD9BB0D7750}"/>
              </a:ext>
            </a:extLst>
          </p:cNvPr>
          <p:cNvSpPr/>
          <p:nvPr/>
        </p:nvSpPr>
        <p:spPr>
          <a:xfrm>
            <a:off x="5914580" y="3848521"/>
            <a:ext cx="2064493" cy="276999"/>
          </a:xfrm>
          <a:prstGeom prst="rect">
            <a:avLst/>
          </a:prstGeom>
        </p:spPr>
        <p:txBody>
          <a:bodyPr wrap="square">
            <a:spAutoFit/>
          </a:bodyPr>
          <a:lstStyle/>
          <a:p>
            <a:r>
              <a:rPr lang="en-US" sz="1200" b="1" dirty="0">
                <a:solidFill>
                  <a:srgbClr val="475866"/>
                </a:solidFill>
                <a:ea typeface="Fira Sans Light" panose="020B0403050000020004" charset="0"/>
              </a:rPr>
              <a:t>Sensi</a:t>
            </a:r>
            <a:r>
              <a:rPr lang="en-US" sz="1200" b="1" i="1" dirty="0">
                <a:solidFill>
                  <a:srgbClr val="475866"/>
                </a:solidFill>
                <a:ea typeface="Fira Sans Light" panose="020B0403050000020004" charset="0"/>
              </a:rPr>
              <a:t> 1F87U-42WF</a:t>
            </a:r>
          </a:p>
        </p:txBody>
      </p:sp>
      <p:grpSp>
        <p:nvGrpSpPr>
          <p:cNvPr id="38" name="Group 37">
            <a:extLst>
              <a:ext uri="{FF2B5EF4-FFF2-40B4-BE49-F238E27FC236}">
                <a16:creationId xmlns:a16="http://schemas.microsoft.com/office/drawing/2014/main" id="{64D663A6-4D79-4692-AF54-64AB48DA5A3A}"/>
              </a:ext>
            </a:extLst>
          </p:cNvPr>
          <p:cNvGrpSpPr/>
          <p:nvPr/>
        </p:nvGrpSpPr>
        <p:grpSpPr>
          <a:xfrm>
            <a:off x="4733120" y="1548641"/>
            <a:ext cx="3797982" cy="2225463"/>
            <a:chOff x="5668422" y="1462989"/>
            <a:chExt cx="3153064" cy="1847567"/>
          </a:xfrm>
        </p:grpSpPr>
        <p:pic>
          <p:nvPicPr>
            <p:cNvPr id="39" name="Picture 38" descr="A picture containing clock&#10;&#10;Description automatically generated">
              <a:extLst>
                <a:ext uri="{FF2B5EF4-FFF2-40B4-BE49-F238E27FC236}">
                  <a16:creationId xmlns:a16="http://schemas.microsoft.com/office/drawing/2014/main" id="{56A796B2-949C-475A-8E65-B3BDFEBD03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422" y="1743061"/>
              <a:ext cx="2387194" cy="1567495"/>
            </a:xfrm>
            <a:prstGeom prst="rect">
              <a:avLst/>
            </a:prstGeom>
          </p:spPr>
        </p:pic>
        <p:pic>
          <p:nvPicPr>
            <p:cNvPr id="40" name="Picture 39" descr="A screenshot of a cell phone&#10;&#10;Description automatically generated">
              <a:extLst>
                <a:ext uri="{FF2B5EF4-FFF2-40B4-BE49-F238E27FC236}">
                  <a16:creationId xmlns:a16="http://schemas.microsoft.com/office/drawing/2014/main" id="{660B460D-4A4C-40E2-84A0-BCEF206A34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903" y="1462989"/>
              <a:ext cx="916583" cy="1833874"/>
            </a:xfrm>
            <a:prstGeom prst="rect">
              <a:avLst/>
            </a:prstGeom>
          </p:spPr>
        </p:pic>
      </p:grpSp>
      <p:pic>
        <p:nvPicPr>
          <p:cNvPr id="41" name="Picture 40" descr="A picture containing meter, light&#10;&#10;Description automatically generated">
            <a:extLst>
              <a:ext uri="{FF2B5EF4-FFF2-40B4-BE49-F238E27FC236}">
                <a16:creationId xmlns:a16="http://schemas.microsoft.com/office/drawing/2014/main" id="{4987E86A-B10D-4701-8C31-086EEA97D7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sp>
        <p:nvSpPr>
          <p:cNvPr id="2" name="Rectangle 1">
            <a:extLst>
              <a:ext uri="{FF2B5EF4-FFF2-40B4-BE49-F238E27FC236}">
                <a16:creationId xmlns:a16="http://schemas.microsoft.com/office/drawing/2014/main" id="{B8592B1E-8B3A-46B9-8A3A-F35F94DFAE81}"/>
              </a:ext>
            </a:extLst>
          </p:cNvPr>
          <p:cNvSpPr/>
          <p:nvPr/>
        </p:nvSpPr>
        <p:spPr>
          <a:xfrm>
            <a:off x="3989053" y="5077197"/>
            <a:ext cx="4139747" cy="1107996"/>
          </a:xfrm>
          <a:prstGeom prst="rect">
            <a:avLst/>
          </a:prstGeom>
        </p:spPr>
        <p:txBody>
          <a:bodyPr wrap="square">
            <a:spAutoFit/>
          </a:bodyPr>
          <a:lstStyle/>
          <a:p>
            <a:r>
              <a:rPr lang="en-US" sz="1600" cap="all" dirty="0">
                <a:solidFill>
                  <a:srgbClr val="475866"/>
                </a:solidFill>
              </a:rPr>
              <a:t>Support team hours</a:t>
            </a:r>
          </a:p>
          <a:p>
            <a:r>
              <a:rPr lang="en-US" sz="1600" dirty="0">
                <a:solidFill>
                  <a:srgbClr val="475866"/>
                </a:solidFill>
              </a:rPr>
              <a:t>Monday-Friday 7am-7pm (CST)</a:t>
            </a:r>
            <a:br>
              <a:rPr lang="en-US" sz="1600" dirty="0">
                <a:solidFill>
                  <a:srgbClr val="475866"/>
                </a:solidFill>
              </a:rPr>
            </a:br>
            <a:r>
              <a:rPr lang="en-US" sz="1600" dirty="0">
                <a:solidFill>
                  <a:srgbClr val="475866"/>
                </a:solidFill>
              </a:rPr>
              <a:t>Saturday-Sunday 8am-5pm (CST)</a:t>
            </a:r>
          </a:p>
          <a:p>
            <a:r>
              <a:rPr lang="en-US" dirty="0">
                <a:solidFill>
                  <a:srgbClr val="475866"/>
                </a:solidFill>
              </a:rPr>
              <a:t>888-605-7131</a:t>
            </a:r>
            <a:endParaRPr lang="en-US" sz="1600" dirty="0">
              <a:solidFill>
                <a:srgbClr val="475866"/>
              </a:solidFill>
            </a:endParaRPr>
          </a:p>
        </p:txBody>
      </p:sp>
    </p:spTree>
    <p:extLst>
      <p:ext uri="{BB962C8B-B14F-4D97-AF65-F5344CB8AC3E}">
        <p14:creationId xmlns:p14="http://schemas.microsoft.com/office/powerpoint/2010/main" val="188721915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CFFC6-B669-40DD-94B8-A0D7912DD127}"/>
              </a:ext>
            </a:extLst>
          </p:cNvPr>
          <p:cNvSpPr>
            <a:spLocks noGrp="1"/>
          </p:cNvSpPr>
          <p:nvPr>
            <p:ph type="title"/>
          </p:nvPr>
        </p:nvSpPr>
        <p:spPr>
          <a:xfrm>
            <a:off x="393700" y="123986"/>
            <a:ext cx="8356600" cy="951665"/>
          </a:xfrm>
        </p:spPr>
        <p:txBody>
          <a:bodyPr/>
          <a:lstStyle/>
          <a:p>
            <a:r>
              <a:rPr lang="en-US" b="1" dirty="0">
                <a:solidFill>
                  <a:srgbClr val="006998"/>
                </a:solidFill>
                <a:latin typeface="+mn-lt"/>
                <a:ea typeface="Fira Sans Light" panose="020B0403050000020004" charset="0"/>
              </a:rPr>
              <a:t>What Homeowners Say</a:t>
            </a:r>
          </a:p>
        </p:txBody>
      </p:sp>
      <p:sp>
        <p:nvSpPr>
          <p:cNvPr id="9" name="Rectangle 8">
            <a:extLst>
              <a:ext uri="{FF2B5EF4-FFF2-40B4-BE49-F238E27FC236}">
                <a16:creationId xmlns:a16="http://schemas.microsoft.com/office/drawing/2014/main" id="{899BD268-EAB2-45CA-A009-646005F4BEF5}"/>
              </a:ext>
            </a:extLst>
          </p:cNvPr>
          <p:cNvSpPr/>
          <p:nvPr/>
        </p:nvSpPr>
        <p:spPr>
          <a:xfrm>
            <a:off x="473794" y="2352386"/>
            <a:ext cx="4192358" cy="2616101"/>
          </a:xfrm>
          <a:prstGeom prst="rect">
            <a:avLst/>
          </a:prstGeom>
        </p:spPr>
        <p:txBody>
          <a:bodyPr wrap="square">
            <a:spAutoFit/>
          </a:bodyPr>
          <a:lstStyle/>
          <a:p>
            <a:r>
              <a:rPr lang="en-US" sz="1600" dirty="0">
                <a:ea typeface="Fira Sans Light" panose="020B0403050000020004" charset="0"/>
                <a:cs typeface="Arial Unicode MS"/>
              </a:rPr>
              <a:t>“</a:t>
            </a:r>
            <a:r>
              <a:rPr lang="en-US" sz="1600" i="1" dirty="0">
                <a:ea typeface="Fira Sans Light" panose="020B0403050000020004" charset="0"/>
                <a:cs typeface="Arial Unicode MS"/>
              </a:rPr>
              <a:t>I would recommend this thermostat to everyone looking for ease of use and wanting to save on energy bills.”</a:t>
            </a:r>
            <a:endParaRPr lang="en-US" sz="1200" dirty="0">
              <a:ea typeface="Fira Sans Light" panose="020B0403050000020004" charset="0"/>
              <a:cs typeface="Arial Unicode MS"/>
            </a:endParaRPr>
          </a:p>
          <a:p>
            <a:pPr lvl="3">
              <a:lnSpc>
                <a:spcPct val="150000"/>
              </a:lnSpc>
            </a:pPr>
            <a:endParaRPr lang="en-US" sz="1200" dirty="0">
              <a:ea typeface="Fira Sans Light" panose="020B0403050000020004" charset="0"/>
              <a:cs typeface="Arial Unicode MS"/>
            </a:endParaRPr>
          </a:p>
          <a:p>
            <a:r>
              <a:rPr lang="en-US" sz="1600" i="1" dirty="0">
                <a:ea typeface="Fira Sans Light" panose="020B0403050000020004" charset="0"/>
                <a:cs typeface="Arial Unicode MS"/>
              </a:rPr>
              <a:t>"Programming features are ample, and we have cut our energy bills by 40% since installation. Highly recommended!"</a:t>
            </a:r>
            <a:endParaRPr lang="en-US" sz="1200" dirty="0">
              <a:ea typeface="Fira Sans Light" panose="020B0403050000020004" charset="0"/>
              <a:cs typeface="Arial Unicode MS"/>
            </a:endParaRPr>
          </a:p>
          <a:p>
            <a:pPr lvl="3">
              <a:lnSpc>
                <a:spcPct val="150000"/>
              </a:lnSpc>
            </a:pPr>
            <a:endParaRPr lang="en-US" sz="1200" dirty="0">
              <a:ea typeface="Fira Sans Light" panose="020B0403050000020004" charset="0"/>
              <a:cs typeface="Arial Unicode MS"/>
            </a:endParaRPr>
          </a:p>
          <a:p>
            <a:r>
              <a:rPr lang="en-US" sz="1600" i="1" dirty="0"/>
              <a:t>“This is a company that stands behind their products and puts the customers first.”</a:t>
            </a:r>
            <a:endParaRPr lang="en-US" sz="1600" i="1" dirty="0">
              <a:ea typeface="Fira Sans Light" panose="020B0403050000020004" charset="0"/>
              <a:cs typeface="Arial Unicode MS"/>
            </a:endParaRPr>
          </a:p>
        </p:txBody>
      </p:sp>
      <p:pic>
        <p:nvPicPr>
          <p:cNvPr id="22" name="Picture 21" descr="A picture containing meter, light&#10;&#10;Description automatically generated">
            <a:extLst>
              <a:ext uri="{FF2B5EF4-FFF2-40B4-BE49-F238E27FC236}">
                <a16:creationId xmlns:a16="http://schemas.microsoft.com/office/drawing/2014/main" id="{22C2DF3A-5320-4B7A-9745-8D859C13D1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364" y="403412"/>
            <a:ext cx="1699498" cy="615940"/>
          </a:xfrm>
          <a:prstGeom prst="rect">
            <a:avLst/>
          </a:prstGeom>
        </p:spPr>
      </p:pic>
      <p:sp>
        <p:nvSpPr>
          <p:cNvPr id="10" name="Rectangle 9">
            <a:extLst>
              <a:ext uri="{FF2B5EF4-FFF2-40B4-BE49-F238E27FC236}">
                <a16:creationId xmlns:a16="http://schemas.microsoft.com/office/drawing/2014/main" id="{CE2C5787-936B-E842-BBFC-0997980617B9}"/>
              </a:ext>
            </a:extLst>
          </p:cNvPr>
          <p:cNvSpPr/>
          <p:nvPr/>
        </p:nvSpPr>
        <p:spPr bwMode="auto">
          <a:xfrm>
            <a:off x="3371850" y="6388100"/>
            <a:ext cx="1701800" cy="469898"/>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8" name="Picture 7" descr="A person sitting on a table&#10;&#10;Description automatically generated">
            <a:extLst>
              <a:ext uri="{FF2B5EF4-FFF2-40B4-BE49-F238E27FC236}">
                <a16:creationId xmlns:a16="http://schemas.microsoft.com/office/drawing/2014/main" id="{7DE3EB55-7A75-C44E-8F25-304724710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889" y="1298777"/>
            <a:ext cx="4919112" cy="5559222"/>
          </a:xfrm>
          <a:prstGeom prst="rect">
            <a:avLst/>
          </a:prstGeom>
        </p:spPr>
      </p:pic>
    </p:spTree>
    <p:extLst>
      <p:ext uri="{BB962C8B-B14F-4D97-AF65-F5344CB8AC3E}">
        <p14:creationId xmlns:p14="http://schemas.microsoft.com/office/powerpoint/2010/main" val="860948173"/>
      </p:ext>
    </p:extLst>
  </p:cSld>
  <p:clrMapOvr>
    <a:masterClrMapping/>
  </p:clrMapOvr>
  <p:transition/>
</p:sld>
</file>

<file path=ppt/theme/theme1.xml><?xml version="1.0" encoding="utf-8"?>
<a:theme xmlns:a="http://schemas.openxmlformats.org/drawingml/2006/main" name="Emerson Master Design">
  <a:themeElements>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2.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3.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4.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E5B6E2825F60408E6F010B3EDF072C" ma:contentTypeVersion="11" ma:contentTypeDescription="Create a new document." ma:contentTypeScope="" ma:versionID="3489cb44808f7fb1d417803ef7ce2439">
  <xsd:schema xmlns:xsd="http://www.w3.org/2001/XMLSchema" xmlns:xs="http://www.w3.org/2001/XMLSchema" xmlns:p="http://schemas.microsoft.com/office/2006/metadata/properties" xmlns:ns2="385b3373-d980-4f3f-b4c2-479ed1c22688" xmlns:ns3="14bdea60-961a-45ce-8483-8bca3789982a" targetNamespace="http://schemas.microsoft.com/office/2006/metadata/properties" ma:root="true" ma:fieldsID="1af0a96f6412c0d68c610ade911a2de5" ns2:_="" ns3:_="">
    <xsd:import namespace="385b3373-d980-4f3f-b4c2-479ed1c22688"/>
    <xsd:import namespace="14bdea60-961a-45ce-8483-8bca378998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b3373-d980-4f3f-b4c2-479ed1c22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bdea60-961a-45ce-8483-8bca378998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25B7B9-73EA-49C8-AD17-885DD2E1D110}">
  <ds:schemaRefs>
    <ds:schemaRef ds:uri="http://schemas.microsoft.com/sharepoint/v3/contenttype/forms"/>
  </ds:schemaRefs>
</ds:datastoreItem>
</file>

<file path=customXml/itemProps2.xml><?xml version="1.0" encoding="utf-8"?>
<ds:datastoreItem xmlns:ds="http://schemas.openxmlformats.org/officeDocument/2006/customXml" ds:itemID="{C5E49FB6-B962-4694-B034-13BC21E8A834}"/>
</file>

<file path=customXml/itemProps3.xml><?xml version="1.0" encoding="utf-8"?>
<ds:datastoreItem xmlns:ds="http://schemas.openxmlformats.org/officeDocument/2006/customXml" ds:itemID="{F6256DF3-0047-43F2-B470-9700BFF2A2C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4602</TotalTime>
  <Words>6086</Words>
  <Application>Microsoft Macintosh PowerPoint</Application>
  <PresentationFormat>On-screen Show (4:3)</PresentationFormat>
  <Paragraphs>1081</Paragraphs>
  <Slides>49</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Arial Narrow</vt:lpstr>
      <vt:lpstr>Calibri</vt:lpstr>
      <vt:lpstr>Fira Sans Light</vt:lpstr>
      <vt:lpstr>Times</vt:lpstr>
      <vt:lpstr>Whitney SSm A</vt:lpstr>
      <vt:lpstr>Emerson Master Design</vt:lpstr>
      <vt:lpstr>PowerPoint Presentation</vt:lpstr>
      <vt:lpstr>PowerPoint Presentation</vt:lpstr>
      <vt:lpstr>Introduction</vt:lpstr>
      <vt:lpstr>Introduction</vt:lpstr>
      <vt:lpstr>Features Overview</vt:lpstr>
      <vt:lpstr>Sensi Family Overview</vt:lpstr>
      <vt:lpstr>Sensi Family Overview Continued</vt:lpstr>
      <vt:lpstr>Why Convert from the Competition?</vt:lpstr>
      <vt:lpstr>What Homeowners Say</vt:lpstr>
      <vt:lpstr>What Professionals Say</vt:lpstr>
      <vt:lpstr>Business case (Drives Business Opportunity)</vt:lpstr>
      <vt:lpstr>PowerPoint Presentation</vt:lpstr>
      <vt:lpstr>Sensi Smart Thermostat Features</vt:lpstr>
      <vt:lpstr>Packaging Design Aids Selection/Application</vt:lpstr>
      <vt:lpstr>Quick Reference Guide</vt:lpstr>
      <vt:lpstr>WR Mobile App</vt:lpstr>
      <vt:lpstr>WR Mobile App</vt:lpstr>
      <vt:lpstr>White-Rodgers Cross Reference</vt:lpstr>
      <vt:lpstr>Wholesale Resource Site</vt:lpstr>
      <vt:lpstr>Why Contractors Trust White-Rodgers</vt:lpstr>
      <vt:lpstr>PowerPoint Presentation</vt:lpstr>
      <vt:lpstr>Introduction</vt:lpstr>
      <vt:lpstr>Packaging Design Aids Selection/Application</vt:lpstr>
      <vt:lpstr>Sensi Smart Thermostat Connections</vt:lpstr>
      <vt:lpstr>Thermostat Navigation</vt:lpstr>
      <vt:lpstr>System Configuration Menu</vt:lpstr>
      <vt:lpstr>Configuration Options Summary</vt:lpstr>
      <vt:lpstr>Configuration Options In App</vt:lpstr>
      <vt:lpstr>Humidity Control</vt:lpstr>
      <vt:lpstr>Contractor Mode</vt:lpstr>
      <vt:lpstr>Sensi Multiple Thermostat Manager</vt:lpstr>
      <vt:lpstr>Staging</vt:lpstr>
      <vt:lpstr>Dual Fuel</vt:lpstr>
      <vt:lpstr>PowerPoint Presentation</vt:lpstr>
      <vt:lpstr>Introduction</vt:lpstr>
      <vt:lpstr>PowerPoint Presentation</vt:lpstr>
      <vt:lpstr>Sensi Smart Thermostat Connections</vt:lpstr>
      <vt:lpstr>Wiring a Sensi Thermostat</vt:lpstr>
      <vt:lpstr>Wiring a Sensi Thermostat</vt:lpstr>
      <vt:lpstr>System Configuration Menu</vt:lpstr>
      <vt:lpstr>Configuration Options Summary</vt:lpstr>
      <vt:lpstr>Configuration Options In App</vt:lpstr>
      <vt:lpstr>Control Options and Scheduling</vt:lpstr>
      <vt:lpstr>Geofencing</vt:lpstr>
      <vt:lpstr>Scheduling</vt:lpstr>
      <vt:lpstr>Scheduling Continued</vt:lpstr>
      <vt:lpstr>Sensi Thermostat - System Troubleshooting</vt:lpstr>
      <vt:lpstr>Sensi Thermostat – Wi-Fi Troubleshooting</vt:lpstr>
      <vt:lpstr>Why Contractors Trust White-Rodgers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Kasey Blizzard</dc:creator>
  <cp:lastModifiedBy>Young, Emily [COMRES/WR/STL]</cp:lastModifiedBy>
  <cp:revision>252</cp:revision>
  <dcterms:created xsi:type="dcterms:W3CDTF">2020-08-18T00:22:49Z</dcterms:created>
  <dcterms:modified xsi:type="dcterms:W3CDTF">2020-10-02T20:14:25Z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0x01010075E5B6E2825F60408E6F010B3EDF072C</vt:lpwstr>
  </property>
</Properties>
</file>